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81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F29"/>
    <a:srgbClr val="225C8B"/>
    <a:srgbClr val="4B6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673" autoAdjust="0"/>
  </p:normalViewPr>
  <p:slideViewPr>
    <p:cSldViewPr snapToGrid="0" showGuides="1">
      <p:cViewPr varScale="1">
        <p:scale>
          <a:sx n="120" d="100"/>
          <a:sy n="120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73BC7-5F12-415F-B0A5-25331CEB1DA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06C15-A4CA-4698-B26C-884CCAD2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9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03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9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7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67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4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12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68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55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31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94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7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04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9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4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1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4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5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58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06C15-A4CA-4698-B26C-884CCAD2481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4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8058-0F42-9C4A-BEA0-5DCBF9627423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D03F-D26C-6B42-AA86-8FC87A42C703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C047-2C49-9047-8056-BD5265B65E7F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AC1-9499-A94D-BEB9-D8BB2CED0DE6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45FD-387E-C947-8AEE-C748188733CF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CE94-19F9-FD4F-A6F5-C283EE20AC42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218-761A-7E4D-AA9E-2CEF856FF8FE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9D2A-E03D-924C-8538-7E9512A69B9D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C72B-93AF-6C49-B659-D7B784F7FA77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8334-8216-7547-9856-B24EEB3DE3CA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DF4E-00F4-BB4A-B25F-01DE06EFB6E5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g_prihodnost_ppt_nadaljni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0" y="6477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5C8B"/>
                </a:solidFill>
              </a:defRPr>
            </a:lvl1pPr>
          </a:lstStyle>
          <a:p>
            <a:fld id="{3E833AF8-68F6-8440-A4A2-FD5430CA7BDC}" type="datetime1">
              <a:rPr lang="sl-SI" smtClean="0"/>
              <a:pPr/>
              <a:t>19. 03. 2021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477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5C8B"/>
                </a:solidFill>
              </a:defRPr>
            </a:lvl1pPr>
          </a:lstStyle>
          <a:p>
            <a:fld id="{603FB68F-CE4F-6844-9426-38812AE34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225C8B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Jure.Zizmond@ikpir.fgg.uni-lj.si" TargetMode="External"/><Relationship Id="rId3" Type="http://schemas.openxmlformats.org/officeDocument/2006/relationships/image" Target="../media/image4.jpg"/><Relationship Id="rId7" Type="http://schemas.openxmlformats.org/officeDocument/2006/relationships/hyperlink" Target="mailto:An&#382;e.Babic@ikpir.fgg.uni-lj.s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tjaz.Dolsek@ikpir.fgg.uni-lj.si" TargetMode="External"/><Relationship Id="rId11" Type="http://schemas.openxmlformats.org/officeDocument/2006/relationships/image" Target="../media/image3.jpg"/><Relationship Id="rId5" Type="http://schemas.openxmlformats.org/officeDocument/2006/relationships/hyperlink" Target="http://www.linkedin.com/in/jure-starc" TargetMode="External"/><Relationship Id="rId10" Type="http://schemas.openxmlformats.org/officeDocument/2006/relationships/image" Target="../media/image21.png"/><Relationship Id="rId4" Type="http://schemas.openxmlformats.org/officeDocument/2006/relationships/hyperlink" Target="mailto:jure.starc@fgg.uni-lj.si" TargetMode="Externa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6ECD-E55C-455F-A0DA-ED48ACF3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6587E2-46A6-4DED-88A3-A3E3B2DF7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8249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9D1952E-B67A-40A9-9165-7258E68068E9}"/>
              </a:ext>
            </a:extLst>
          </p:cNvPr>
          <p:cNvSpPr txBox="1">
            <a:spLocks/>
          </p:cNvSpPr>
          <p:nvPr/>
        </p:nvSpPr>
        <p:spPr>
          <a:xfrm>
            <a:off x="333953" y="3284738"/>
            <a:ext cx="96608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25C8B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algn="l"/>
            <a:r>
              <a:rPr lang="sl-SI" dirty="0">
                <a:solidFill>
                  <a:schemeClr val="bg1"/>
                </a:solidFill>
              </a:rPr>
              <a:t>SEISMIC STRESS TEST OF THE BUILDING STOCK OF THE UNIVERSITY OF LJUBLJANA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713514-D8BD-4C33-9F52-84E2E44A5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670" y="4698817"/>
            <a:ext cx="2290377" cy="1907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5F7754-272E-405A-9B1F-D76CFAFB2747}"/>
              </a:ext>
            </a:extLst>
          </p:cNvPr>
          <p:cNvSpPr txBox="1"/>
          <p:nvPr/>
        </p:nvSpPr>
        <p:spPr>
          <a:xfrm>
            <a:off x="333952" y="2801922"/>
            <a:ext cx="10029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The Institute of Structural Engineering, Earthquake Engineering and Construction IT</a:t>
            </a:r>
            <a:r>
              <a:rPr lang="sl-SI" sz="16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- IKPIR</a:t>
            </a:r>
            <a:endParaRPr lang="en-US" sz="1600" dirty="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5E652-A077-4FAB-A061-82D839657849}"/>
              </a:ext>
            </a:extLst>
          </p:cNvPr>
          <p:cNvSpPr txBox="1"/>
          <p:nvPr/>
        </p:nvSpPr>
        <p:spPr>
          <a:xfrm>
            <a:off x="333953" y="2289715"/>
            <a:ext cx="357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1CroCEE 22-24.Mar.2021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B845B9-566D-4614-8C2C-D493AA00F43B}"/>
              </a:ext>
            </a:extLst>
          </p:cNvPr>
          <p:cNvSpPr txBox="1"/>
          <p:nvPr/>
        </p:nvSpPr>
        <p:spPr>
          <a:xfrm>
            <a:off x="333953" y="5030082"/>
            <a:ext cx="357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Jure Starc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1389F3-A25C-4FB5-B7FE-FF166931CA3C}"/>
              </a:ext>
            </a:extLst>
          </p:cNvPr>
          <p:cNvSpPr/>
          <p:nvPr/>
        </p:nvSpPr>
        <p:spPr>
          <a:xfrm>
            <a:off x="11637679" y="6258649"/>
            <a:ext cx="554321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150" dirty="0"/>
              <a:t>METHODOLOGY - ANALYSIS</a:t>
            </a:r>
            <a:endParaRPr lang="sl-S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4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0625" y="1319692"/>
            <a:ext cx="10590748" cy="51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150" dirty="0"/>
              <a:t>METHODOLOGY - ANALYSIS</a:t>
            </a:r>
            <a:endParaRPr lang="sl-S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4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0626" y="1319692"/>
            <a:ext cx="10590746" cy="516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150" dirty="0"/>
              <a:t>METHODOLOGY - ANALYSIS</a:t>
            </a:r>
            <a:endParaRPr lang="sl-S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4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0626" y="1319692"/>
            <a:ext cx="10590746" cy="516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7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150" dirty="0"/>
              <a:t>METHODOLOGY - ANALYSIS</a:t>
            </a:r>
            <a:endParaRPr lang="sl-S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4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0627" y="1319692"/>
            <a:ext cx="10590743" cy="51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150" dirty="0"/>
              <a:t>METHODOLOGY - ANALYSIS</a:t>
            </a:r>
            <a:endParaRPr lang="sl-S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4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0627" y="1319692"/>
            <a:ext cx="10590743" cy="51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4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UL BUILDING STOCK OVERVIEW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5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A2B908-5100-4E2B-AFC5-44EBE0B19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357755" cy="4525963"/>
          </a:xfrm>
        </p:spPr>
        <p:txBody>
          <a:bodyPr>
            <a:normAutofit/>
          </a:bodyPr>
          <a:lstStyle/>
          <a:p>
            <a:pPr marL="0" indent="0" algn="l">
              <a:spcBef>
                <a:spcPts val="2400"/>
              </a:spcBef>
              <a:buNone/>
            </a:pP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Data provided by the University of Ljubljana: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the building stock includes </a:t>
            </a:r>
            <a:r>
              <a:rPr lang="en-150" sz="20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156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buildings or </a:t>
            </a:r>
            <a:r>
              <a:rPr lang="en-150" sz="20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228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building parts,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estimated total real estate value </a:t>
            </a:r>
            <a:r>
              <a:rPr lang="en-150" sz="20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253,000,000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EUR,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facilities found in </a:t>
            </a:r>
            <a:r>
              <a:rPr lang="en-150" sz="20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11</a:t>
            </a:r>
            <a:r>
              <a:rPr lang="en-150" sz="2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municipalities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almost </a:t>
            </a:r>
            <a:r>
              <a:rPr lang="en-150" sz="20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38.000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enrolled students</a:t>
            </a:r>
            <a:r>
              <a:rPr lang="sl-SI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more than </a:t>
            </a:r>
            <a:r>
              <a:rPr lang="en-150" sz="20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6.000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employees</a:t>
            </a:r>
            <a:r>
              <a:rPr lang="sl-SI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.</a:t>
            </a:r>
          </a:p>
          <a:p>
            <a:endParaRPr lang="sl-S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64772-5036-4BE1-9047-0DB349189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971" y="2505600"/>
            <a:ext cx="6453440" cy="42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7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UL BUILDING STOCK OVERVIEW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6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013257-6150-4648-8A1D-602078BDC076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5486400" cy="4592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/>
              <a:buNone/>
            </a:pPr>
            <a:r>
              <a:rPr lang="en-150" sz="26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The characteristic UL building stock:</a:t>
            </a:r>
          </a:p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building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s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with the real estate value over </a:t>
            </a:r>
            <a:r>
              <a:rPr lang="en-150" sz="24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70.000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EUR,</a:t>
            </a:r>
          </a:p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4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10</a:t>
            </a:r>
            <a:r>
              <a:rPr lang="sl-SI" sz="24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3</a:t>
            </a:r>
            <a:r>
              <a:rPr lang="en-150" sz="2400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buildings while still holding </a:t>
            </a:r>
            <a:r>
              <a:rPr lang="en-150" sz="24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99,8 % 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of the total real estate value of the UL building stock,</a:t>
            </a:r>
          </a:p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n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umber of facilities in different Levels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of 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Knowledge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:</a:t>
            </a:r>
            <a:endParaRPr lang="en-150" sz="2400" dirty="0">
              <a:solidFill>
                <a:schemeClr val="bg2">
                  <a:lumMod val="25000"/>
                </a:schemeClr>
              </a:solidFill>
              <a:latin typeface="Arial Bold" panose="020B0704020202020204" pitchFamily="34" charset="0"/>
              <a:ea typeface="Roboto Medium" panose="02000000000000000000" pitchFamily="2" charset="0"/>
              <a:cs typeface="Arial Bold" panose="020B0704020202020204" pitchFamily="34" charset="0"/>
            </a:endParaRP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150" sz="2100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1. Level</a:t>
            </a:r>
            <a:r>
              <a:rPr lang="en-150" sz="21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: </a:t>
            </a:r>
            <a:r>
              <a:rPr lang="en-150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82 buildings</a:t>
            </a:r>
            <a:r>
              <a:rPr lang="en-150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150" sz="2100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2. Level</a:t>
            </a:r>
            <a:r>
              <a:rPr lang="en-150" sz="21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: </a:t>
            </a:r>
            <a:r>
              <a:rPr lang="en-150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18 buildings</a:t>
            </a:r>
            <a:r>
              <a:rPr lang="en-150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150" sz="2100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3. Level</a:t>
            </a:r>
            <a:r>
              <a:rPr lang="en-150" sz="21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: </a:t>
            </a:r>
            <a:r>
              <a:rPr lang="en-150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3 buildings</a:t>
            </a:r>
            <a:r>
              <a:rPr lang="en-150" sz="21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. </a:t>
            </a:r>
          </a:p>
          <a:p>
            <a:endParaRPr lang="sl-S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D5A1AD-C74A-4E5F-AD18-9DF6BCA9AB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09031" y="1260873"/>
            <a:ext cx="5844532" cy="47319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997DB8-6EAE-40FD-92F9-9A4FA01B1893}"/>
              </a:ext>
            </a:extLst>
          </p:cNvPr>
          <p:cNvSpPr/>
          <p:nvPr/>
        </p:nvSpPr>
        <p:spPr>
          <a:xfrm>
            <a:off x="10344175" y="5208016"/>
            <a:ext cx="151907" cy="45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49A44-23A6-4FF7-BC72-A2C2DCDE94BB}"/>
              </a:ext>
            </a:extLst>
          </p:cNvPr>
          <p:cNvSpPr txBox="1"/>
          <p:nvPr/>
        </p:nvSpPr>
        <p:spPr>
          <a:xfrm>
            <a:off x="10261102" y="516426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8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RESULTS OF THE STRESS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7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EC21431-4B39-4A04-8BC3-AF3A4FA9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spcBef>
                <a:spcPts val="2400"/>
              </a:spcBef>
              <a:buNone/>
            </a:pP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Comparing the </a:t>
            </a:r>
            <a:r>
              <a:rPr lang="en-150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time-based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seismic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risk indicators 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in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the case of the </a:t>
            </a:r>
            <a:r>
              <a:rPr lang="en-150" sz="24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existing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and the </a:t>
            </a:r>
            <a:r>
              <a:rPr lang="en-150" sz="2400" b="1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updated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building stock: 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average annual return period for loss of life among students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: </a:t>
            </a:r>
            <a:r>
              <a:rPr lang="en-150" sz="24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6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years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/ </a:t>
            </a:r>
            <a:r>
              <a:rPr lang="en-150" sz="2400" b="1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158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years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average annual return period for loss of life among employees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: </a:t>
            </a:r>
            <a:r>
              <a:rPr lang="en-150" sz="24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26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years 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/ </a:t>
            </a:r>
            <a:r>
              <a:rPr lang="en-150" sz="2400" b="1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411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years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expected annual cost of repairing seismic damage: </a:t>
            </a:r>
            <a:r>
              <a:rPr lang="en-150" sz="24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1,040,000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EUR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/ </a:t>
            </a:r>
            <a:r>
              <a:rPr lang="en-150" sz="2400" b="1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83,400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EUR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.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endParaRPr lang="sl-SI" dirty="0">
              <a:solidFill>
                <a:schemeClr val="bg2">
                  <a:lumMod val="25000"/>
                </a:schemeClr>
              </a:solidFill>
              <a:latin typeface="Arial Bold" panose="020B0704020202020204" pitchFamily="34" charset="0"/>
              <a:ea typeface="Roboto Medium" panose="02000000000000000000" pitchFamily="2" charset="0"/>
              <a:cs typeface="Arial Bold" panose="020B0704020202020204" pitchFamily="34" charset="0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150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THE SEISMIC RESILIENCE OF THE EXISTING UL BUILDING STOCK IS </a:t>
            </a:r>
            <a:r>
              <a:rPr lang="sl-SI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I</a:t>
            </a:r>
            <a:r>
              <a:rPr lang="en-150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NS</a:t>
            </a:r>
            <a:r>
              <a:rPr lang="sl-SI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U</a:t>
            </a:r>
            <a:r>
              <a:rPr lang="en-150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F</a:t>
            </a:r>
            <a:r>
              <a:rPr lang="sl-SI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F</a:t>
            </a:r>
            <a:r>
              <a:rPr lang="en-150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ICIENT.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531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RESULTS OF THE STRESS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8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579F37-928A-4C88-ABC8-50B292A5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spcBef>
                <a:spcPts val="2400"/>
              </a:spcBef>
              <a:buNone/>
            </a:pP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Comparing the </a:t>
            </a:r>
            <a:r>
              <a:rPr lang="en-150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critical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event 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seismic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risk indicators 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in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the case of the </a:t>
            </a:r>
            <a:r>
              <a:rPr lang="en-150" sz="24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existing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and the </a:t>
            </a:r>
            <a:r>
              <a:rPr lang="en-150" sz="2400" b="1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updated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building stock: 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expected number of fatalities among students: </a:t>
            </a:r>
            <a:r>
              <a:rPr lang="en-150" sz="24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34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deaths 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/ </a:t>
            </a:r>
            <a:r>
              <a:rPr lang="en-150" sz="2400" b="1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2</a:t>
            </a:r>
            <a:r>
              <a:rPr lang="en-150" sz="2400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deaths</a:t>
            </a:r>
            <a:r>
              <a:rPr lang="en-150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expected number of fatalities among employees</a:t>
            </a:r>
            <a:r>
              <a:rPr lang="sl-SI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: </a:t>
            </a:r>
            <a:r>
              <a:rPr lang="sl-SI" sz="24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7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deaths</a:t>
            </a:r>
            <a:r>
              <a:rPr lang="sl-SI" sz="2400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/ </a:t>
            </a:r>
            <a:r>
              <a:rPr lang="sl-SI" sz="2400" b="1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</a:t>
            </a:r>
            <a:r>
              <a:rPr lang="sl-SI" sz="2400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400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death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expected cost of repairing seismic damage</a:t>
            </a:r>
            <a:r>
              <a:rPr lang="sl-SI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: </a:t>
            </a:r>
            <a:r>
              <a:rPr lang="sl-SI" sz="24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136,700,000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sl-SI" sz="2400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EUR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/ </a:t>
            </a:r>
            <a:r>
              <a:rPr lang="sl-SI" sz="2400" b="1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20,400,000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sl-SI" sz="2400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EUR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.</a:t>
            </a:r>
          </a:p>
          <a:p>
            <a:pPr marL="0" indent="0">
              <a:spcBef>
                <a:spcPts val="2400"/>
              </a:spcBef>
              <a:buNone/>
            </a:pPr>
            <a:endParaRPr lang="sl-SI" dirty="0">
              <a:solidFill>
                <a:schemeClr val="bg2">
                  <a:lumMod val="25000"/>
                </a:schemeClr>
              </a:solidFill>
              <a:latin typeface="Arial Bold" panose="020B0704020202020204" pitchFamily="34" charset="0"/>
              <a:ea typeface="Roboto Medium" panose="02000000000000000000" pitchFamily="2" charset="0"/>
              <a:cs typeface="Arial Bold" panose="020B0704020202020204" pitchFamily="34" charset="0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150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THE SEISMIC RESILIENCE OF THE EXISTING UL BUILDING STOCK IS </a:t>
            </a:r>
            <a:r>
              <a:rPr lang="sl-SI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I</a:t>
            </a:r>
            <a:r>
              <a:rPr lang="en-150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NS</a:t>
            </a:r>
            <a:r>
              <a:rPr lang="sl-SI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U</a:t>
            </a:r>
            <a:r>
              <a:rPr lang="en-150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F</a:t>
            </a:r>
            <a:r>
              <a:rPr lang="sl-SI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F</a:t>
            </a:r>
            <a:r>
              <a:rPr lang="en-150" sz="3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ICIENT.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081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CONCLUSIONS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652069" y="6389155"/>
            <a:ext cx="412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9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101DCD-F2AA-4F69-8588-BEA1E2D6D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The seismic risk of the </a:t>
            </a:r>
            <a:r>
              <a:rPr lang="en-150" sz="22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existing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UL building stock it too </a:t>
            </a:r>
            <a:r>
              <a:rPr lang="en-150" sz="22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high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 as the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seismi</a:t>
            </a:r>
            <a:r>
              <a:rPr lang="sl-SI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c 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risk</a:t>
            </a:r>
            <a:r>
              <a:rPr lang="sl-SI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indicators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far exceed the </a:t>
            </a:r>
            <a:r>
              <a:rPr lang="en-150" sz="2200" b="1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acceptable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values:</a:t>
            </a:r>
          </a:p>
          <a:p>
            <a:pPr marL="800100" lvl="1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the expected number of </a:t>
            </a:r>
            <a:r>
              <a:rPr lang="en-150" sz="22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fatalities in 50 years 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by a factor of </a:t>
            </a:r>
            <a:r>
              <a:rPr lang="en-150" sz="22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10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</a:t>
            </a:r>
          </a:p>
          <a:p>
            <a:pPr marL="800100" lvl="1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150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the</a:t>
            </a:r>
            <a:r>
              <a:rPr lang="en-150" sz="2000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number of </a:t>
            </a:r>
            <a:r>
              <a:rPr lang="en-150" sz="22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fatalities in the critical event 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by a factor of </a:t>
            </a:r>
            <a:r>
              <a:rPr lang="en-150" sz="22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14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</a:t>
            </a:r>
          </a:p>
          <a:p>
            <a:pPr marL="800100" lvl="1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150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the</a:t>
            </a:r>
            <a:r>
              <a:rPr lang="en-150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2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expected annual losses 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by a factor of </a:t>
            </a:r>
            <a:r>
              <a:rPr lang="en-150" sz="22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12,5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and</a:t>
            </a:r>
          </a:p>
          <a:p>
            <a:pPr marL="800100" lvl="1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150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the</a:t>
            </a:r>
            <a:r>
              <a:rPr lang="en-150" sz="20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2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total expected losses 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in the case of the critical event by a factor of </a:t>
            </a:r>
            <a:r>
              <a:rPr lang="en-150" sz="22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7</a:t>
            </a:r>
            <a:r>
              <a:rPr lang="en-150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</a:t>
            </a:r>
          </a:p>
          <a:p>
            <a:pPr marL="342900" indent="-342900" algn="l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the awareness exists, plans for constructing new faculties.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219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3727E4F-539E-4C67-9C33-3C78A3DE4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SEISMIC STRESS TEST &amp;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7088777" cy="4525963"/>
          </a:xfrm>
        </p:spPr>
        <p:txBody>
          <a:bodyPr>
            <a:normAutofit/>
          </a:bodyPr>
          <a:lstStyle/>
          <a:p>
            <a:r>
              <a:rPr lang="en-150" sz="22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Seismic stress test</a:t>
            </a:r>
            <a:r>
              <a:rPr lang="sl-SI" sz="22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– a tool for checking the seismic performance of </a:t>
            </a:r>
            <a:r>
              <a:rPr lang="sl-SI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a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building stock based on seismic risk analysis </a:t>
            </a:r>
            <a:r>
              <a:rPr lang="sl-SI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(IKPIR, 2020; Dolšek et al., 2020).</a:t>
            </a:r>
          </a:p>
          <a:p>
            <a:endParaRPr lang="sl-SI" sz="2400" dirty="0">
              <a:solidFill>
                <a:schemeClr val="bg2">
                  <a:lumMod val="25000"/>
                </a:schemeClr>
              </a:solidFill>
              <a:latin typeface="Arial Bold" panose="020B0704020202020204" pitchFamily="34" charset="0"/>
              <a:ea typeface="Roboto Medium" panose="02000000000000000000" pitchFamily="2" charset="0"/>
              <a:cs typeface="Arial Bold" panose="020B0704020202020204" pitchFamily="34" charset="0"/>
            </a:endParaRPr>
          </a:p>
          <a:p>
            <a:r>
              <a:rPr lang="en-150" sz="22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No publicly available data 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regarding the UL building stock</a:t>
            </a:r>
            <a:r>
              <a:rPr lang="sl-SI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seismic resistance,</a:t>
            </a:r>
            <a:endParaRPr lang="sl-SI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as the UL building stock represents</a:t>
            </a:r>
            <a:r>
              <a:rPr lang="sl-SI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the </a:t>
            </a:r>
            <a:r>
              <a:rPr lang="en-150" sz="2200" b="1" dirty="0">
                <a:solidFill>
                  <a:srgbClr val="225C8B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critical infrastructure</a:t>
            </a:r>
            <a:r>
              <a:rPr lang="en-150" sz="22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, a seismic stress test was conducted </a:t>
            </a:r>
            <a:r>
              <a:rPr lang="sl-SI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(Starc, 2020; mentor M. Dolšek &amp; </a:t>
            </a:r>
            <a:r>
              <a:rPr lang="en-150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co</a:t>
            </a:r>
            <a:r>
              <a:rPr lang="sl-SI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-</a:t>
            </a:r>
            <a:r>
              <a:rPr lang="en-150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supervisors </a:t>
            </a:r>
            <a:r>
              <a:rPr lang="sl-SI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A. Babič in J. Žižmond).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03475" y="4183004"/>
            <a:ext cx="2877291" cy="35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sl-SI" altLang="en-US" sz="800" dirty="0">
                <a:solidFill>
                  <a:schemeClr val="tx2"/>
                </a:solidFill>
              </a:rPr>
              <a:t>http://www.arso.si/potresi/potresna%20aktivnost/potres1998.html</a:t>
            </a:r>
            <a:endParaRPr lang="en-US" altLang="en-US" sz="800" dirty="0">
              <a:solidFill>
                <a:schemeClr val="tx2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78" y="1692276"/>
            <a:ext cx="3884021" cy="256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53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THANK YOU FOR LISTENING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652069" y="6389155"/>
            <a:ext cx="412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10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BCDA43-02CC-41CF-885B-860C86889047}"/>
              </a:ext>
            </a:extLst>
          </p:cNvPr>
          <p:cNvSpPr txBox="1"/>
          <p:nvPr/>
        </p:nvSpPr>
        <p:spPr>
          <a:xfrm>
            <a:off x="4505323" y="2079304"/>
            <a:ext cx="721641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l-SI" dirty="0">
              <a:solidFill>
                <a:srgbClr val="225C8B"/>
              </a:solid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ct val="150000"/>
              </a:lnSpc>
            </a:pPr>
            <a:r>
              <a:rPr lang="sl-SI" sz="1800" b="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Jure.Starc@fgg.uni-lj.si</a:t>
            </a:r>
            <a:endParaRPr lang="sl-SI" sz="1800" b="0" dirty="0">
              <a:solidFill>
                <a:srgbClr val="225C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rgbClr val="225C8B"/>
                </a:solidFill>
                <a:effectLst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www.linkedin.com/in/jure-starc</a:t>
            </a:r>
            <a:endParaRPr lang="sl-SI" sz="1800" b="0" i="0" dirty="0">
              <a:solidFill>
                <a:srgbClr val="225C8B"/>
              </a:solidFill>
              <a:effectLst/>
              <a:latin typeface="-apple-system"/>
            </a:endParaRPr>
          </a:p>
          <a:p>
            <a:pPr algn="l">
              <a:lnSpc>
                <a:spcPct val="150000"/>
              </a:lnSpc>
            </a:pPr>
            <a:endParaRPr lang="sl-SI" dirty="0">
              <a:solidFill>
                <a:srgbClr val="225C8B"/>
              </a:solidFill>
            </a:endParaRPr>
          </a:p>
          <a:p>
            <a:r>
              <a:rPr lang="en-US" dirty="0">
                <a:solidFill>
                  <a:srgbClr val="225C8B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The Institute of Structural Engineering, Earthquake Engineering and Construction IT</a:t>
            </a:r>
            <a:endParaRPr lang="sl-SI" dirty="0">
              <a:solidFill>
                <a:srgbClr val="225C8B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endParaRPr lang="sl-SI" dirty="0">
              <a:solidFill>
                <a:srgbClr val="225C8B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15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Co-authors:</a:t>
            </a:r>
            <a:r>
              <a:rPr lang="sl-SI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sz="160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sl-SI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Matjaž Dolšek </a:t>
            </a:r>
            <a:r>
              <a:rPr lang="sl-SI" sz="1600" dirty="0" err="1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sl-SI" sz="160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0" i="0" dirty="0">
                <a:solidFill>
                  <a:srgbClr val="225C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Matjaz.Dolsek@ikpir.fgg.uni-lj.si</a:t>
            </a:r>
            <a:endParaRPr lang="sl-SI" sz="1600" b="0" i="0" dirty="0">
              <a:solidFill>
                <a:srgbClr val="225C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60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150" sz="160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assist. </a:t>
            </a:r>
            <a:r>
              <a:rPr lang="en-15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Anže Babič </a:t>
            </a:r>
            <a:r>
              <a:rPr lang="en-150" sz="1600" dirty="0" err="1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n-150" sz="160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sz="1600" b="0" i="0" dirty="0">
                <a:solidFill>
                  <a:srgbClr val="225C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Anže</a:t>
            </a:r>
            <a:r>
              <a:rPr lang="en-US" sz="1600" b="0" i="0" dirty="0">
                <a:solidFill>
                  <a:srgbClr val="225C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sl-SI" sz="1600" b="0" i="0" dirty="0">
                <a:solidFill>
                  <a:srgbClr val="225C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Babic</a:t>
            </a:r>
            <a:r>
              <a:rPr lang="en-US" sz="1600" b="0" i="0" dirty="0">
                <a:solidFill>
                  <a:srgbClr val="225C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@ikpir.fgg.uni-lj.si</a:t>
            </a:r>
            <a:endParaRPr lang="sl-SI" sz="1600" b="0" i="0" dirty="0">
              <a:solidFill>
                <a:srgbClr val="225C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60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150" sz="160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assist. </a:t>
            </a:r>
            <a:r>
              <a:rPr lang="en-15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Jure </a:t>
            </a:r>
            <a:r>
              <a:rPr lang="en-150" dirty="0" err="1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Žižmond</a:t>
            </a:r>
            <a:r>
              <a:rPr lang="en-15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150" sz="1600" dirty="0" err="1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n-150" sz="160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solidFill>
                  <a:srgbClr val="225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sz="1600" b="0" i="0" dirty="0">
                <a:solidFill>
                  <a:srgbClr val="225C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Jure</a:t>
            </a:r>
            <a:r>
              <a:rPr lang="en-US" sz="1600" b="0" i="0" dirty="0">
                <a:solidFill>
                  <a:srgbClr val="225C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sl-SI" sz="1600" b="0" i="0" dirty="0" err="1">
                <a:solidFill>
                  <a:srgbClr val="225C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Zizmond</a:t>
            </a:r>
            <a:r>
              <a:rPr lang="en-US" sz="1600" b="0" i="0" dirty="0">
                <a:solidFill>
                  <a:srgbClr val="225C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@ikpir.fgg.uni-lj.si</a:t>
            </a:r>
            <a:endParaRPr lang="sl-SI" sz="1600" b="0" i="0" dirty="0">
              <a:solidFill>
                <a:srgbClr val="225C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sl-SI" sz="1600" b="0" i="0" dirty="0">
              <a:solidFill>
                <a:srgbClr val="225C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sl-SI" sz="1600" b="0" i="0" dirty="0">
              <a:solidFill>
                <a:srgbClr val="225C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sl-SI" dirty="0">
              <a:solidFill>
                <a:srgbClr val="225C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solidFill>
                <a:srgbClr val="225C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solidFill>
                <a:srgbClr val="225C8B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r>
              <a:rPr lang="sl-SI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30F5EF-D9BF-4EE0-AE1A-77B685628B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224" y="1717701"/>
            <a:ext cx="2417069" cy="2420117"/>
          </a:xfrm>
          <a:prstGeom prst="rect">
            <a:avLst/>
          </a:prstGeom>
        </p:spPr>
      </p:pic>
      <p:sp>
        <p:nvSpPr>
          <p:cNvPr id="15" name="Title 8">
            <a:extLst>
              <a:ext uri="{FF2B5EF4-FFF2-40B4-BE49-F238E27FC236}">
                <a16:creationId xmlns:a16="http://schemas.microsoft.com/office/drawing/2014/main" id="{C154E0DD-9651-4353-B579-63E62DF681A6}"/>
              </a:ext>
            </a:extLst>
          </p:cNvPr>
          <p:cNvSpPr txBox="1">
            <a:spLocks/>
          </p:cNvSpPr>
          <p:nvPr/>
        </p:nvSpPr>
        <p:spPr>
          <a:xfrm>
            <a:off x="513208" y="3947343"/>
            <a:ext cx="34671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25C8B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sl-SI" sz="2400" dirty="0"/>
              <a:t>Jure Starc</a:t>
            </a:r>
            <a:r>
              <a:rPr lang="sl-SI" sz="1600" dirty="0"/>
              <a:t>, mag. inž. grad.</a:t>
            </a:r>
            <a:br>
              <a:rPr lang="sl-SI" sz="1600" dirty="0"/>
            </a:br>
            <a:r>
              <a:rPr lang="en-150" sz="1800" b="0" dirty="0">
                <a:latin typeface="Arial" panose="020B0604020202020204" pitchFamily="34" charset="0"/>
                <a:cs typeface="Arial" panose="020B0604020202020204" pitchFamily="34" charset="0"/>
              </a:rPr>
              <a:t>Young researcher</a:t>
            </a:r>
            <a:endParaRPr lang="en-150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D69282-68F0-4551-B6D0-9E7F4B7811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7267" y="2856007"/>
            <a:ext cx="384327" cy="3401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222882-16BC-4909-8D74-06750BD8F0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2023" y="1372655"/>
            <a:ext cx="2290377" cy="19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MODELS OF THE SEISMIC STRESS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3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293" y="1230421"/>
            <a:ext cx="11271414" cy="51674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B7E15E-179B-401F-8821-D9DE6EEF07A5}"/>
              </a:ext>
            </a:extLst>
          </p:cNvPr>
          <p:cNvSpPr txBox="1"/>
          <p:nvPr/>
        </p:nvSpPr>
        <p:spPr>
          <a:xfrm>
            <a:off x="831273" y="1417638"/>
            <a:ext cx="2306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Building </a:t>
            </a:r>
            <a:r>
              <a:rPr lang="en-150" b="1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Knowledge</a:t>
            </a:r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</a:t>
            </a:r>
            <a:r>
              <a:rPr lang="en-150" b="1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Level</a:t>
            </a:r>
            <a:r>
              <a:rPr lang="sl-SI" b="1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s</a:t>
            </a:r>
            <a:endParaRPr lang="en-150" b="1" dirty="0">
              <a:solidFill>
                <a:schemeClr val="bg2">
                  <a:lumMod val="25000"/>
                </a:schemeClr>
              </a:solidFill>
              <a:latin typeface="Arial Bold" panose="020B0704020202020204" pitchFamily="34" charset="0"/>
              <a:ea typeface="Roboto Medium" panose="02000000000000000000" pitchFamily="2" charset="0"/>
              <a:cs typeface="Arial Bold" panose="020B0704020202020204" pitchFamily="34" charset="0"/>
            </a:endParaRPr>
          </a:p>
          <a:p>
            <a:pPr marL="285750" indent="-285750" 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1</a:t>
            </a:r>
            <a:r>
              <a:rPr lang="en-150" sz="16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. Level </a:t>
            </a:r>
            <a:r>
              <a:rPr lang="en-150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of Knowledge</a:t>
            </a:r>
          </a:p>
          <a:p>
            <a:pPr marL="285750" indent="-285750" 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150" sz="16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2. Level </a:t>
            </a:r>
            <a:r>
              <a:rPr lang="en-150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of Knowledge</a:t>
            </a:r>
            <a:endParaRPr lang="en-150" sz="1600" b="1" dirty="0">
              <a:solidFill>
                <a:schemeClr val="bg2">
                  <a:lumMod val="25000"/>
                </a:schemeClr>
              </a:solidFill>
              <a:latin typeface="Arial Bold" panose="020B0704020202020204" pitchFamily="34" charset="0"/>
              <a:ea typeface="Roboto Medium" panose="02000000000000000000" pitchFamily="2" charset="0"/>
              <a:cs typeface="Arial Bold" panose="020B0704020202020204" pitchFamily="34" charset="0"/>
            </a:endParaRPr>
          </a:p>
          <a:p>
            <a:pPr marL="285750" indent="-285750" 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150" sz="160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3. Level </a:t>
            </a:r>
            <a:r>
              <a:rPr lang="en-150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of Knowledge</a:t>
            </a:r>
            <a:endParaRPr lang="en-150" sz="1600" b="1" dirty="0">
              <a:solidFill>
                <a:schemeClr val="bg2">
                  <a:lumMod val="25000"/>
                </a:schemeClr>
              </a:solidFill>
              <a:latin typeface="Arial Bold" panose="020B0704020202020204" pitchFamily="34" charset="0"/>
              <a:ea typeface="Roboto Medium" panose="02000000000000000000" pitchFamily="2" charset="0"/>
              <a:cs typeface="Arial Bold" panose="020B07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5D88CC-E327-40CE-90D5-E2E162207AFB}"/>
              </a:ext>
            </a:extLst>
          </p:cNvPr>
          <p:cNvSpPr txBox="1"/>
          <p:nvPr/>
        </p:nvSpPr>
        <p:spPr>
          <a:xfrm>
            <a:off x="816383" y="5273755"/>
            <a:ext cx="172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Applying all models</a:t>
            </a:r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221DC161-7F7E-4024-9AF4-CF1C985D9FCB}"/>
              </a:ext>
            </a:extLst>
          </p:cNvPr>
          <p:cNvSpPr/>
          <p:nvPr/>
        </p:nvSpPr>
        <p:spPr>
          <a:xfrm>
            <a:off x="2498760" y="5388018"/>
            <a:ext cx="657225" cy="459106"/>
          </a:xfrm>
          <a:prstGeom prst="notchedRightArrow">
            <a:avLst/>
          </a:prstGeom>
          <a:solidFill>
            <a:srgbClr val="22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B70FB3-9F8E-46A7-B1F5-6A510A0B7B2F}"/>
              </a:ext>
            </a:extLst>
          </p:cNvPr>
          <p:cNvSpPr txBox="1"/>
          <p:nvPr/>
        </p:nvSpPr>
        <p:spPr>
          <a:xfrm>
            <a:off x="3185301" y="5135256"/>
            <a:ext cx="253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b="1" dirty="0"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Risk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b="1" dirty="0"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num. of fatalities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b="1" dirty="0"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economic losses</a:t>
            </a:r>
          </a:p>
        </p:txBody>
      </p:sp>
      <p:sp>
        <p:nvSpPr>
          <p:cNvPr id="20" name="Arrow: Notched Right 19">
            <a:extLst>
              <a:ext uri="{FF2B5EF4-FFF2-40B4-BE49-F238E27FC236}">
                <a16:creationId xmlns:a16="http://schemas.microsoft.com/office/drawing/2014/main" id="{AD515877-920B-4E59-A8A9-C111FB369DD6}"/>
              </a:ext>
            </a:extLst>
          </p:cNvPr>
          <p:cNvSpPr/>
          <p:nvPr/>
        </p:nvSpPr>
        <p:spPr>
          <a:xfrm>
            <a:off x="5529464" y="5367368"/>
            <a:ext cx="657225" cy="459106"/>
          </a:xfrm>
          <a:prstGeom prst="notchedRightArrow">
            <a:avLst/>
          </a:prstGeom>
          <a:solidFill>
            <a:srgbClr val="22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874C00-8447-4B8E-A7A0-C1EA66AB69F6}"/>
              </a:ext>
            </a:extLst>
          </p:cNvPr>
          <p:cNvSpPr txBox="1"/>
          <p:nvPr/>
        </p:nvSpPr>
        <p:spPr>
          <a:xfrm>
            <a:off x="6096000" y="4996757"/>
            <a:ext cx="2419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On average per observed period</a:t>
            </a:r>
            <a:endParaRPr lang="sl-SI" b="1" dirty="0">
              <a:latin typeface="Arial Bold" panose="020B0704020202020204" pitchFamily="34" charset="0"/>
              <a:ea typeface="Roboto Medium" panose="02000000000000000000" pitchFamily="2" charset="0"/>
              <a:cs typeface="Arial Bold" panose="020B0704020202020204" pitchFamily="34" charset="0"/>
            </a:endParaRPr>
          </a:p>
          <a:p>
            <a:pPr algn="ctr"/>
            <a:endParaRPr lang="en-150" b="1" dirty="0">
              <a:latin typeface="Arial Bold" panose="020B0704020202020204" pitchFamily="34" charset="0"/>
              <a:ea typeface="Roboto Medium" panose="02000000000000000000" pitchFamily="2" charset="0"/>
              <a:cs typeface="Arial Bold" panose="020B0704020202020204" pitchFamily="34" charset="0"/>
            </a:endParaRPr>
          </a:p>
          <a:p>
            <a:pPr algn="ctr"/>
            <a:r>
              <a:rPr lang="en-150" b="1" dirty="0"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Critical event</a:t>
            </a:r>
          </a:p>
        </p:txBody>
      </p:sp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109E03A6-115D-4995-B785-3D2CFFA1F783}"/>
              </a:ext>
            </a:extLst>
          </p:cNvPr>
          <p:cNvSpPr/>
          <p:nvPr/>
        </p:nvSpPr>
        <p:spPr>
          <a:xfrm>
            <a:off x="8448467" y="5367368"/>
            <a:ext cx="657225" cy="459106"/>
          </a:xfrm>
          <a:prstGeom prst="notchedRightArrow">
            <a:avLst/>
          </a:prstGeom>
          <a:solidFill>
            <a:srgbClr val="22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EC3575-C16E-4DEB-9F74-1A536E539D28}"/>
              </a:ext>
            </a:extLst>
          </p:cNvPr>
          <p:cNvSpPr txBox="1"/>
          <p:nvPr/>
        </p:nvSpPr>
        <p:spPr>
          <a:xfrm>
            <a:off x="9105692" y="5017406"/>
            <a:ext cx="2476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b="1" dirty="0">
                <a:solidFill>
                  <a:srgbClr val="E12F29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Existing</a:t>
            </a:r>
            <a:r>
              <a:rPr lang="en-150" b="1" dirty="0"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building stock</a:t>
            </a:r>
          </a:p>
          <a:p>
            <a:pPr algn="ctr"/>
            <a:r>
              <a:rPr lang="en-150" b="1" dirty="0">
                <a:solidFill>
                  <a:srgbClr val="00B050"/>
                </a:solidFill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Updated</a:t>
            </a:r>
            <a:r>
              <a:rPr lang="en-150" b="1" dirty="0">
                <a:latin typeface="Arial Bold" panose="020B0704020202020204" pitchFamily="34" charset="0"/>
                <a:ea typeface="Roboto Medium" panose="02000000000000000000" pitchFamily="2" charset="0"/>
                <a:cs typeface="Arial Bold" panose="020B0704020202020204" pitchFamily="34" charset="0"/>
              </a:rPr>
              <a:t> building stock</a:t>
            </a:r>
          </a:p>
        </p:txBody>
      </p:sp>
    </p:spTree>
    <p:extLst>
      <p:ext uri="{BB962C8B-B14F-4D97-AF65-F5344CB8AC3E}">
        <p14:creationId xmlns:p14="http://schemas.microsoft.com/office/powerpoint/2010/main" val="264714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MODELS OF THE SEISMIC STRESS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3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5474" y="1230421"/>
            <a:ext cx="11261052" cy="51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0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MODELS OF THE SEISMIC STRESS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3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5474" y="1230421"/>
            <a:ext cx="11261052" cy="51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MODELS OF THE SEISMIC STRESS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3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5475" y="1230421"/>
            <a:ext cx="11261050" cy="51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MODELS OF THE SEISMIC STRESS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3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5475" y="1230421"/>
            <a:ext cx="11261050" cy="51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3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/>
              <a:t>MODELS OF THE SEISMIC STRESS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3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5476" y="1230421"/>
            <a:ext cx="11261048" cy="51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C4AA90-3608-45F8-B016-D53656EA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150" dirty="0"/>
              <a:t>METHODOLOGY - ANALYSIS</a:t>
            </a:r>
            <a:endParaRPr lang="sl-S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68A85-87AE-46DF-88B8-264EA0256A0E}"/>
              </a:ext>
            </a:extLst>
          </p:cNvPr>
          <p:cNvSpPr/>
          <p:nvPr/>
        </p:nvSpPr>
        <p:spPr>
          <a:xfrm>
            <a:off x="609600" y="1123406"/>
            <a:ext cx="10972801" cy="69668"/>
          </a:xfrm>
          <a:prstGeom prst="rect">
            <a:avLst/>
          </a:prstGeom>
          <a:solidFill>
            <a:srgbClr val="225C8B"/>
          </a:solidFill>
          <a:ln>
            <a:solidFill>
              <a:srgbClr val="225C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5C8B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E4BC02F-2226-4ED5-95EE-344DE37473AC}"/>
              </a:ext>
            </a:extLst>
          </p:cNvPr>
          <p:cNvSpPr txBox="1">
            <a:spLocks/>
          </p:cNvSpPr>
          <p:nvPr/>
        </p:nvSpPr>
        <p:spPr>
          <a:xfrm>
            <a:off x="11753563" y="6389155"/>
            <a:ext cx="31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4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95DF0B5-3B55-45BC-B882-94B5D5EA6187}"/>
              </a:ext>
            </a:extLst>
          </p:cNvPr>
          <p:cNvSpPr txBox="1">
            <a:spLocks/>
          </p:cNvSpPr>
          <p:nvPr/>
        </p:nvSpPr>
        <p:spPr>
          <a:xfrm>
            <a:off x="10223712" y="6389154"/>
            <a:ext cx="126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225C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22.03.2021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5A919-6C23-455E-B10A-9DDC7DC2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0625" y="1319692"/>
            <a:ext cx="10590748" cy="51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4536"/>
      </p:ext>
    </p:extLst>
  </p:cSld>
  <p:clrMapOvr>
    <a:masterClrMapping/>
  </p:clrMapOvr>
</p:sld>
</file>

<file path=ppt/theme/theme1.xml><?xml version="1.0" encoding="utf-8"?>
<a:theme xmlns:a="http://schemas.openxmlformats.org/drawingml/2006/main" name="FGG_prihodno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FGG_prihodnost (2)</Template>
  <TotalTime>2330</TotalTime>
  <Words>781</Words>
  <Application>Microsoft Office PowerPoint</Application>
  <PresentationFormat>Widescreen</PresentationFormat>
  <Paragraphs>147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-apple-system</vt:lpstr>
      <vt:lpstr>Arial</vt:lpstr>
      <vt:lpstr>Arial Bold</vt:lpstr>
      <vt:lpstr>Calibri</vt:lpstr>
      <vt:lpstr>Courier New</vt:lpstr>
      <vt:lpstr>Times New Roman</vt:lpstr>
      <vt:lpstr>FGG_prihodnost</vt:lpstr>
      <vt:lpstr>PowerPoint Presentation</vt:lpstr>
      <vt:lpstr>SEISMIC STRESS TEST &amp; MOTIVATION</vt:lpstr>
      <vt:lpstr>MODELS OF THE SEISMIC STRESS TEST</vt:lpstr>
      <vt:lpstr>MODELS OF THE SEISMIC STRESS TEST</vt:lpstr>
      <vt:lpstr>MODELS OF THE SEISMIC STRESS TEST</vt:lpstr>
      <vt:lpstr>MODELS OF THE SEISMIC STRESS TEST</vt:lpstr>
      <vt:lpstr>MODELS OF THE SEISMIC STRESS TEST</vt:lpstr>
      <vt:lpstr>MODELS OF THE SEISMIC STRESS TEST</vt:lpstr>
      <vt:lpstr>METHODOLOGY - ANALYSIS</vt:lpstr>
      <vt:lpstr>METHODOLOGY - ANALYSIS</vt:lpstr>
      <vt:lpstr>METHODOLOGY - ANALYSIS</vt:lpstr>
      <vt:lpstr>METHODOLOGY - ANALYSIS</vt:lpstr>
      <vt:lpstr>METHODOLOGY - ANALYSIS</vt:lpstr>
      <vt:lpstr>METHODOLOGY - ANALYSIS</vt:lpstr>
      <vt:lpstr>UL BUILDING STOCK OVERVIEW</vt:lpstr>
      <vt:lpstr>UL BUILDING STOCK OVERVIEW</vt:lpstr>
      <vt:lpstr>RESULTS OF THE STRESS TEST</vt:lpstr>
      <vt:lpstr>RESULTS OF THE STRESS TEST</vt:lpstr>
      <vt:lpstr>CONCLUSIONS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Mrak, Gašper</dc:creator>
  <cp:lastModifiedBy>Jure</cp:lastModifiedBy>
  <cp:revision>71</cp:revision>
  <dcterms:created xsi:type="dcterms:W3CDTF">2017-11-27T13:21:10Z</dcterms:created>
  <dcterms:modified xsi:type="dcterms:W3CDTF">2021-03-19T10:33:21Z</dcterms:modified>
</cp:coreProperties>
</file>