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7"/>
  </p:notesMasterIdLst>
  <p:sldIdLst>
    <p:sldId id="277" r:id="rId5"/>
    <p:sldId id="278" r:id="rId6"/>
    <p:sldId id="264" r:id="rId7"/>
    <p:sldId id="256" r:id="rId8"/>
    <p:sldId id="258" r:id="rId9"/>
    <p:sldId id="260" r:id="rId10"/>
    <p:sldId id="257" r:id="rId11"/>
    <p:sldId id="263" r:id="rId12"/>
    <p:sldId id="265" r:id="rId13"/>
    <p:sldId id="261" r:id="rId14"/>
    <p:sldId id="262" r:id="rId15"/>
    <p:sldId id="280" r:id="rId16"/>
    <p:sldId id="293" r:id="rId17"/>
    <p:sldId id="294" r:id="rId18"/>
    <p:sldId id="292" r:id="rId19"/>
    <p:sldId id="297" r:id="rId20"/>
    <p:sldId id="298" r:id="rId21"/>
    <p:sldId id="295" r:id="rId22"/>
    <p:sldId id="300" r:id="rId23"/>
    <p:sldId id="288" r:id="rId24"/>
    <p:sldId id="289" r:id="rId25"/>
    <p:sldId id="291" r:id="rId26"/>
    <p:sldId id="284" r:id="rId27"/>
    <p:sldId id="285" r:id="rId28"/>
    <p:sldId id="286" r:id="rId29"/>
    <p:sldId id="287" r:id="rId30"/>
    <p:sldId id="301" r:id="rId31"/>
    <p:sldId id="303" r:id="rId32"/>
    <p:sldId id="279" r:id="rId33"/>
    <p:sldId id="302" r:id="rId34"/>
    <p:sldId id="304" r:id="rId35"/>
    <p:sldId id="30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eldeen hijazi" initials="mh" lastIdx="1" clrIdx="0">
    <p:extLst>
      <p:ext uri="{19B8F6BF-5375-455C-9EA6-DF929625EA0E}">
        <p15:presenceInfo xmlns:p15="http://schemas.microsoft.com/office/powerpoint/2012/main" userId="moheldeen hija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0" autoAdjust="0"/>
    <p:restoredTop sz="94757"/>
  </p:normalViewPr>
  <p:slideViewPr>
    <p:cSldViewPr snapToGrid="0">
      <p:cViewPr varScale="1">
        <p:scale>
          <a:sx n="82" d="100"/>
          <a:sy n="82" d="100"/>
        </p:scale>
        <p:origin x="15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C09C-9CDC-48F0-BB82-ED223F986966}" type="datetimeFigureOut">
              <a:rPr lang="en-US" smtClean="0"/>
              <a:t>3/24/21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6CEE3-4835-4F73-BA0B-02C09C038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8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D0CE7-E240-644F-BE29-6E93F41C21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7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D0CE7-E240-644F-BE29-6E93F41C21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D0CE7-E240-644F-BE29-6E93F41C21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23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D0CE7-E240-644F-BE29-6E93F41C21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7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D874152-028B-486A-9CCC-467A5536A7DC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58FF-9F53-4DAD-84A1-1EEE4F190FF1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FA1A6-D89D-4E0B-ACDC-F92429034F56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82F0-6EA8-4D82-951F-1579D6A93CC4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913C-F349-4CE3-A910-0EA13427FE0D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5C7-4D27-4EBE-9DB8-92F5F0F40B34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AF82-EDB2-4FBF-83F4-247A1B3455CB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E59DB-4C5A-44A3-897C-FF6803F94296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6B6E0-E0F8-4800-BD74-7D33DFE5ED7E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C824-D0E7-4046-8B44-4AAD1C4DE2CF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221C-17A4-4F42-9F54-9F7E03AA1BBB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7CBA-5256-42F3-BAB5-33F095514AE3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0C04-2E33-403B-B014-7E203A57326C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A49D-7D7F-4D69-A8AA-65D6B58C15F2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903-36C1-4F6B-9F27-EA2305255204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BFA8-C775-4121-A7F6-6851C8035873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1760-8EEC-4A4C-BD0D-3CDAAA80A266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83DE74-4CAD-4852-95E7-A055FD779420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3D1E5586-8BB5-40F6-96C3-2E87DD7CE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A832D40-B9E2-4CE7-9E0A-B35591EA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16351BD-4BE1-47AD-8B65-1472A3BE6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856" y="3478914"/>
            <a:ext cx="9427945" cy="862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Authors</a:t>
            </a:r>
          </a:p>
          <a:p>
            <a:pPr algn="ctr"/>
            <a:r>
              <a:rPr lang="en-US" b="1" i="1" dirty="0"/>
              <a:t>Moheldeen A. Hejazi			Serra </a:t>
            </a:r>
            <a:r>
              <a:rPr lang="en-US" b="1" i="1" dirty="0" err="1"/>
              <a:t>Tinbir</a:t>
            </a:r>
            <a:r>
              <a:rPr lang="en-US" b="1" i="1" dirty="0"/>
              <a:t>			</a:t>
            </a:r>
            <a:r>
              <a:rPr lang="en-US" b="1" i="1" dirty="0" err="1"/>
              <a:t>Pooya</a:t>
            </a:r>
            <a:r>
              <a:rPr lang="en-US" b="1" i="1" dirty="0"/>
              <a:t> G. </a:t>
            </a:r>
            <a:r>
              <a:rPr lang="en-US" b="1" i="1" dirty="0" err="1"/>
              <a:t>khalifani</a:t>
            </a:r>
            <a:r>
              <a:rPr lang="en-US" b="1" i="1" dirty="0"/>
              <a:t> 		Ali Sari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B7507F-1352-4D74-9769-B76AA0C7D7EE}"/>
              </a:ext>
            </a:extLst>
          </p:cNvPr>
          <p:cNvSpPr/>
          <p:nvPr/>
        </p:nvSpPr>
        <p:spPr>
          <a:xfrm>
            <a:off x="27438" y="2477012"/>
            <a:ext cx="12192000" cy="862931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F7AED-964D-4D4B-9B64-6FDFC9419E9D}"/>
              </a:ext>
            </a:extLst>
          </p:cNvPr>
          <p:cNvSpPr txBox="1"/>
          <p:nvPr/>
        </p:nvSpPr>
        <p:spPr>
          <a:xfrm>
            <a:off x="651033" y="2520601"/>
            <a:ext cx="10978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MACHINE LEARNING FRAMEWORK 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AUTOMATED GROUND MOTION PREDICTION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2509D0-3F23-4079-9D87-096725957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55" r="5411"/>
          <a:stretch/>
        </p:blipFill>
        <p:spPr>
          <a:xfrm>
            <a:off x="5624803" y="810005"/>
            <a:ext cx="942392" cy="1064959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7D0CCB-69E2-4BCB-A55B-8FE8B83DC935}"/>
              </a:ext>
            </a:extLst>
          </p:cNvPr>
          <p:cNvSpPr txBox="1"/>
          <p:nvPr/>
        </p:nvSpPr>
        <p:spPr>
          <a:xfrm>
            <a:off x="606765" y="96410"/>
            <a:ext cx="1097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Istanbul Technical University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7D482A-F583-4D75-AAC6-7DD32FF046A4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B99074-5F61-4FE9-B75D-FB878AAD77C4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B05267-C603-4D5B-8849-FF144E4400E0}"/>
              </a:ext>
            </a:extLst>
          </p:cNvPr>
          <p:cNvSpPr txBox="1"/>
          <p:nvPr/>
        </p:nvSpPr>
        <p:spPr>
          <a:xfrm>
            <a:off x="1865345" y="4129008"/>
            <a:ext cx="6918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       (</a:t>
            </a:r>
            <a:r>
              <a:rPr lang="en-US" sz="1600" i="1" dirty="0"/>
              <a:t>Speaker</a:t>
            </a:r>
            <a:r>
              <a:rPr lang="en-US" sz="1600" dirty="0"/>
              <a:t>)     	   	      		 	 (</a:t>
            </a:r>
            <a:r>
              <a:rPr lang="en-US" sz="1600" i="1" dirty="0"/>
              <a:t>Speaker</a:t>
            </a:r>
            <a:r>
              <a:rPr lang="en-US" sz="1600" dirty="0"/>
              <a:t>)		</a:t>
            </a:r>
            <a:r>
              <a:rPr lang="en-US" dirty="0"/>
              <a:t>				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303619-16E3-4F45-97BD-E554DA8EB7E2}"/>
              </a:ext>
            </a:extLst>
          </p:cNvPr>
          <p:cNvSpPr txBox="1"/>
          <p:nvPr/>
        </p:nvSpPr>
        <p:spPr>
          <a:xfrm>
            <a:off x="1279311" y="4490328"/>
            <a:ext cx="28676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indent="-114300" algn="ctr">
              <a:spcBef>
                <a:spcPts val="0"/>
              </a:spcBef>
              <a:spcAft>
                <a:spcPts val="0"/>
              </a:spcAft>
            </a:pPr>
            <a:r>
              <a:rPr lang="en-GB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Ph.D. Student, at Istanbul Technical University, Istanbul, Turkey, hejazi19@itu.edu.tr</a:t>
            </a:r>
            <a:endParaRPr lang="en-US" sz="1600" i="1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3BB51A-8D4E-43A1-894E-6B9F71A3096F}"/>
              </a:ext>
            </a:extLst>
          </p:cNvPr>
          <p:cNvSpPr txBox="1"/>
          <p:nvPr/>
        </p:nvSpPr>
        <p:spPr>
          <a:xfrm>
            <a:off x="6802016" y="4235392"/>
            <a:ext cx="25680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indent="-114300" algn="ctr">
              <a:spcBef>
                <a:spcPts val="0"/>
              </a:spcBef>
              <a:spcAft>
                <a:spcPts val="0"/>
              </a:spcAft>
            </a:pPr>
            <a:r>
              <a:rPr lang="en-GB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Ph.D. candidate, at Istanbul Technical University, Istanbul, Turkey, Pghaffari@itu.edu.tr</a:t>
            </a:r>
            <a:r>
              <a:rPr lang="en-GB" sz="1400" i="1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1600" i="1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DBA645-18B2-406E-B228-29DDF2DF240C}"/>
              </a:ext>
            </a:extLst>
          </p:cNvPr>
          <p:cNvSpPr txBox="1"/>
          <p:nvPr/>
        </p:nvSpPr>
        <p:spPr>
          <a:xfrm>
            <a:off x="9235258" y="4218859"/>
            <a:ext cx="21519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indent="-114300" algn="ctr">
              <a:spcBef>
                <a:spcPts val="0"/>
              </a:spcBef>
              <a:spcAft>
                <a:spcPts val="0"/>
              </a:spcAft>
            </a:pPr>
            <a:r>
              <a:rPr lang="en-GB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Director of Omega-Risk and Associate professor, at Istanbul Technical University, Istanbul, Turkey, asari@itu.edu.tr</a:t>
            </a:r>
            <a:endParaRPr lang="en-US" sz="1600" i="1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03F38F-530F-40D3-ADF4-15C4E01E5C18}"/>
              </a:ext>
            </a:extLst>
          </p:cNvPr>
          <p:cNvSpPr txBox="1"/>
          <p:nvPr/>
        </p:nvSpPr>
        <p:spPr>
          <a:xfrm>
            <a:off x="4359588" y="4490328"/>
            <a:ext cx="25304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indent="-114300" algn="ctr">
              <a:spcBef>
                <a:spcPts val="0"/>
              </a:spcBef>
              <a:spcAft>
                <a:spcPts val="0"/>
              </a:spcAft>
            </a:pPr>
            <a:r>
              <a:rPr lang="en-GB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Graduate student, at Istanbul Technical University, Istanbul, Turkey, tinbir19@itu.edu.tr</a:t>
            </a:r>
            <a:endParaRPr lang="en-US" sz="1600" i="1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D18A1FC-D918-4FF3-B60C-2D4E7C3EBA2D}"/>
              </a:ext>
            </a:extLst>
          </p:cNvPr>
          <p:cNvSpPr txBox="1">
            <a:spLocks/>
          </p:cNvSpPr>
          <p:nvPr/>
        </p:nvSpPr>
        <p:spPr>
          <a:xfrm>
            <a:off x="4447311" y="1937416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CataLogIST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08C1128-31CE-4638-80F2-3004D82411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6829" y="0"/>
            <a:ext cx="12185780" cy="64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6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2583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8E17D6BB-02B9-0D4A-935D-219926AECD34}"/>
              </a:ext>
            </a:extLst>
          </p:cNvPr>
          <p:cNvSpPr txBox="1"/>
          <p:nvPr/>
        </p:nvSpPr>
        <p:spPr>
          <a:xfrm>
            <a:off x="7472348" y="2823180"/>
            <a:ext cx="3583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Peak Ground Acceleration (PGA)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Peak Ground Velocity (PGV)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Spectral Accelerations (PSA)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EA33EE3-2AFE-E04C-A339-DC6BA412F226}"/>
              </a:ext>
            </a:extLst>
          </p:cNvPr>
          <p:cNvSpPr txBox="1"/>
          <p:nvPr/>
        </p:nvSpPr>
        <p:spPr>
          <a:xfrm>
            <a:off x="1185457" y="2823179"/>
            <a:ext cx="4548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Magnitudes (M</a:t>
            </a:r>
            <a:r>
              <a:rPr lang="en-US" baseline="-25000" dirty="0">
                <a:latin typeface="Times" pitchFamily="2" charset="0"/>
              </a:rPr>
              <a:t>w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</a:t>
            </a:r>
            <a:r>
              <a:rPr lang="en-US" baseline="-25000" dirty="0" err="1">
                <a:latin typeface="Times" pitchFamily="2" charset="0"/>
              </a:rPr>
              <a:t>s</a:t>
            </a:r>
            <a:r>
              <a:rPr lang="en-US" dirty="0">
                <a:latin typeface="Times" pitchFamily="2" charset="0"/>
              </a:rPr>
              <a:t>, M</a:t>
            </a:r>
            <a:r>
              <a:rPr lang="en-US" baseline="-25000" dirty="0">
                <a:latin typeface="Times" pitchFamily="2" charset="0"/>
              </a:rPr>
              <a:t>L</a:t>
            </a:r>
            <a:r>
              <a:rPr lang="en-US" dirty="0">
                <a:latin typeface="Times" pitchFamily="2" charset="0"/>
              </a:rPr>
              <a:t> basically)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Source-to-site distances (</a:t>
            </a:r>
            <a:r>
              <a:rPr lang="en-US" dirty="0" err="1">
                <a:latin typeface="Times" pitchFamily="2" charset="0"/>
              </a:rPr>
              <a:t>R</a:t>
            </a:r>
            <a:r>
              <a:rPr lang="en-US" baseline="-25000" dirty="0" err="1">
                <a:latin typeface="Times" pitchFamily="2" charset="0"/>
              </a:rPr>
              <a:t>epi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R</a:t>
            </a:r>
            <a:r>
              <a:rPr lang="en-US" baseline="-25000" dirty="0" err="1">
                <a:latin typeface="Times" pitchFamily="2" charset="0"/>
              </a:rPr>
              <a:t>rup</a:t>
            </a:r>
            <a:r>
              <a:rPr lang="en-US" dirty="0">
                <a:latin typeface="Times" pitchFamily="2" charset="0"/>
              </a:rPr>
              <a:t>, R</a:t>
            </a:r>
            <a:r>
              <a:rPr lang="en-US" baseline="-25000" dirty="0">
                <a:latin typeface="Times" pitchFamily="2" charset="0"/>
              </a:rPr>
              <a:t>JB</a:t>
            </a:r>
            <a:r>
              <a:rPr lang="en-US" dirty="0">
                <a:latin typeface="Times" pitchFamily="2" charset="0"/>
              </a:rPr>
              <a:t>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Local site conditions (Soil class, V</a:t>
            </a:r>
            <a:r>
              <a:rPr lang="en-US" baseline="-25000" dirty="0">
                <a:latin typeface="Times" pitchFamily="2" charset="0"/>
              </a:rPr>
              <a:t>S,30</a:t>
            </a:r>
            <a:r>
              <a:rPr lang="en-US" dirty="0">
                <a:latin typeface="Times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Earthquake source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Fault 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Wave propagation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403813D-BD0B-DF42-87D6-58C4C340101D}"/>
              </a:ext>
            </a:extLst>
          </p:cNvPr>
          <p:cNvSpPr txBox="1"/>
          <p:nvPr/>
        </p:nvSpPr>
        <p:spPr>
          <a:xfrm>
            <a:off x="4058098" y="4687342"/>
            <a:ext cx="2403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Stress drop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Rupture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Directivity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Basin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Nonlinear soil behavior</a:t>
            </a: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213D32BC-B35B-0645-BEC4-DEFA309D31F2}"/>
              </a:ext>
            </a:extLst>
          </p:cNvPr>
          <p:cNvSpPr/>
          <p:nvPr/>
        </p:nvSpPr>
        <p:spPr>
          <a:xfrm>
            <a:off x="7561677" y="2056116"/>
            <a:ext cx="3315441" cy="555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" pitchFamily="2" charset="0"/>
              </a:rPr>
              <a:t>Ground Motion Parameters:</a:t>
            </a: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77EA7EF3-D75E-EB4D-8A4F-AD5A3DF8DE21}"/>
              </a:ext>
            </a:extLst>
          </p:cNvPr>
          <p:cNvSpPr/>
          <p:nvPr/>
        </p:nvSpPr>
        <p:spPr>
          <a:xfrm>
            <a:off x="1357696" y="2056116"/>
            <a:ext cx="3315441" cy="555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" pitchFamily="2" charset="0"/>
              </a:rPr>
              <a:t>Defined Site Parameters:</a:t>
            </a:r>
          </a:p>
        </p:txBody>
      </p:sp>
      <p:sp>
        <p:nvSpPr>
          <p:cNvPr id="24" name="Yuvarlatılmış Dikdörtgen 23">
            <a:extLst>
              <a:ext uri="{FF2B5EF4-FFF2-40B4-BE49-F238E27FC236}">
                <a16:creationId xmlns:a16="http://schemas.microsoft.com/office/drawing/2014/main" id="{3E38F663-F6A6-AA48-BF35-E0EE3AC29056}"/>
              </a:ext>
            </a:extLst>
          </p:cNvPr>
          <p:cNvSpPr/>
          <p:nvPr/>
        </p:nvSpPr>
        <p:spPr>
          <a:xfrm>
            <a:off x="3989695" y="4334898"/>
            <a:ext cx="2985209" cy="36316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" pitchFamily="2" charset="0"/>
              </a:rPr>
              <a:t>Undefined site parameters:</a:t>
            </a:r>
          </a:p>
        </p:txBody>
      </p:sp>
      <p:cxnSp>
        <p:nvCxnSpPr>
          <p:cNvPr id="30" name="Düz Ok Bağlayıcısı 29">
            <a:extLst>
              <a:ext uri="{FF2B5EF4-FFF2-40B4-BE49-F238E27FC236}">
                <a16:creationId xmlns:a16="http://schemas.microsoft.com/office/drawing/2014/main" id="{3CA7CFA5-497F-F34E-8E56-501E104224CF}"/>
              </a:ext>
            </a:extLst>
          </p:cNvPr>
          <p:cNvCxnSpPr/>
          <p:nvPr/>
        </p:nvCxnSpPr>
        <p:spPr>
          <a:xfrm>
            <a:off x="4781814" y="2362023"/>
            <a:ext cx="269053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F6C0538-8A48-984C-9CFA-E06A31EEEA0E}"/>
              </a:ext>
            </a:extLst>
          </p:cNvPr>
          <p:cNvSpPr txBox="1"/>
          <p:nvPr/>
        </p:nvSpPr>
        <p:spPr>
          <a:xfrm>
            <a:off x="5021009" y="2038604"/>
            <a:ext cx="1981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" pitchFamily="2" charset="0"/>
              </a:rPr>
              <a:t>modeling the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Dikdörtgen 1">
                <a:extLst>
                  <a:ext uri="{FF2B5EF4-FFF2-40B4-BE49-F238E27FC236}">
                    <a16:creationId xmlns:a16="http://schemas.microsoft.com/office/drawing/2014/main" id="{56D07FBE-B784-4B45-B3A6-692BBEDC1B19}"/>
                  </a:ext>
                </a:extLst>
              </p:cNvPr>
              <p:cNvSpPr/>
              <p:nvPr/>
            </p:nvSpPr>
            <p:spPr>
              <a:xfrm>
                <a:off x="5693637" y="1307704"/>
                <a:ext cx="3557421" cy="51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d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func>
                      <m:r>
                        <a:rPr lang="en-US" sz="24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" name="Dikdörtgen 1">
                <a:extLst>
                  <a:ext uri="{FF2B5EF4-FFF2-40B4-BE49-F238E27FC236}">
                    <a16:creationId xmlns:a16="http://schemas.microsoft.com/office/drawing/2014/main" id="{56D07FBE-B784-4B45-B3A6-692BBEDC1B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37" y="1307704"/>
                <a:ext cx="3557421" cy="517834"/>
              </a:xfrm>
              <a:prstGeom prst="rect">
                <a:avLst/>
              </a:prstGeom>
              <a:blipFill>
                <a:blip r:embed="rId3"/>
                <a:stretch>
                  <a:fillRect l="-1423" r="-3915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Metin kutusu 5">
            <a:extLst>
              <a:ext uri="{FF2B5EF4-FFF2-40B4-BE49-F238E27FC236}">
                <a16:creationId xmlns:a16="http://schemas.microsoft.com/office/drawing/2014/main" id="{2104B766-C1D8-7346-9F42-B8D1FACF2C41}"/>
              </a:ext>
            </a:extLst>
          </p:cNvPr>
          <p:cNvSpPr txBox="1"/>
          <p:nvPr/>
        </p:nvSpPr>
        <p:spPr>
          <a:xfrm>
            <a:off x="1921451" y="1353928"/>
            <a:ext cx="3772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General formula of a GMPE: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54EFF3E1-8275-0243-9053-1045A35FB8A4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8360CE6-E0F1-9340-B1A7-6406CD6E6929}"/>
              </a:ext>
            </a:extLst>
          </p:cNvPr>
          <p:cNvSpPr txBox="1"/>
          <p:nvPr/>
        </p:nvSpPr>
        <p:spPr>
          <a:xfrm>
            <a:off x="-16829" y="647739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" pitchFamily="2" charset="0"/>
                <a:cs typeface="Times New Roman" panose="02020603050405020304" pitchFamily="18" charset="0"/>
              </a:rPr>
              <a:t>Currently speaking: Serra TINBIR											Email: tinbir19@itu.edu.tr</a:t>
            </a:r>
          </a:p>
        </p:txBody>
      </p:sp>
      <p:sp>
        <p:nvSpPr>
          <p:cNvPr id="17" name="Rectangle 28">
            <a:extLst>
              <a:ext uri="{FF2B5EF4-FFF2-40B4-BE49-F238E27FC236}">
                <a16:creationId xmlns:a16="http://schemas.microsoft.com/office/drawing/2014/main" id="{DB370EC3-676C-F549-AF74-4AD6E414EF71}"/>
              </a:ext>
            </a:extLst>
          </p:cNvPr>
          <p:cNvSpPr/>
          <p:nvPr/>
        </p:nvSpPr>
        <p:spPr>
          <a:xfrm>
            <a:off x="0" y="265865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975F2E09-D007-B84A-BBF4-FCAEC8968430}"/>
              </a:ext>
            </a:extLst>
          </p:cNvPr>
          <p:cNvSpPr txBox="1"/>
          <p:nvPr/>
        </p:nvSpPr>
        <p:spPr>
          <a:xfrm>
            <a:off x="516535" y="334157"/>
            <a:ext cx="5685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Ground Motion Prediction Equation Development</a:t>
            </a:r>
          </a:p>
        </p:txBody>
      </p:sp>
    </p:spTree>
    <p:extLst>
      <p:ext uri="{BB962C8B-B14F-4D97-AF65-F5344CB8AC3E}">
        <p14:creationId xmlns:p14="http://schemas.microsoft.com/office/powerpoint/2010/main" val="4160029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C485A334-2C71-0941-9802-F8574785E58F}"/>
              </a:ext>
            </a:extLst>
          </p:cNvPr>
          <p:cNvSpPr/>
          <p:nvPr/>
        </p:nvSpPr>
        <p:spPr>
          <a:xfrm>
            <a:off x="539596" y="957143"/>
            <a:ext cx="111464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standard way to generate the GMPEs from the recorded strong-motion data is using </a:t>
            </a:r>
            <a:r>
              <a:rPr lang="en-GB" sz="20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regression analysis</a:t>
            </a:r>
            <a:r>
              <a:rPr lang="en-GB" sz="20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with fixed or mixed effect, for inter and intra-event variability.</a:t>
            </a:r>
          </a:p>
          <a:p>
            <a:endParaRPr lang="en-GB" dirty="0">
              <a:latin typeface="Times" pitchFamily="2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Times" pitchFamily="2" charset="0"/>
                <a:cs typeface="Times New Roman" panose="02020603050405020304" pitchFamily="18" charset="0"/>
              </a:rPr>
              <a:t>Why more comprehensive methods are needed instead of regression analyses?</a:t>
            </a:r>
          </a:p>
          <a:p>
            <a:endParaRPr lang="en-GB" sz="2400" b="1" dirty="0">
              <a:latin typeface="Times" pitchFamily="2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Parameters have nonlinear relationship with each other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Numerous limitations of statistical techniques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Regression analyses uses pre-defined linear/nonlinear set of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Assumption of normality of residuals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Limited ability of simulating complex behavior of ground motion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" pitchFamily="2" charset="0"/>
            </a:endParaRPr>
          </a:p>
          <a:p>
            <a:pPr algn="ctr"/>
            <a:r>
              <a:rPr lang="en-US" sz="2400" b="1" dirty="0">
                <a:latin typeface="Times" pitchFamily="2" charset="0"/>
              </a:rPr>
              <a:t>Machine Learning </a:t>
            </a:r>
            <a:r>
              <a:rPr lang="en-US" sz="2400" dirty="0">
                <a:latin typeface="Times" pitchFamily="2" charset="0"/>
              </a:rPr>
              <a:t>/ </a:t>
            </a:r>
            <a:r>
              <a:rPr lang="en-US" sz="2400" b="1" dirty="0">
                <a:latin typeface="Times" pitchFamily="2" charset="0"/>
              </a:rPr>
              <a:t>Artificial Intelligence</a:t>
            </a:r>
          </a:p>
          <a:p>
            <a:pPr algn="ctr"/>
            <a:r>
              <a:rPr lang="en-US" sz="2400" dirty="0">
                <a:latin typeface="Times" pitchFamily="2" charset="0"/>
              </a:rPr>
              <a:t>techniques will be more comprehensive for more accurate estimations.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55CA92B-EF07-5547-8BA4-697217218355}"/>
              </a:ext>
            </a:extLst>
          </p:cNvPr>
          <p:cNvSpPr/>
          <p:nvPr/>
        </p:nvSpPr>
        <p:spPr>
          <a:xfrm>
            <a:off x="-145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E899C94-4BF4-2944-B609-8FEBB2D32EA1}"/>
              </a:ext>
            </a:extLst>
          </p:cNvPr>
          <p:cNvSpPr txBox="1"/>
          <p:nvPr/>
        </p:nvSpPr>
        <p:spPr>
          <a:xfrm>
            <a:off x="-16829" y="647739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" pitchFamily="2" charset="0"/>
                <a:cs typeface="Times New Roman" panose="02020603050405020304" pitchFamily="18" charset="0"/>
              </a:rPr>
              <a:t>Currently speaking: Serra TINBIR											Email: tinbir19@itu.edu.tr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226E9A9E-7572-D946-8EE2-55DA8EDA6A6B}"/>
              </a:ext>
            </a:extLst>
          </p:cNvPr>
          <p:cNvSpPr/>
          <p:nvPr/>
        </p:nvSpPr>
        <p:spPr>
          <a:xfrm>
            <a:off x="0" y="265865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C4488BD-D1E3-B24A-9B5A-7F20FB6720A1}"/>
              </a:ext>
            </a:extLst>
          </p:cNvPr>
          <p:cNvSpPr txBox="1"/>
          <p:nvPr/>
        </p:nvSpPr>
        <p:spPr>
          <a:xfrm>
            <a:off x="516535" y="315869"/>
            <a:ext cx="5685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Ground Motion Prediction Equation Development</a:t>
            </a:r>
          </a:p>
        </p:txBody>
      </p:sp>
    </p:spTree>
    <p:extLst>
      <p:ext uri="{BB962C8B-B14F-4D97-AF65-F5344CB8AC3E}">
        <p14:creationId xmlns:p14="http://schemas.microsoft.com/office/powerpoint/2010/main" val="8457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FF262-838B-43D3-A061-D4E2EC2B19E6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050C9B3-9FAD-495F-9652-9E31EEF61B98}"/>
              </a:ext>
            </a:extLst>
          </p:cNvPr>
          <p:cNvSpPr txBox="1">
            <a:spLocks/>
          </p:cNvSpPr>
          <p:nvPr/>
        </p:nvSpPr>
        <p:spPr>
          <a:xfrm>
            <a:off x="406825" y="224433"/>
            <a:ext cx="3577345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AFAD-TADAS Database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B32B2-9BFF-4DB2-B832-207F55B7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412" y="3200602"/>
            <a:ext cx="5637394" cy="3265512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633B26F-891F-4C80-9071-762C9BDE50E5}"/>
              </a:ext>
            </a:extLst>
          </p:cNvPr>
          <p:cNvSpPr txBox="1">
            <a:spLocks/>
          </p:cNvSpPr>
          <p:nvPr/>
        </p:nvSpPr>
        <p:spPr>
          <a:xfrm>
            <a:off x="16829" y="845072"/>
            <a:ext cx="11862318" cy="364913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33363" indent="-177800" algn="just">
              <a:spcAft>
                <a:spcPts val="600"/>
              </a:spcAft>
            </a:pPr>
            <a:r>
              <a:rPr lang="en-GB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Following the 1999’s M</a:t>
            </a:r>
            <a:r>
              <a:rPr lang="en-GB" baseline="-25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</a:t>
            </a:r>
            <a:r>
              <a:rPr lang="en-GB" dirty="0">
                <a:latin typeface="Times New Roman" panose="02020603050405020304" pitchFamily="18" charset="0"/>
                <a:ea typeface="MS Mincho" panose="02020609040205080304" pitchFamily="49" charset="-128"/>
              </a:rPr>
              <a:t>=7.4</a:t>
            </a:r>
            <a:r>
              <a:rPr lang="en-GB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E</a:t>
            </a:r>
            <a:r>
              <a:rPr lang="en-GB" dirty="0">
                <a:latin typeface="Times New Roman" panose="02020603050405020304" pitchFamily="18" charset="0"/>
                <a:ea typeface="MS Mincho" panose="02020609040205080304" pitchFamily="49" charset="-128"/>
              </a:rPr>
              <a:t>arthquake the network coverage expanded drastically with </a:t>
            </a:r>
            <a:r>
              <a:rPr lang="en-GB" sz="20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799 new stations </a:t>
            </a:r>
            <a:r>
              <a:rPr lang="en-GB" dirty="0">
                <a:latin typeface="Times New Roman" panose="02020603050405020304" pitchFamily="18" charset="0"/>
                <a:ea typeface="MS Mincho" panose="02020609040205080304" pitchFamily="49" charset="-128"/>
              </a:rPr>
              <a:t>across the country.</a:t>
            </a:r>
          </a:p>
        </p:txBody>
      </p:sp>
    </p:spTree>
    <p:extLst>
      <p:ext uri="{BB962C8B-B14F-4D97-AF65-F5344CB8AC3E}">
        <p14:creationId xmlns:p14="http://schemas.microsoft.com/office/powerpoint/2010/main" val="19856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8"/>
    </mc:Choice>
    <mc:Fallback xmlns="">
      <p:transition spd="slow" advTm="1776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FF262-838B-43D3-A061-D4E2EC2B19E6}"/>
              </a:ext>
            </a:extLst>
          </p:cNvPr>
          <p:cNvSpPr/>
          <p:nvPr/>
        </p:nvSpPr>
        <p:spPr>
          <a:xfrm>
            <a:off x="16829" y="224433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050C9B3-9FAD-495F-9652-9E31EEF61B98}"/>
              </a:ext>
            </a:extLst>
          </p:cNvPr>
          <p:cNvSpPr txBox="1">
            <a:spLocks/>
          </p:cNvSpPr>
          <p:nvPr/>
        </p:nvSpPr>
        <p:spPr>
          <a:xfrm>
            <a:off x="406825" y="224433"/>
            <a:ext cx="3577345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AFAD-TADAS Database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B32B2-9BFF-4DB2-B832-207F55B7C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12" y="3178048"/>
            <a:ext cx="5637394" cy="3265512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633B26F-891F-4C80-9071-762C9BDE50E5}"/>
              </a:ext>
            </a:extLst>
          </p:cNvPr>
          <p:cNvSpPr txBox="1">
            <a:spLocks/>
          </p:cNvSpPr>
          <p:nvPr/>
        </p:nvSpPr>
        <p:spPr>
          <a:xfrm>
            <a:off x="16829" y="845072"/>
            <a:ext cx="11862318" cy="364913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33363" indent="-177800" algn="just"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Following the 1999’s M</a:t>
            </a:r>
            <a:r>
              <a:rPr lang="en-GB" baseline="-25000" dirty="0">
                <a:solidFill>
                  <a:schemeClr val="tx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=7.4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E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arthquake the network coverage expanded drastically with </a:t>
            </a:r>
            <a:r>
              <a:rPr lang="en-GB" sz="20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799 new stations 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across the country.</a:t>
            </a:r>
          </a:p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 data </a:t>
            </a:r>
            <a:r>
              <a:rPr lang="en-GB" sz="20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quantity</a:t>
            </a:r>
            <a:r>
              <a:rPr lang="en-GB" dirty="0">
                <a:latin typeface="Times New Roman" panose="02020603050405020304" pitchFamily="18" charset="0"/>
                <a:ea typeface="MS Mincho" panose="02020609040205080304" pitchFamily="49" charset="-128"/>
              </a:rPr>
              <a:t>: has witnessed exponential surge with 80k records, 77% of which in the last 5 years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AA6BC3-3D3D-4D98-AB2E-8DB3FE261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95" y="3189762"/>
            <a:ext cx="5637394" cy="32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1"/>
    </mc:Choice>
    <mc:Fallback xmlns="">
      <p:transition spd="slow" advTm="1884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FF262-838B-43D3-A061-D4E2EC2B19E6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050C9B3-9FAD-495F-9652-9E31EEF61B98}"/>
              </a:ext>
            </a:extLst>
          </p:cNvPr>
          <p:cNvSpPr txBox="1">
            <a:spLocks/>
          </p:cNvSpPr>
          <p:nvPr/>
        </p:nvSpPr>
        <p:spPr>
          <a:xfrm>
            <a:off x="406825" y="224433"/>
            <a:ext cx="3577345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AFAD-TADAS Database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B32B2-9BFF-4DB2-B832-207F55B7C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12" y="3178048"/>
            <a:ext cx="5637394" cy="3265512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633B26F-891F-4C80-9071-762C9BDE50E5}"/>
              </a:ext>
            </a:extLst>
          </p:cNvPr>
          <p:cNvSpPr txBox="1">
            <a:spLocks/>
          </p:cNvSpPr>
          <p:nvPr/>
        </p:nvSpPr>
        <p:spPr>
          <a:xfrm>
            <a:off x="16829" y="845072"/>
            <a:ext cx="11862318" cy="364913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33363" indent="-177800" algn="just"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Following the 1999’s M</a:t>
            </a:r>
            <a:r>
              <a:rPr lang="en-GB" baseline="-25000" dirty="0">
                <a:solidFill>
                  <a:schemeClr val="tx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=7.4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E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arthquake the network coverage expanded drastically with </a:t>
            </a:r>
            <a:r>
              <a:rPr lang="en-GB" sz="2000" b="1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799 new stations 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across the country.</a:t>
            </a:r>
          </a:p>
          <a:p>
            <a:pPr marL="0" indent="228600" algn="just"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 data </a:t>
            </a:r>
            <a:r>
              <a:rPr lang="en-GB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quantity: has witnessed exponential surge.</a:t>
            </a:r>
            <a:endParaRPr lang="en-GB" dirty="0">
              <a:solidFill>
                <a:schemeClr val="tx1">
                  <a:lumMod val="65000"/>
                </a:schemeClr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indent="228600" algn="just">
              <a:spcAft>
                <a:spcPts val="600"/>
              </a:spcAft>
            </a:pPr>
            <a:r>
              <a:rPr lang="en-GB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 2020</a:t>
            </a: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AFAD launched the Turkish Accelerometric Database and Analysis System (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TADAS</a:t>
            </a: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 which provides access to records from 1976 with 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Daily updates </a:t>
            </a: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and 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5-day publication gaps </a:t>
            </a: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for the new records.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AA6BC3-3D3D-4D98-AB2E-8DB3FE261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195" y="3189762"/>
            <a:ext cx="5637394" cy="32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7"/>
    </mc:Choice>
    <mc:Fallback xmlns="">
      <p:transition spd="slow" advTm="2638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FF262-838B-43D3-A061-D4E2EC2B19E6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050C9B3-9FAD-495F-9652-9E31EEF61B98}"/>
              </a:ext>
            </a:extLst>
          </p:cNvPr>
          <p:cNvSpPr txBox="1">
            <a:spLocks/>
          </p:cNvSpPr>
          <p:nvPr/>
        </p:nvSpPr>
        <p:spPr>
          <a:xfrm>
            <a:off x="406826" y="224433"/>
            <a:ext cx="305539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Data … New Insights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2B5CF1-FA7F-48EA-9AB7-3EA7F298EE6D}"/>
              </a:ext>
            </a:extLst>
          </p:cNvPr>
          <p:cNvSpPr txBox="1"/>
          <p:nvPr/>
        </p:nvSpPr>
        <p:spPr>
          <a:xfrm>
            <a:off x="-130352" y="3429000"/>
            <a:ext cx="6125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(Up to 2021):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775EDF-8304-48AF-A5A7-EB5D08C8EC70}"/>
              </a:ext>
            </a:extLst>
          </p:cNvPr>
          <p:cNvSpPr txBox="1"/>
          <p:nvPr/>
        </p:nvSpPr>
        <p:spPr>
          <a:xfrm>
            <a:off x="-16830" y="811341"/>
            <a:ext cx="6012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(Up to 2003):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072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2"/>
    </mc:Choice>
    <mc:Fallback xmlns="">
      <p:transition spd="slow" advTm="85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FF262-838B-43D3-A061-D4E2EC2B19E6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050C9B3-9FAD-495F-9652-9E31EEF61B98}"/>
              </a:ext>
            </a:extLst>
          </p:cNvPr>
          <p:cNvSpPr txBox="1">
            <a:spLocks/>
          </p:cNvSpPr>
          <p:nvPr/>
        </p:nvSpPr>
        <p:spPr>
          <a:xfrm>
            <a:off x="406826" y="224433"/>
            <a:ext cx="305539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Data … New Insights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2B5CF1-FA7F-48EA-9AB7-3EA7F298EE6D}"/>
              </a:ext>
            </a:extLst>
          </p:cNvPr>
          <p:cNvSpPr txBox="1"/>
          <p:nvPr/>
        </p:nvSpPr>
        <p:spPr>
          <a:xfrm>
            <a:off x="-147182" y="3429000"/>
            <a:ext cx="6125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(Up to 2021):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775EDF-8304-48AF-A5A7-EB5D08C8EC70}"/>
              </a:ext>
            </a:extLst>
          </p:cNvPr>
          <p:cNvSpPr txBox="1"/>
          <p:nvPr/>
        </p:nvSpPr>
        <p:spPr>
          <a:xfrm>
            <a:off x="-16830" y="811341"/>
            <a:ext cx="6012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(Up to 2003):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606436-8E1F-41FA-9133-A7894BCB4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292"/>
          <a:stretch/>
        </p:blipFill>
        <p:spPr>
          <a:xfrm>
            <a:off x="-16829" y="1211449"/>
            <a:ext cx="3989958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5C4E9A-3EF0-4117-A567-CE8B17C8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049" y="1206279"/>
            <a:ext cx="3980233" cy="228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FE2581-0BD3-49F7-AA81-C5350CAA1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13"/>
          <a:stretch/>
        </p:blipFill>
        <p:spPr>
          <a:xfrm>
            <a:off x="4101619" y="1206279"/>
            <a:ext cx="398876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"/>
    </mc:Choice>
    <mc:Fallback xmlns="">
      <p:transition spd="slow" advTm="161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FF262-838B-43D3-A061-D4E2EC2B19E6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050C9B3-9FAD-495F-9652-9E31EEF61B98}"/>
              </a:ext>
            </a:extLst>
          </p:cNvPr>
          <p:cNvSpPr txBox="1">
            <a:spLocks/>
          </p:cNvSpPr>
          <p:nvPr/>
        </p:nvSpPr>
        <p:spPr>
          <a:xfrm>
            <a:off x="406826" y="224433"/>
            <a:ext cx="305539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Data … New Insights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B661B-CFBA-4A1A-A52D-BB80E73B7CEA}"/>
              </a:ext>
            </a:extLst>
          </p:cNvPr>
          <p:cNvSpPr/>
          <p:nvPr/>
        </p:nvSpPr>
        <p:spPr>
          <a:xfrm>
            <a:off x="-1" y="3833912"/>
            <a:ext cx="12175171" cy="25874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C5ADF-49F3-49CB-96A1-6AC9EC0F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30" y="3933783"/>
            <a:ext cx="12192000" cy="23876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2B5CF1-FA7F-48EA-9AB7-3EA7F298EE6D}"/>
              </a:ext>
            </a:extLst>
          </p:cNvPr>
          <p:cNvSpPr txBox="1"/>
          <p:nvPr/>
        </p:nvSpPr>
        <p:spPr>
          <a:xfrm>
            <a:off x="-147182" y="3429000"/>
            <a:ext cx="6125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(Up to 2021):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775EDF-8304-48AF-A5A7-EB5D08C8EC70}"/>
              </a:ext>
            </a:extLst>
          </p:cNvPr>
          <p:cNvSpPr txBox="1"/>
          <p:nvPr/>
        </p:nvSpPr>
        <p:spPr>
          <a:xfrm>
            <a:off x="-16830" y="811341"/>
            <a:ext cx="6012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(Up to 2003):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606436-8E1F-41FA-9133-A7894BCB4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292"/>
          <a:stretch/>
        </p:blipFill>
        <p:spPr>
          <a:xfrm>
            <a:off x="-16829" y="1211449"/>
            <a:ext cx="3989958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5C4E9A-3EF0-4117-A567-CE8B17C81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049" y="1206279"/>
            <a:ext cx="3980233" cy="228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FE2581-0BD3-49F7-AA81-C5350CAA1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513"/>
          <a:stretch/>
        </p:blipFill>
        <p:spPr>
          <a:xfrm>
            <a:off x="4101619" y="1206279"/>
            <a:ext cx="398876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9"/>
    </mc:Choice>
    <mc:Fallback xmlns="">
      <p:transition spd="slow" advTm="2257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FF262-838B-43D3-A061-D4E2EC2B19E6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050C9B3-9FAD-495F-9652-9E31EEF61B98}"/>
              </a:ext>
            </a:extLst>
          </p:cNvPr>
          <p:cNvSpPr txBox="1">
            <a:spLocks/>
          </p:cNvSpPr>
          <p:nvPr/>
        </p:nvSpPr>
        <p:spPr>
          <a:xfrm>
            <a:off x="406826" y="224433"/>
            <a:ext cx="305539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Data … New Insights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2B5CF1-FA7F-48EA-9AB7-3EA7F298EE6D}"/>
              </a:ext>
            </a:extLst>
          </p:cNvPr>
          <p:cNvSpPr txBox="1"/>
          <p:nvPr/>
        </p:nvSpPr>
        <p:spPr>
          <a:xfrm>
            <a:off x="-147182" y="3429000"/>
            <a:ext cx="6125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(2021 and Beyond):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195C48-1026-4990-BC54-EF225C7AB44C}"/>
              </a:ext>
            </a:extLst>
          </p:cNvPr>
          <p:cNvSpPr/>
          <p:nvPr/>
        </p:nvSpPr>
        <p:spPr>
          <a:xfrm>
            <a:off x="-1" y="1054650"/>
            <a:ext cx="12175171" cy="23295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5CE33F-F7E8-49F3-B1D3-D5DBB310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30" y="1064056"/>
            <a:ext cx="12192000" cy="22602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B3D8AC-AE83-45FE-9D4E-D5FEA228C157}"/>
              </a:ext>
            </a:extLst>
          </p:cNvPr>
          <p:cNvSpPr txBox="1"/>
          <p:nvPr/>
        </p:nvSpPr>
        <p:spPr>
          <a:xfrm>
            <a:off x="-147182" y="649738"/>
            <a:ext cx="6125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(Up to 2021):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94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"/>
    </mc:Choice>
    <mc:Fallback xmlns="">
      <p:transition spd="slow" advTm="423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FF262-838B-43D3-A061-D4E2EC2B19E6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050C9B3-9FAD-495F-9652-9E31EEF61B98}"/>
              </a:ext>
            </a:extLst>
          </p:cNvPr>
          <p:cNvSpPr txBox="1">
            <a:spLocks/>
          </p:cNvSpPr>
          <p:nvPr/>
        </p:nvSpPr>
        <p:spPr>
          <a:xfrm>
            <a:off x="406826" y="224433"/>
            <a:ext cx="305539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Data … New Insights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B661B-CFBA-4A1A-A52D-BB80E73B7CEA}"/>
              </a:ext>
            </a:extLst>
          </p:cNvPr>
          <p:cNvSpPr/>
          <p:nvPr/>
        </p:nvSpPr>
        <p:spPr>
          <a:xfrm>
            <a:off x="-1" y="3833912"/>
            <a:ext cx="12175171" cy="25874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C5ADF-49F3-49CB-96A1-6AC9EC0F42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830" y="3933783"/>
            <a:ext cx="12192000" cy="23876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2B5CF1-FA7F-48EA-9AB7-3EA7F298EE6D}"/>
              </a:ext>
            </a:extLst>
          </p:cNvPr>
          <p:cNvSpPr txBox="1"/>
          <p:nvPr/>
        </p:nvSpPr>
        <p:spPr>
          <a:xfrm>
            <a:off x="-147182" y="3429000"/>
            <a:ext cx="6125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(2021 and Beyond):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E766D2-91B1-4CD0-852C-8603E3D9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160" y="5197150"/>
            <a:ext cx="2183362" cy="7030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473B4F-8FB3-4C7C-A017-524DF418A3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6929" y="4599993"/>
            <a:ext cx="2290892" cy="13001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0F87003-39AF-4214-AF73-DAA0580125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4228" y="4450702"/>
            <a:ext cx="2183362" cy="1517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7811FA-F232-4C43-B5B0-2899B41A68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1527" y="4450702"/>
            <a:ext cx="2020302" cy="1517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AD00F7-B71B-4DE0-828F-0A36F50718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55766" y="4450702"/>
            <a:ext cx="2020302" cy="15179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195C48-1026-4990-BC54-EF225C7AB44C}"/>
              </a:ext>
            </a:extLst>
          </p:cNvPr>
          <p:cNvSpPr/>
          <p:nvPr/>
        </p:nvSpPr>
        <p:spPr>
          <a:xfrm>
            <a:off x="-1" y="1054650"/>
            <a:ext cx="12175171" cy="23295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5CE33F-F7E8-49F3-B1D3-D5DBB3109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30" y="1064056"/>
            <a:ext cx="12192000" cy="22602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B3D8AC-AE83-45FE-9D4E-D5FEA228C157}"/>
              </a:ext>
            </a:extLst>
          </p:cNvPr>
          <p:cNvSpPr txBox="1"/>
          <p:nvPr/>
        </p:nvSpPr>
        <p:spPr>
          <a:xfrm>
            <a:off x="-147182" y="649738"/>
            <a:ext cx="6125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28600"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Data available (Up to 2021):</a:t>
            </a:r>
            <a:endParaRPr lang="en-GB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25C660-5C82-40BF-A8C7-703D97472C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201"/>
          <a:stretch/>
        </p:blipFill>
        <p:spPr>
          <a:xfrm>
            <a:off x="-16830" y="3933783"/>
            <a:ext cx="12192000" cy="2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9"/>
    </mc:Choice>
    <mc:Fallback xmlns="">
      <p:transition spd="slow" advTm="90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FC9CC0-201E-4F55-BE6E-1A696AAB7104}"/>
              </a:ext>
            </a:extLst>
          </p:cNvPr>
          <p:cNvSpPr/>
          <p:nvPr/>
        </p:nvSpPr>
        <p:spPr>
          <a:xfrm>
            <a:off x="16829" y="906267"/>
            <a:ext cx="12192000" cy="862931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FB47ED-DEF0-4BB4-8A44-EACB6441BF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9" y="0"/>
            <a:ext cx="12185780" cy="6466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59A64C-EA0D-4DC2-A8C5-C88EFBF6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>
            <a:normAutofit/>
          </a:bodyPr>
          <a:lstStyle/>
          <a:p>
            <a:r>
              <a:rPr lang="en-US" b="1" i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ADCBA-8B92-4FBD-B325-3AA53CFF9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1604433"/>
            <a:ext cx="8682133" cy="3649133"/>
          </a:xfrm>
        </p:spPr>
        <p:txBody>
          <a:bodyPr>
            <a:normAutofit/>
          </a:bodyPr>
          <a:lstStyle/>
          <a:p>
            <a:pPr marL="0" marR="0" indent="228600" algn="just"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brief background </a:t>
            </a:r>
          </a:p>
          <a:p>
            <a:pPr marL="0" marR="0" indent="228600" algn="just"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Turkish ground motion database (AFAD-TADAS) </a:t>
            </a:r>
          </a:p>
          <a:p>
            <a:pPr marL="0" indent="228600" algn="just"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</a:t>
            </a:r>
            <a:r>
              <a:rPr lang="en-GB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Proposed CatalogIST System</a:t>
            </a:r>
            <a:endParaRPr lang="en-GB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machine learning model and its training for the prediction of future ground motions.</a:t>
            </a:r>
          </a:p>
          <a:p>
            <a:pPr marL="0" marR="0" indent="228600" algn="just"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Is it significant? A discussion on the “why” and “How much”.</a:t>
            </a:r>
          </a:p>
          <a:p>
            <a:pPr marL="0" indent="228600" algn="just"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GMPEs degradation of accuracy through </a:t>
            </a:r>
            <a:r>
              <a:rPr lang="en-GB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comparison of two decades.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44CBE-4D05-41D3-97C5-410B8ADECE7A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D3813-F2E8-4AB4-AA4D-EC3BD81F2BBF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</p:spTree>
    <p:extLst>
      <p:ext uri="{BB962C8B-B14F-4D97-AF65-F5344CB8AC3E}">
        <p14:creationId xmlns:p14="http://schemas.microsoft.com/office/powerpoint/2010/main" val="967649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230"/>
    </mc:Choice>
    <mc:Fallback xmlns="">
      <p:transition spd="slow" advTm="4023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95548-155B-4AA7-9D7F-BEC7BD621BD7}"/>
              </a:ext>
            </a:extLst>
          </p:cNvPr>
          <p:cNvSpPr/>
          <p:nvPr/>
        </p:nvSpPr>
        <p:spPr>
          <a:xfrm>
            <a:off x="16829" y="213572"/>
            <a:ext cx="2619567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214C89-44D8-4ACB-B5F5-D35B0096FF2E}"/>
              </a:ext>
            </a:extLst>
          </p:cNvPr>
          <p:cNvSpPr txBox="1">
            <a:spLocks/>
          </p:cNvSpPr>
          <p:nvPr/>
        </p:nvSpPr>
        <p:spPr>
          <a:xfrm>
            <a:off x="410547" y="224433"/>
            <a:ext cx="222585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Question is: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9CF13C-3590-4ABF-8161-EBA119A2F7CE}"/>
              </a:ext>
            </a:extLst>
          </p:cNvPr>
          <p:cNvSpPr/>
          <p:nvPr/>
        </p:nvSpPr>
        <p:spPr>
          <a:xfrm>
            <a:off x="2775328" y="224433"/>
            <a:ext cx="9288347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4BA520-86AB-494D-99A2-51CBA45DD8F2}"/>
              </a:ext>
            </a:extLst>
          </p:cNvPr>
          <p:cNvSpPr txBox="1">
            <a:spLocks/>
          </p:cNvSpPr>
          <p:nvPr/>
        </p:nvSpPr>
        <p:spPr>
          <a:xfrm>
            <a:off x="2380303" y="267570"/>
            <a:ext cx="519198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adapt to such enormous data?</a:t>
            </a:r>
          </a:p>
        </p:txBody>
      </p:sp>
    </p:spTree>
    <p:extLst>
      <p:ext uri="{BB962C8B-B14F-4D97-AF65-F5344CB8AC3E}">
        <p14:creationId xmlns:p14="http://schemas.microsoft.com/office/powerpoint/2010/main" val="13714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"/>
    </mc:Choice>
    <mc:Fallback xmlns="">
      <p:transition spd="slow" advTm="467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8423-54B7-4D96-8AAD-C865E640DB4B}"/>
              </a:ext>
            </a:extLst>
          </p:cNvPr>
          <p:cNvSpPr txBox="1">
            <a:spLocks/>
          </p:cNvSpPr>
          <p:nvPr/>
        </p:nvSpPr>
        <p:spPr>
          <a:xfrm>
            <a:off x="406826" y="2490492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CataLogIST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5832EA-415A-43C0-8B8A-149A25766698}"/>
              </a:ext>
            </a:extLst>
          </p:cNvPr>
          <p:cNvSpPr txBox="1"/>
          <p:nvPr/>
        </p:nvSpPr>
        <p:spPr>
          <a:xfrm>
            <a:off x="615154" y="2782418"/>
            <a:ext cx="4769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Catalog</a:t>
            </a:r>
            <a:r>
              <a:rPr lang="en-US" sz="1400" i="1" dirty="0"/>
              <a:t>ues’ </a:t>
            </a:r>
            <a:r>
              <a:rPr lang="en-US" b="1" i="1" dirty="0"/>
              <a:t>I</a:t>
            </a:r>
            <a:r>
              <a:rPr lang="en-US" sz="1400" i="1" dirty="0"/>
              <a:t>ntelligent </a:t>
            </a:r>
            <a:r>
              <a:rPr lang="en-US" b="1" i="1" dirty="0"/>
              <a:t>S</a:t>
            </a:r>
            <a:r>
              <a:rPr lang="en-US" sz="1400" i="1" dirty="0"/>
              <a:t>ystem for </a:t>
            </a:r>
            <a:r>
              <a:rPr lang="en-US" b="1" i="1" dirty="0"/>
              <a:t>T</a:t>
            </a:r>
            <a:r>
              <a:rPr lang="en-US" sz="1400" i="1" dirty="0"/>
              <a:t>ectonics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95548-155B-4AA7-9D7F-BEC7BD621BD7}"/>
              </a:ext>
            </a:extLst>
          </p:cNvPr>
          <p:cNvSpPr/>
          <p:nvPr/>
        </p:nvSpPr>
        <p:spPr>
          <a:xfrm>
            <a:off x="16829" y="740609"/>
            <a:ext cx="3445387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214C89-44D8-4ACB-B5F5-D35B0096FF2E}"/>
              </a:ext>
            </a:extLst>
          </p:cNvPr>
          <p:cNvSpPr txBox="1">
            <a:spLocks/>
          </p:cNvSpPr>
          <p:nvPr/>
        </p:nvSpPr>
        <p:spPr>
          <a:xfrm>
            <a:off x="406826" y="751470"/>
            <a:ext cx="305539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Model: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C2C7A5-F066-4F79-BFFD-73340E1B3E34}"/>
              </a:ext>
            </a:extLst>
          </p:cNvPr>
          <p:cNvSpPr/>
          <p:nvPr/>
        </p:nvSpPr>
        <p:spPr>
          <a:xfrm>
            <a:off x="16829" y="213572"/>
            <a:ext cx="2619567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857837-6064-4200-B374-1B82395C5AD4}"/>
              </a:ext>
            </a:extLst>
          </p:cNvPr>
          <p:cNvSpPr txBox="1">
            <a:spLocks/>
          </p:cNvSpPr>
          <p:nvPr/>
        </p:nvSpPr>
        <p:spPr>
          <a:xfrm>
            <a:off x="410547" y="224433"/>
            <a:ext cx="222585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Question is: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AA8D1D-41AE-4770-A170-61C0B5C45169}"/>
              </a:ext>
            </a:extLst>
          </p:cNvPr>
          <p:cNvSpPr/>
          <p:nvPr/>
        </p:nvSpPr>
        <p:spPr>
          <a:xfrm>
            <a:off x="2775328" y="224433"/>
            <a:ext cx="9288347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983411-B0E8-4FC7-8A95-4978A29BB7AC}"/>
              </a:ext>
            </a:extLst>
          </p:cNvPr>
          <p:cNvSpPr txBox="1">
            <a:spLocks/>
          </p:cNvSpPr>
          <p:nvPr/>
        </p:nvSpPr>
        <p:spPr>
          <a:xfrm>
            <a:off x="2380303" y="267570"/>
            <a:ext cx="519198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adapt to such enormous data?</a:t>
            </a:r>
          </a:p>
        </p:txBody>
      </p:sp>
    </p:spTree>
    <p:extLst>
      <p:ext uri="{BB962C8B-B14F-4D97-AF65-F5344CB8AC3E}">
        <p14:creationId xmlns:p14="http://schemas.microsoft.com/office/powerpoint/2010/main" val="235186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"/>
    </mc:Choice>
    <mc:Fallback xmlns="">
      <p:transition spd="slow" advTm="421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B0EB99-FB01-46B6-A786-94C3DCD5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2204632" y="4703922"/>
            <a:ext cx="884092" cy="1089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738423-54B7-4D96-8AAD-C865E640DB4B}"/>
              </a:ext>
            </a:extLst>
          </p:cNvPr>
          <p:cNvSpPr txBox="1">
            <a:spLocks/>
          </p:cNvSpPr>
          <p:nvPr/>
        </p:nvSpPr>
        <p:spPr>
          <a:xfrm>
            <a:off x="406826" y="2490492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CataLogIST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5832EA-415A-43C0-8B8A-149A25766698}"/>
              </a:ext>
            </a:extLst>
          </p:cNvPr>
          <p:cNvSpPr txBox="1"/>
          <p:nvPr/>
        </p:nvSpPr>
        <p:spPr>
          <a:xfrm>
            <a:off x="615154" y="2782418"/>
            <a:ext cx="4769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Catalog</a:t>
            </a:r>
            <a:r>
              <a:rPr lang="en-US" sz="1400" i="1" dirty="0"/>
              <a:t>ues’ </a:t>
            </a:r>
            <a:r>
              <a:rPr lang="en-US" b="1" i="1" dirty="0"/>
              <a:t>I</a:t>
            </a:r>
            <a:r>
              <a:rPr lang="en-US" sz="1400" i="1" dirty="0"/>
              <a:t>ntelligent </a:t>
            </a:r>
            <a:r>
              <a:rPr lang="en-US" b="1" i="1" dirty="0"/>
              <a:t>S</a:t>
            </a:r>
            <a:r>
              <a:rPr lang="en-US" sz="1400" i="1" dirty="0"/>
              <a:t>ystem for </a:t>
            </a:r>
            <a:r>
              <a:rPr lang="en-US" b="1" i="1" dirty="0"/>
              <a:t>T</a:t>
            </a:r>
            <a:r>
              <a:rPr lang="en-US" sz="1400" i="1" dirty="0"/>
              <a:t>ectonics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95548-155B-4AA7-9D7F-BEC7BD621BD7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214C89-44D8-4ACB-B5F5-D35B0096FF2E}"/>
              </a:ext>
            </a:extLst>
          </p:cNvPr>
          <p:cNvSpPr txBox="1">
            <a:spLocks/>
          </p:cNvSpPr>
          <p:nvPr/>
        </p:nvSpPr>
        <p:spPr>
          <a:xfrm>
            <a:off x="406825" y="224433"/>
            <a:ext cx="4183835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Model: Objectives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3C22F8-D56F-4620-8769-5153439992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272411" y="5317199"/>
            <a:ext cx="884092" cy="108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2A406C-9789-49AF-8B28-AAAE9408A9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272411" y="4199868"/>
            <a:ext cx="884092" cy="1089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73F87-B43B-47FD-A402-BCCC190DE4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305138" y="3471559"/>
            <a:ext cx="884092" cy="108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C4465D-8AD1-412A-8835-BE2F4B6C54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305138" y="4638627"/>
            <a:ext cx="884092" cy="1089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EA8AAD-5F31-4078-B760-2DBAB2228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6" t="3058" r="30808" b="2270"/>
          <a:stretch/>
        </p:blipFill>
        <p:spPr>
          <a:xfrm>
            <a:off x="496707" y="3151750"/>
            <a:ext cx="500954" cy="508104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0955D5-5F3B-428D-9B69-1C1FFB3E2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579" y="3935624"/>
            <a:ext cx="500954" cy="500954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3E235-0D6B-4F6F-B751-87C22259E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90" y="4397544"/>
            <a:ext cx="500954" cy="494304"/>
          </a:xfrm>
          <a:prstGeom prst="flowChartConnector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B62F2B-4412-4BDD-87FD-C94336E61558}"/>
              </a:ext>
            </a:extLst>
          </p:cNvPr>
          <p:cNvCxnSpPr>
            <a:cxnSpLocks/>
            <a:stCxn id="18" idx="1"/>
          </p:cNvCxnSpPr>
          <p:nvPr/>
        </p:nvCxnSpPr>
        <p:spPr>
          <a:xfrm flipV="1">
            <a:off x="2311401" y="3241754"/>
            <a:ext cx="77236" cy="5516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F8E40CAA-717A-4305-8685-BC5B4593F1B6}"/>
              </a:ext>
            </a:extLst>
          </p:cNvPr>
          <p:cNvSpPr/>
          <p:nvPr/>
        </p:nvSpPr>
        <p:spPr>
          <a:xfrm rot="7607079">
            <a:off x="2092493" y="2578214"/>
            <a:ext cx="358257" cy="2818132"/>
          </a:xfrm>
          <a:prstGeom prst="leftBrace">
            <a:avLst>
              <a:gd name="adj1" fmla="val 8333"/>
              <a:gd name="adj2" fmla="val 5299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F4BCA8D-36E3-4FF6-94E0-5A4B39DBC7BA}"/>
              </a:ext>
            </a:extLst>
          </p:cNvPr>
          <p:cNvSpPr txBox="1">
            <a:spLocks/>
          </p:cNvSpPr>
          <p:nvPr/>
        </p:nvSpPr>
        <p:spPr>
          <a:xfrm>
            <a:off x="3843600" y="3532994"/>
            <a:ext cx="5375045" cy="25878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Goals:</a:t>
            </a:r>
          </a:p>
          <a:p>
            <a:pPr marL="457200" indent="-457200">
              <a:buAutoNum type="arabicParenR"/>
            </a:pPr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Adaptive; to different databases and geographical domains.</a:t>
            </a:r>
          </a:p>
          <a:p>
            <a:pPr marL="457200" indent="-457200">
              <a:buAutoNum type="arabicParenR"/>
            </a:pPr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Automated; in terms of monitoring and processing the data, and updating the predictions </a:t>
            </a:r>
          </a:p>
          <a:p>
            <a:pPr marL="457200" indent="-457200">
              <a:buAutoNum type="arabicParenR"/>
            </a:pPr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and robustness.</a:t>
            </a:r>
          </a:p>
          <a:p>
            <a:pPr marL="457200" indent="-457200">
              <a:buAutoNum type="arabicParenR"/>
            </a:pPr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computational cost.</a:t>
            </a:r>
          </a:p>
          <a:p>
            <a:pPr marL="457200" indent="-457200">
              <a:buAutoNum type="arabicParenR"/>
            </a:pPr>
            <a:endParaRPr lang="en-US" sz="2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04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13"/>
    </mc:Choice>
    <mc:Fallback xmlns="">
      <p:transition spd="slow" advTm="3811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8423-54B7-4D96-8AAD-C865E640DB4B}"/>
              </a:ext>
            </a:extLst>
          </p:cNvPr>
          <p:cNvSpPr txBox="1">
            <a:spLocks/>
          </p:cNvSpPr>
          <p:nvPr/>
        </p:nvSpPr>
        <p:spPr>
          <a:xfrm>
            <a:off x="406826" y="2490492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CataLogIST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C91606-7675-4AB9-B1A2-BCD1AA6DDDFF}"/>
              </a:ext>
            </a:extLst>
          </p:cNvPr>
          <p:cNvSpPr txBox="1">
            <a:spLocks/>
          </p:cNvSpPr>
          <p:nvPr/>
        </p:nvSpPr>
        <p:spPr>
          <a:xfrm>
            <a:off x="899717" y="1466474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ADMS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2B167-00D4-44CB-87B6-25D008CF45AC}"/>
              </a:ext>
            </a:extLst>
          </p:cNvPr>
          <p:cNvSpPr txBox="1"/>
          <p:nvPr/>
        </p:nvSpPr>
        <p:spPr>
          <a:xfrm>
            <a:off x="803185" y="1203136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Automated Data Monitoring System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5832EA-415A-43C0-8B8A-149A25766698}"/>
              </a:ext>
            </a:extLst>
          </p:cNvPr>
          <p:cNvSpPr txBox="1"/>
          <p:nvPr/>
        </p:nvSpPr>
        <p:spPr>
          <a:xfrm>
            <a:off x="615154" y="2782418"/>
            <a:ext cx="4769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Catalog</a:t>
            </a:r>
            <a:r>
              <a:rPr lang="en-US" sz="1400" i="1" dirty="0"/>
              <a:t>ues’ </a:t>
            </a:r>
            <a:r>
              <a:rPr lang="en-US" b="1" i="1" dirty="0"/>
              <a:t>I</a:t>
            </a:r>
            <a:r>
              <a:rPr lang="en-US" sz="1400" i="1" dirty="0"/>
              <a:t>ntelligent </a:t>
            </a:r>
            <a:r>
              <a:rPr lang="en-US" b="1" i="1" dirty="0"/>
              <a:t>S</a:t>
            </a:r>
            <a:r>
              <a:rPr lang="en-US" sz="1400" i="1" dirty="0"/>
              <a:t>ystem for </a:t>
            </a:r>
            <a:r>
              <a:rPr lang="en-US" b="1" i="1" dirty="0"/>
              <a:t>T</a:t>
            </a:r>
            <a:r>
              <a:rPr lang="en-US" sz="1400" i="1" dirty="0"/>
              <a:t>ectonics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3ADB82-2C4F-43A5-A8A9-C778AA9AB2AD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7480D2D-35B4-4A11-9C79-14A1239A9E1F}"/>
              </a:ext>
            </a:extLst>
          </p:cNvPr>
          <p:cNvSpPr txBox="1">
            <a:spLocks/>
          </p:cNvSpPr>
          <p:nvPr/>
        </p:nvSpPr>
        <p:spPr>
          <a:xfrm>
            <a:off x="406825" y="224433"/>
            <a:ext cx="436520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Model: Structure</a:t>
            </a:r>
          </a:p>
        </p:txBody>
      </p:sp>
    </p:spTree>
    <p:extLst>
      <p:ext uri="{BB962C8B-B14F-4D97-AF65-F5344CB8AC3E}">
        <p14:creationId xmlns:p14="http://schemas.microsoft.com/office/powerpoint/2010/main" val="23144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"/>
    </mc:Choice>
    <mc:Fallback xmlns="">
      <p:transition spd="slow" advTm="762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8423-54B7-4D96-8AAD-C865E640DB4B}"/>
              </a:ext>
            </a:extLst>
          </p:cNvPr>
          <p:cNvSpPr txBox="1">
            <a:spLocks/>
          </p:cNvSpPr>
          <p:nvPr/>
        </p:nvSpPr>
        <p:spPr>
          <a:xfrm>
            <a:off x="406826" y="2490492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CataLogIST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C91606-7675-4AB9-B1A2-BCD1AA6DDDFF}"/>
              </a:ext>
            </a:extLst>
          </p:cNvPr>
          <p:cNvSpPr txBox="1">
            <a:spLocks/>
          </p:cNvSpPr>
          <p:nvPr/>
        </p:nvSpPr>
        <p:spPr>
          <a:xfrm>
            <a:off x="899717" y="1466474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ADMS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4824D7F-8A7D-4722-A5C8-8B982BB93DF0}"/>
              </a:ext>
            </a:extLst>
          </p:cNvPr>
          <p:cNvSpPr txBox="1">
            <a:spLocks/>
          </p:cNvSpPr>
          <p:nvPr/>
        </p:nvSpPr>
        <p:spPr>
          <a:xfrm>
            <a:off x="3404645" y="2036891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DPS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2B167-00D4-44CB-87B6-25D008CF45AC}"/>
              </a:ext>
            </a:extLst>
          </p:cNvPr>
          <p:cNvSpPr txBox="1"/>
          <p:nvPr/>
        </p:nvSpPr>
        <p:spPr>
          <a:xfrm>
            <a:off x="803185" y="1203136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Automated Data Monitoring System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7B6254-82F2-4884-9C12-1142760337F6}"/>
              </a:ext>
            </a:extLst>
          </p:cNvPr>
          <p:cNvSpPr txBox="1"/>
          <p:nvPr/>
        </p:nvSpPr>
        <p:spPr>
          <a:xfrm>
            <a:off x="3331658" y="1773553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Data Processing System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5832EA-415A-43C0-8B8A-149A25766698}"/>
              </a:ext>
            </a:extLst>
          </p:cNvPr>
          <p:cNvSpPr txBox="1"/>
          <p:nvPr/>
        </p:nvSpPr>
        <p:spPr>
          <a:xfrm>
            <a:off x="615154" y="2782418"/>
            <a:ext cx="4769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Catalog</a:t>
            </a:r>
            <a:r>
              <a:rPr lang="en-US" sz="1400" i="1" dirty="0"/>
              <a:t>ues’ </a:t>
            </a:r>
            <a:r>
              <a:rPr lang="en-US" b="1" i="1" dirty="0"/>
              <a:t>I</a:t>
            </a:r>
            <a:r>
              <a:rPr lang="en-US" sz="1400" i="1" dirty="0"/>
              <a:t>ntelligent </a:t>
            </a:r>
            <a:r>
              <a:rPr lang="en-US" b="1" i="1" dirty="0"/>
              <a:t>S</a:t>
            </a:r>
            <a:r>
              <a:rPr lang="en-US" sz="1400" i="1" dirty="0"/>
              <a:t>ystem for </a:t>
            </a:r>
            <a:r>
              <a:rPr lang="en-US" b="1" i="1" dirty="0"/>
              <a:t>T</a:t>
            </a:r>
            <a:r>
              <a:rPr lang="en-US" sz="1400" i="1" dirty="0"/>
              <a:t>ectonics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67EC5B-F832-40B3-BAAE-A318051EC4AA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58360AD-A56F-44EA-A377-D5F1D6A3329F}"/>
              </a:ext>
            </a:extLst>
          </p:cNvPr>
          <p:cNvSpPr txBox="1">
            <a:spLocks/>
          </p:cNvSpPr>
          <p:nvPr/>
        </p:nvSpPr>
        <p:spPr>
          <a:xfrm>
            <a:off x="406826" y="224433"/>
            <a:ext cx="305539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Solution: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52255FD6-03FB-46A4-B799-DEC0901C2A57}"/>
              </a:ext>
            </a:extLst>
          </p:cNvPr>
          <p:cNvCxnSpPr/>
          <p:nvPr/>
        </p:nvCxnSpPr>
        <p:spPr>
          <a:xfrm>
            <a:off x="3404645" y="1647825"/>
            <a:ext cx="991846" cy="6096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8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"/>
    </mc:Choice>
    <mc:Fallback xmlns="">
      <p:transition spd="slow" advTm="247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8423-54B7-4D96-8AAD-C865E640DB4B}"/>
              </a:ext>
            </a:extLst>
          </p:cNvPr>
          <p:cNvSpPr txBox="1">
            <a:spLocks/>
          </p:cNvSpPr>
          <p:nvPr/>
        </p:nvSpPr>
        <p:spPr>
          <a:xfrm>
            <a:off x="406826" y="2490492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CataLogIST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C91606-7675-4AB9-B1A2-BCD1AA6DDDFF}"/>
              </a:ext>
            </a:extLst>
          </p:cNvPr>
          <p:cNvSpPr txBox="1">
            <a:spLocks/>
          </p:cNvSpPr>
          <p:nvPr/>
        </p:nvSpPr>
        <p:spPr>
          <a:xfrm>
            <a:off x="899717" y="1466474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ADMS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4824D7F-8A7D-4722-A5C8-8B982BB93DF0}"/>
              </a:ext>
            </a:extLst>
          </p:cNvPr>
          <p:cNvSpPr txBox="1">
            <a:spLocks/>
          </p:cNvSpPr>
          <p:nvPr/>
        </p:nvSpPr>
        <p:spPr>
          <a:xfrm>
            <a:off x="3404645" y="2036891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DPS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3A9CB8C-F983-4A3D-AE10-5552C795542C}"/>
              </a:ext>
            </a:extLst>
          </p:cNvPr>
          <p:cNvSpPr txBox="1">
            <a:spLocks/>
          </p:cNvSpPr>
          <p:nvPr/>
        </p:nvSpPr>
        <p:spPr>
          <a:xfrm>
            <a:off x="5549594" y="2804393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POS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2B167-00D4-44CB-87B6-25D008CF45AC}"/>
              </a:ext>
            </a:extLst>
          </p:cNvPr>
          <p:cNvSpPr txBox="1"/>
          <p:nvPr/>
        </p:nvSpPr>
        <p:spPr>
          <a:xfrm>
            <a:off x="803185" y="1203136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Automated Data Monitoring System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7B6254-82F2-4884-9C12-1142760337F6}"/>
              </a:ext>
            </a:extLst>
          </p:cNvPr>
          <p:cNvSpPr txBox="1"/>
          <p:nvPr/>
        </p:nvSpPr>
        <p:spPr>
          <a:xfrm>
            <a:off x="3331658" y="1773553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Data Processing System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7CE938-5FC7-4A85-99F3-E144E8B1F15F}"/>
              </a:ext>
            </a:extLst>
          </p:cNvPr>
          <p:cNvSpPr txBox="1"/>
          <p:nvPr/>
        </p:nvSpPr>
        <p:spPr>
          <a:xfrm>
            <a:off x="5384800" y="2541055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Prediction Optimization System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5832EA-415A-43C0-8B8A-149A25766698}"/>
              </a:ext>
            </a:extLst>
          </p:cNvPr>
          <p:cNvSpPr txBox="1"/>
          <p:nvPr/>
        </p:nvSpPr>
        <p:spPr>
          <a:xfrm>
            <a:off x="615154" y="2782418"/>
            <a:ext cx="4769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Catalog</a:t>
            </a:r>
            <a:r>
              <a:rPr lang="en-US" sz="1400" i="1" dirty="0"/>
              <a:t>ues’ </a:t>
            </a:r>
            <a:r>
              <a:rPr lang="en-US" b="1" i="1" dirty="0"/>
              <a:t>I</a:t>
            </a:r>
            <a:r>
              <a:rPr lang="en-US" sz="1400" i="1" dirty="0"/>
              <a:t>ntelligent </a:t>
            </a:r>
            <a:r>
              <a:rPr lang="en-US" b="1" i="1" dirty="0"/>
              <a:t>S</a:t>
            </a:r>
            <a:r>
              <a:rPr lang="en-US" sz="1400" i="1" dirty="0"/>
              <a:t>ystem for </a:t>
            </a:r>
            <a:r>
              <a:rPr lang="en-US" b="1" i="1" dirty="0"/>
              <a:t>T</a:t>
            </a:r>
            <a:r>
              <a:rPr lang="en-US" sz="1400" i="1" dirty="0"/>
              <a:t>ectonics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2101C7-E790-4EC2-89A8-7E5124FB8A04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1F4B76-C11F-4B4E-BF08-D8357B548EBD}"/>
              </a:ext>
            </a:extLst>
          </p:cNvPr>
          <p:cNvSpPr txBox="1">
            <a:spLocks/>
          </p:cNvSpPr>
          <p:nvPr/>
        </p:nvSpPr>
        <p:spPr>
          <a:xfrm>
            <a:off x="406826" y="224433"/>
            <a:ext cx="305539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Solution: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1814604E-EBAE-45D0-8C42-CA43499BB72B}"/>
              </a:ext>
            </a:extLst>
          </p:cNvPr>
          <p:cNvCxnSpPr/>
          <p:nvPr/>
        </p:nvCxnSpPr>
        <p:spPr>
          <a:xfrm>
            <a:off x="3404645" y="1647825"/>
            <a:ext cx="991846" cy="6096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FBE44C4F-9DE9-4411-97F9-7F4A32220CF7}"/>
              </a:ext>
            </a:extLst>
          </p:cNvPr>
          <p:cNvCxnSpPr>
            <a:cxnSpLocks/>
          </p:cNvCxnSpPr>
          <p:nvPr/>
        </p:nvCxnSpPr>
        <p:spPr>
          <a:xfrm>
            <a:off x="5528890" y="2248688"/>
            <a:ext cx="1033835" cy="754559"/>
          </a:xfrm>
          <a:prstGeom prst="curvedConnector3">
            <a:avLst>
              <a:gd name="adj1" fmla="val 25124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"/>
    </mc:Choice>
    <mc:Fallback xmlns="">
      <p:transition spd="slow" advTm="182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8423-54B7-4D96-8AAD-C865E640DB4B}"/>
              </a:ext>
            </a:extLst>
          </p:cNvPr>
          <p:cNvSpPr txBox="1">
            <a:spLocks/>
          </p:cNvSpPr>
          <p:nvPr/>
        </p:nvSpPr>
        <p:spPr>
          <a:xfrm>
            <a:off x="406826" y="2490492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CataLogIST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C91606-7675-4AB9-B1A2-BCD1AA6DDDFF}"/>
              </a:ext>
            </a:extLst>
          </p:cNvPr>
          <p:cNvSpPr txBox="1">
            <a:spLocks/>
          </p:cNvSpPr>
          <p:nvPr/>
        </p:nvSpPr>
        <p:spPr>
          <a:xfrm>
            <a:off x="899717" y="1466474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ADMS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4824D7F-8A7D-4722-A5C8-8B982BB93DF0}"/>
              </a:ext>
            </a:extLst>
          </p:cNvPr>
          <p:cNvSpPr txBox="1">
            <a:spLocks/>
          </p:cNvSpPr>
          <p:nvPr/>
        </p:nvSpPr>
        <p:spPr>
          <a:xfrm>
            <a:off x="3404645" y="2036891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DPS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3A9CB8C-F983-4A3D-AE10-5552C795542C}"/>
              </a:ext>
            </a:extLst>
          </p:cNvPr>
          <p:cNvSpPr txBox="1">
            <a:spLocks/>
          </p:cNvSpPr>
          <p:nvPr/>
        </p:nvSpPr>
        <p:spPr>
          <a:xfrm>
            <a:off x="5549594" y="2804393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POS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2B167-00D4-44CB-87B6-25D008CF45AC}"/>
              </a:ext>
            </a:extLst>
          </p:cNvPr>
          <p:cNvSpPr txBox="1"/>
          <p:nvPr/>
        </p:nvSpPr>
        <p:spPr>
          <a:xfrm>
            <a:off x="803185" y="1203136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Automated Data Monitoring System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7B6254-82F2-4884-9C12-1142760337F6}"/>
              </a:ext>
            </a:extLst>
          </p:cNvPr>
          <p:cNvSpPr txBox="1"/>
          <p:nvPr/>
        </p:nvSpPr>
        <p:spPr>
          <a:xfrm>
            <a:off x="3331658" y="1773553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Data Processing System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7CE938-5FC7-4A85-99F3-E144E8B1F15F}"/>
              </a:ext>
            </a:extLst>
          </p:cNvPr>
          <p:cNvSpPr txBox="1"/>
          <p:nvPr/>
        </p:nvSpPr>
        <p:spPr>
          <a:xfrm>
            <a:off x="5794789" y="2502720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Prediction Optimization System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C0F85F4-6BC3-4F8D-8C4C-BD64E3949342}"/>
              </a:ext>
            </a:extLst>
          </p:cNvPr>
          <p:cNvSpPr txBox="1">
            <a:spLocks/>
          </p:cNvSpPr>
          <p:nvPr/>
        </p:nvSpPr>
        <p:spPr>
          <a:xfrm>
            <a:off x="7269817" y="3576705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SMOS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641878-C53B-46D6-AEF9-B893343B8871}"/>
              </a:ext>
            </a:extLst>
          </p:cNvPr>
          <p:cNvSpPr txBox="1"/>
          <p:nvPr/>
        </p:nvSpPr>
        <p:spPr>
          <a:xfrm>
            <a:off x="7919580" y="3294844"/>
            <a:ext cx="41555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Structure Monitoring &amp; Optimization System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5832EA-415A-43C0-8B8A-149A25766698}"/>
              </a:ext>
            </a:extLst>
          </p:cNvPr>
          <p:cNvSpPr txBox="1"/>
          <p:nvPr/>
        </p:nvSpPr>
        <p:spPr>
          <a:xfrm>
            <a:off x="615154" y="2782418"/>
            <a:ext cx="4769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Catalog</a:t>
            </a:r>
            <a:r>
              <a:rPr lang="en-US" sz="1400" i="1" dirty="0"/>
              <a:t>ues’ </a:t>
            </a:r>
            <a:r>
              <a:rPr lang="en-US" b="1" i="1" dirty="0"/>
              <a:t>I</a:t>
            </a:r>
            <a:r>
              <a:rPr lang="en-US" sz="1400" i="1" dirty="0"/>
              <a:t>ntelligent </a:t>
            </a:r>
            <a:r>
              <a:rPr lang="en-US" b="1" i="1" dirty="0"/>
              <a:t>S</a:t>
            </a:r>
            <a:r>
              <a:rPr lang="en-US" sz="1400" i="1" dirty="0"/>
              <a:t>ystem for </a:t>
            </a:r>
            <a:r>
              <a:rPr lang="en-US" b="1" i="1" dirty="0"/>
              <a:t>T</a:t>
            </a:r>
            <a:r>
              <a:rPr lang="en-US" sz="1400" i="1" dirty="0"/>
              <a:t>ectonics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F5156-3BD1-4C96-AA06-2C1233965A94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681A2B-0E2E-440E-AC5F-114BBB4795E5}"/>
              </a:ext>
            </a:extLst>
          </p:cNvPr>
          <p:cNvSpPr txBox="1">
            <a:spLocks/>
          </p:cNvSpPr>
          <p:nvPr/>
        </p:nvSpPr>
        <p:spPr>
          <a:xfrm>
            <a:off x="406826" y="224433"/>
            <a:ext cx="3055390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Solution: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A9B92FEE-B3DF-4A9E-96C2-52444652BCE7}"/>
              </a:ext>
            </a:extLst>
          </p:cNvPr>
          <p:cNvCxnSpPr/>
          <p:nvPr/>
        </p:nvCxnSpPr>
        <p:spPr>
          <a:xfrm>
            <a:off x="3404645" y="1647825"/>
            <a:ext cx="991846" cy="6096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FB0A4213-21A8-401B-8D06-505F378088FA}"/>
              </a:ext>
            </a:extLst>
          </p:cNvPr>
          <p:cNvCxnSpPr>
            <a:cxnSpLocks/>
          </p:cNvCxnSpPr>
          <p:nvPr/>
        </p:nvCxnSpPr>
        <p:spPr>
          <a:xfrm>
            <a:off x="5528890" y="2248688"/>
            <a:ext cx="1033835" cy="754559"/>
          </a:xfrm>
          <a:prstGeom prst="curvedConnector3">
            <a:avLst>
              <a:gd name="adj1" fmla="val 4498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EDEB4A71-53A2-4613-A5C2-C2D6CE866B8B}"/>
              </a:ext>
            </a:extLst>
          </p:cNvPr>
          <p:cNvCxnSpPr>
            <a:cxnSpLocks/>
            <a:stCxn id="19" idx="2"/>
          </p:cNvCxnSpPr>
          <p:nvPr/>
        </p:nvCxnSpPr>
        <p:spPr>
          <a:xfrm rot="16200000" flipH="1">
            <a:off x="7409837" y="2956534"/>
            <a:ext cx="582051" cy="1038819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D2508E07-5BB7-44F1-A5E7-AF75703918E4}"/>
              </a:ext>
            </a:extLst>
          </p:cNvPr>
          <p:cNvCxnSpPr>
            <a:cxnSpLocks/>
          </p:cNvCxnSpPr>
          <p:nvPr/>
        </p:nvCxnSpPr>
        <p:spPr>
          <a:xfrm rot="10800000">
            <a:off x="7591444" y="3003248"/>
            <a:ext cx="628828" cy="6030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0"/>
    </mc:Choice>
    <mc:Fallback xmlns="">
      <p:transition spd="slow" advTm="744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C91606-7675-4AB9-B1A2-BCD1AA6DDDFF}"/>
              </a:ext>
            </a:extLst>
          </p:cNvPr>
          <p:cNvSpPr txBox="1">
            <a:spLocks/>
          </p:cNvSpPr>
          <p:nvPr/>
        </p:nvSpPr>
        <p:spPr>
          <a:xfrm>
            <a:off x="899717" y="1466474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ADMS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2B167-00D4-44CB-87B6-25D008CF45AC}"/>
              </a:ext>
            </a:extLst>
          </p:cNvPr>
          <p:cNvSpPr txBox="1"/>
          <p:nvPr/>
        </p:nvSpPr>
        <p:spPr>
          <a:xfrm>
            <a:off x="803185" y="1203136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Automated Data Monitoring System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F5156-3BD1-4C96-AA06-2C1233965A94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681A2B-0E2E-440E-AC5F-114BBB4795E5}"/>
              </a:ext>
            </a:extLst>
          </p:cNvPr>
          <p:cNvSpPr txBox="1">
            <a:spLocks/>
          </p:cNvSpPr>
          <p:nvPr/>
        </p:nvSpPr>
        <p:spPr>
          <a:xfrm>
            <a:off x="406826" y="224433"/>
            <a:ext cx="3612724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Solution: ADMS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79EED2-D1D8-4EA1-A634-1F0810DD962D}"/>
              </a:ext>
            </a:extLst>
          </p:cNvPr>
          <p:cNvSpPr txBox="1"/>
          <p:nvPr/>
        </p:nvSpPr>
        <p:spPr>
          <a:xfrm>
            <a:off x="1333718" y="1991194"/>
            <a:ext cx="61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Data Monitoring Uni</a:t>
            </a:r>
            <a:r>
              <a:rPr lang="es-CL" sz="1600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 </a:t>
            </a: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1800" dirty="0">
                <a:latin typeface="Vineta BT" panose="04020906050602070202" pitchFamily="82" charset="0"/>
                <a:cs typeface="Times New Roman" panose="02020603050405020304" pitchFamily="18" charset="0"/>
              </a:rPr>
              <a:t>DMU</a:t>
            </a: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0FD68F-1172-4B62-A749-1778DDBB9BF5}"/>
              </a:ext>
            </a:extLst>
          </p:cNvPr>
          <p:cNvSpPr txBox="1"/>
          <p:nvPr/>
        </p:nvSpPr>
        <p:spPr>
          <a:xfrm>
            <a:off x="4858699" y="2515801"/>
            <a:ext cx="61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Data Indexing Unit </a:t>
            </a: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1800" dirty="0">
                <a:latin typeface="Vineta BT" panose="04020906050602070202" pitchFamily="82" charset="0"/>
                <a:cs typeface="Times New Roman" panose="02020603050405020304" pitchFamily="18" charset="0"/>
              </a:rPr>
              <a:t>DIU</a:t>
            </a: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25D6BC-9537-47A5-A219-BE17CFB0CE13}"/>
              </a:ext>
            </a:extLst>
          </p:cNvPr>
          <p:cNvSpPr txBox="1"/>
          <p:nvPr/>
        </p:nvSpPr>
        <p:spPr>
          <a:xfrm>
            <a:off x="8028566" y="2885133"/>
            <a:ext cx="61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Data Retrieval Uni</a:t>
            </a:r>
            <a:r>
              <a:rPr lang="es-CL" sz="1600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 </a:t>
            </a: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1800" dirty="0">
                <a:latin typeface="Vineta BT" panose="04020906050602070202" pitchFamily="82" charset="0"/>
                <a:cs typeface="Times New Roman" panose="02020603050405020304" pitchFamily="18" charset="0"/>
              </a:rPr>
              <a:t>DRU</a:t>
            </a: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23986007-21EB-4F9D-BD8B-E182B0E391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8369727"/>
                  </p:ext>
                </p:extLst>
              </p:nvPr>
            </p:nvGraphicFramePr>
            <p:xfrm>
              <a:off x="1013457" y="3694528"/>
              <a:ext cx="10131425" cy="11430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25956">
                      <a:extLst>
                        <a:ext uri="{9D8B030D-6E8A-4147-A177-3AD203B41FA5}">
                          <a16:colId xmlns:a16="http://schemas.microsoft.com/office/drawing/2014/main" val="1672789350"/>
                        </a:ext>
                      </a:extLst>
                    </a:gridCol>
                    <a:gridCol w="3261487">
                      <a:extLst>
                        <a:ext uri="{9D8B030D-6E8A-4147-A177-3AD203B41FA5}">
                          <a16:colId xmlns:a16="http://schemas.microsoft.com/office/drawing/2014/main" val="304831787"/>
                        </a:ext>
                      </a:extLst>
                    </a:gridCol>
                    <a:gridCol w="3943982">
                      <a:extLst>
                        <a:ext uri="{9D8B030D-6E8A-4147-A177-3AD203B41FA5}">
                          <a16:colId xmlns:a16="http://schemas.microsoft.com/office/drawing/2014/main" val="624433423"/>
                        </a:ext>
                      </a:extLst>
                    </a:gridCol>
                  </a:tblGrid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Unit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Criterion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Threshold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35307648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DMU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Time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Daily at 3:00 AM at IST local time (1:00 AM GMT)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87311941"/>
                      </a:ext>
                    </a:extLst>
                  </a:tr>
                  <a:tr h="182880"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DRU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Moment Magnitude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>
                                    <a:effectLst/>
                                    <a:latin typeface="Cambria Math" panose="02040503050406030204" pitchFamily="18" charset="0"/>
                                  </a:rPr>
                                  <m:t>𝑀𝑤</m:t>
                                </m:r>
                                <m:r>
                                  <a:rPr lang="en-GB" sz="1400">
                                    <a:effectLst/>
                                    <a:latin typeface="Cambria Math" panose="02040503050406030204" pitchFamily="18" charset="0"/>
                                  </a:rPr>
                                  <m:t>≥6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9309598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Number of new events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3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24893804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Number of new records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40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028833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23986007-21EB-4F9D-BD8B-E182B0E391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8369727"/>
                  </p:ext>
                </p:extLst>
              </p:nvPr>
            </p:nvGraphicFramePr>
            <p:xfrm>
              <a:off x="1013457" y="3694528"/>
              <a:ext cx="10131425" cy="11430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25956">
                      <a:extLst>
                        <a:ext uri="{9D8B030D-6E8A-4147-A177-3AD203B41FA5}">
                          <a16:colId xmlns:a16="http://schemas.microsoft.com/office/drawing/2014/main" val="1672789350"/>
                        </a:ext>
                      </a:extLst>
                    </a:gridCol>
                    <a:gridCol w="3261487">
                      <a:extLst>
                        <a:ext uri="{9D8B030D-6E8A-4147-A177-3AD203B41FA5}">
                          <a16:colId xmlns:a16="http://schemas.microsoft.com/office/drawing/2014/main" val="304831787"/>
                        </a:ext>
                      </a:extLst>
                    </a:gridCol>
                    <a:gridCol w="3943982">
                      <a:extLst>
                        <a:ext uri="{9D8B030D-6E8A-4147-A177-3AD203B41FA5}">
                          <a16:colId xmlns:a16="http://schemas.microsoft.com/office/drawing/2014/main" val="624433423"/>
                        </a:ext>
                      </a:extLst>
                    </a:gridCol>
                  </a:tblGrid>
                  <a:tr h="2133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Unit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Criterion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Threshold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35307648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DMU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Time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Daily at 3:00 AM at IST local time (1:00 AM GMT)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87311941"/>
                      </a:ext>
                    </a:extLst>
                  </a:tr>
                  <a:tr h="289560"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DRU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>
                              <a:effectLst/>
                            </a:rPr>
                            <a:t>Moment Magnitude</a:t>
                          </a:r>
                          <a:endParaRPr lang="en-US" sz="240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57187" t="-164583" r="-618" b="-1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9309598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Number of new events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3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24893804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Number of new records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40</a:t>
                          </a:r>
                          <a:endParaRPr lang="en-US" sz="240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02883332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AC444CA3-2B1B-4A45-8982-F1C027FE593C}"/>
              </a:ext>
            </a:extLst>
          </p:cNvPr>
          <p:cNvCxnSpPr>
            <a:cxnSpLocks/>
            <a:endCxn id="27" idx="1"/>
          </p:cNvCxnSpPr>
          <p:nvPr/>
        </p:nvCxnSpPr>
        <p:spPr>
          <a:xfrm rot="16200000" flipH="1">
            <a:off x="4305473" y="2147241"/>
            <a:ext cx="558518" cy="547934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9B29032D-33C4-42EB-9B52-655218EAA4A2}"/>
              </a:ext>
            </a:extLst>
          </p:cNvPr>
          <p:cNvCxnSpPr>
            <a:cxnSpLocks/>
          </p:cNvCxnSpPr>
          <p:nvPr/>
        </p:nvCxnSpPr>
        <p:spPr>
          <a:xfrm>
            <a:off x="7486589" y="2700467"/>
            <a:ext cx="541977" cy="386718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1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5"/>
    </mc:Choice>
    <mc:Fallback xmlns="">
      <p:transition spd="slow" advTm="3290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9CE0BA-661E-4F56-BCF7-054C1EE5FD8D}"/>
              </a:ext>
            </a:extLst>
          </p:cNvPr>
          <p:cNvSpPr/>
          <p:nvPr/>
        </p:nvSpPr>
        <p:spPr>
          <a:xfrm>
            <a:off x="5648964" y="4394068"/>
            <a:ext cx="6559865" cy="2047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C91606-7675-4AB9-B1A2-BCD1AA6DDDFF}"/>
              </a:ext>
            </a:extLst>
          </p:cNvPr>
          <p:cNvSpPr txBox="1">
            <a:spLocks/>
          </p:cNvSpPr>
          <p:nvPr/>
        </p:nvSpPr>
        <p:spPr>
          <a:xfrm>
            <a:off x="899717" y="1466474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ADMS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4824D7F-8A7D-4722-A5C8-8B982BB93DF0}"/>
              </a:ext>
            </a:extLst>
          </p:cNvPr>
          <p:cNvSpPr txBox="1">
            <a:spLocks/>
          </p:cNvSpPr>
          <p:nvPr/>
        </p:nvSpPr>
        <p:spPr>
          <a:xfrm>
            <a:off x="3404645" y="2036891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DPS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3A9CB8C-F983-4A3D-AE10-5552C795542C}"/>
              </a:ext>
            </a:extLst>
          </p:cNvPr>
          <p:cNvSpPr txBox="1">
            <a:spLocks/>
          </p:cNvSpPr>
          <p:nvPr/>
        </p:nvSpPr>
        <p:spPr>
          <a:xfrm>
            <a:off x="5549594" y="2804393"/>
            <a:ext cx="3263718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latin typeface="Vineta BT" panose="04020906050602070202" pitchFamily="82" charset="0"/>
                <a:cs typeface="Times New Roman" panose="02020603050405020304" pitchFamily="18" charset="0"/>
              </a:rPr>
              <a:t>POS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2B167-00D4-44CB-87B6-25D008CF45AC}"/>
              </a:ext>
            </a:extLst>
          </p:cNvPr>
          <p:cNvSpPr txBox="1"/>
          <p:nvPr/>
        </p:nvSpPr>
        <p:spPr>
          <a:xfrm>
            <a:off x="803185" y="1203136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Automated Data Monitoring System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7B6254-82F2-4884-9C12-1142760337F6}"/>
              </a:ext>
            </a:extLst>
          </p:cNvPr>
          <p:cNvSpPr txBox="1"/>
          <p:nvPr/>
        </p:nvSpPr>
        <p:spPr>
          <a:xfrm>
            <a:off x="3331658" y="1773553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Data Processing System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7CE938-5FC7-4A85-99F3-E144E8B1F15F}"/>
              </a:ext>
            </a:extLst>
          </p:cNvPr>
          <p:cNvSpPr txBox="1"/>
          <p:nvPr/>
        </p:nvSpPr>
        <p:spPr>
          <a:xfrm>
            <a:off x="5794789" y="2502720"/>
            <a:ext cx="3593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Prediction Optimization System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F5156-3BD1-4C96-AA06-2C1233965A94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681A2B-0E2E-440E-AC5F-114BBB4795E5}"/>
              </a:ext>
            </a:extLst>
          </p:cNvPr>
          <p:cNvSpPr txBox="1">
            <a:spLocks/>
          </p:cNvSpPr>
          <p:nvPr/>
        </p:nvSpPr>
        <p:spPr>
          <a:xfrm>
            <a:off x="406825" y="224433"/>
            <a:ext cx="3989665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Solution: DPS, POS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A9B92FEE-B3DF-4A9E-96C2-52444652BCE7}"/>
              </a:ext>
            </a:extLst>
          </p:cNvPr>
          <p:cNvCxnSpPr/>
          <p:nvPr/>
        </p:nvCxnSpPr>
        <p:spPr>
          <a:xfrm>
            <a:off x="3404645" y="1647825"/>
            <a:ext cx="991846" cy="6096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FB0A4213-21A8-401B-8D06-505F378088FA}"/>
              </a:ext>
            </a:extLst>
          </p:cNvPr>
          <p:cNvCxnSpPr>
            <a:cxnSpLocks/>
          </p:cNvCxnSpPr>
          <p:nvPr/>
        </p:nvCxnSpPr>
        <p:spPr>
          <a:xfrm>
            <a:off x="5528890" y="2248688"/>
            <a:ext cx="1033835" cy="754559"/>
          </a:xfrm>
          <a:prstGeom prst="curvedConnector3">
            <a:avLst>
              <a:gd name="adj1" fmla="val 4498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BF6D8DC4-2F9C-4C6F-BF5E-D34C6B8CE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5325" r="25225"/>
          <a:stretch/>
        </p:blipFill>
        <p:spPr>
          <a:xfrm>
            <a:off x="27949" y="2520763"/>
            <a:ext cx="4548112" cy="2369013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7E8696C-A556-47AD-9801-6DB54C36D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655573"/>
              </p:ext>
            </p:extLst>
          </p:nvPr>
        </p:nvGraphicFramePr>
        <p:xfrm>
          <a:off x="27949" y="4889776"/>
          <a:ext cx="454811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2451">
                  <a:extLst>
                    <a:ext uri="{9D8B030D-6E8A-4147-A177-3AD203B41FA5}">
                      <a16:colId xmlns:a16="http://schemas.microsoft.com/office/drawing/2014/main" val="3941878261"/>
                    </a:ext>
                  </a:extLst>
                </a:gridCol>
                <a:gridCol w="1375661">
                  <a:extLst>
                    <a:ext uri="{9D8B030D-6E8A-4147-A177-3AD203B41FA5}">
                      <a16:colId xmlns:a16="http://schemas.microsoft.com/office/drawing/2014/main" val="2956822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Outputs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27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Moment magnitude (&gt;=5)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28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Vs30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PGV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902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Epicentral distance (&lt;=200 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9280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F3A0383-8B01-489D-89A2-A73819502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665" y="4435296"/>
            <a:ext cx="6489164" cy="2008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89C9B5-88C5-4650-B684-F0DA4DCF3134}"/>
              </a:ext>
            </a:extLst>
          </p:cNvPr>
          <p:cNvSpPr txBox="1"/>
          <p:nvPr/>
        </p:nvSpPr>
        <p:spPr>
          <a:xfrm>
            <a:off x="127601" y="4427466"/>
            <a:ext cx="454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3844 records {80% training &amp; 20% Testing}</a:t>
            </a:r>
          </a:p>
        </p:txBody>
      </p:sp>
    </p:spTree>
    <p:extLst>
      <p:ext uri="{BB962C8B-B14F-4D97-AF65-F5344CB8AC3E}">
        <p14:creationId xmlns:p14="http://schemas.microsoft.com/office/powerpoint/2010/main" val="29216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72"/>
    </mc:Choice>
    <mc:Fallback xmlns="">
      <p:transition spd="slow" advTm="5137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B41287D-DB9D-4C46-966A-7A0B96AFF16A}"/>
              </a:ext>
            </a:extLst>
          </p:cNvPr>
          <p:cNvSpPr/>
          <p:nvPr/>
        </p:nvSpPr>
        <p:spPr>
          <a:xfrm>
            <a:off x="16829" y="22554"/>
            <a:ext cx="5286376" cy="32573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C6658B-B941-4675-8740-BF64C9913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403530"/>
              </p:ext>
            </p:extLst>
          </p:nvPr>
        </p:nvGraphicFramePr>
        <p:xfrm>
          <a:off x="809626" y="4122294"/>
          <a:ext cx="10131424" cy="18625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9428">
                  <a:extLst>
                    <a:ext uri="{9D8B030D-6E8A-4147-A177-3AD203B41FA5}">
                      <a16:colId xmlns:a16="http://schemas.microsoft.com/office/drawing/2014/main" val="480716945"/>
                    </a:ext>
                  </a:extLst>
                </a:gridCol>
                <a:gridCol w="1772999">
                  <a:extLst>
                    <a:ext uri="{9D8B030D-6E8A-4147-A177-3AD203B41FA5}">
                      <a16:colId xmlns:a16="http://schemas.microsoft.com/office/drawing/2014/main" val="3599353430"/>
                    </a:ext>
                  </a:extLst>
                </a:gridCol>
                <a:gridCol w="1772999">
                  <a:extLst>
                    <a:ext uri="{9D8B030D-6E8A-4147-A177-3AD203B41FA5}">
                      <a16:colId xmlns:a16="http://schemas.microsoft.com/office/drawing/2014/main" val="3704784155"/>
                    </a:ext>
                  </a:extLst>
                </a:gridCol>
                <a:gridCol w="1772999">
                  <a:extLst>
                    <a:ext uri="{9D8B030D-6E8A-4147-A177-3AD203B41FA5}">
                      <a16:colId xmlns:a16="http://schemas.microsoft.com/office/drawing/2014/main" val="2199590814"/>
                    </a:ext>
                  </a:extLst>
                </a:gridCol>
                <a:gridCol w="1772999">
                  <a:extLst>
                    <a:ext uri="{9D8B030D-6E8A-4147-A177-3AD203B41FA5}">
                      <a16:colId xmlns:a16="http://schemas.microsoft.com/office/drawing/2014/main" val="62729650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Counter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DRU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DMU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1026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Average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Maximum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Average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Maximum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anchor="ctr"/>
                </a:tc>
                <a:extLst>
                  <a:ext uri="{0D108BD9-81ED-4DB2-BD59-A6C34878D82A}">
                    <a16:rowId xmlns:a16="http://schemas.microsoft.com/office/drawing/2014/main" val="631396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Process CPU Usage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0.6 %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6.8 %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0.7 %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4.2 %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extLst>
                  <a:ext uri="{0D108BD9-81ED-4DB2-BD59-A6C34878D82A}">
                    <a16:rowId xmlns:a16="http://schemas.microsoft.com/office/drawing/2014/main" val="1147428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Process Memory Used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1.52 GB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1.56 GB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890.8 MB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900.0 MB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extLst>
                  <a:ext uri="{0D108BD9-81ED-4DB2-BD59-A6C34878D82A}">
                    <a16:rowId xmlns:a16="http://schemas.microsoft.com/office/drawing/2014/main" val="2245270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Process Thread Count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86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90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86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88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extLst>
                  <a:ext uri="{0D108BD9-81ED-4DB2-BD59-A6C34878D82A}">
                    <a16:rowId xmlns:a16="http://schemas.microsoft.com/office/drawing/2014/main" val="4194459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Process Handle Count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1755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1811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1951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1973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extLst>
                  <a:ext uri="{0D108BD9-81ED-4DB2-BD59-A6C34878D82A}">
                    <a16:rowId xmlns:a16="http://schemas.microsoft.com/office/drawing/2014/main" val="4207518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Process Data Rate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0.0 MB/Sec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1.1 MB/Sec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0.0 MB/Sec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0.9 MB/Sec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9850" marR="69850" marT="13970" marB="13970" anchor="ctr"/>
                </a:tc>
                <a:extLst>
                  <a:ext uri="{0D108BD9-81ED-4DB2-BD59-A6C34878D82A}">
                    <a16:rowId xmlns:a16="http://schemas.microsoft.com/office/drawing/2014/main" val="4184141020"/>
                  </a:ext>
                </a:extLst>
              </a:tr>
            </a:tbl>
          </a:graphicData>
        </a:graphic>
      </p:graphicFrame>
      <p:pic>
        <p:nvPicPr>
          <p:cNvPr id="1028" name="Picture 17">
            <a:extLst>
              <a:ext uri="{FF2B5EF4-FFF2-40B4-BE49-F238E27FC236}">
                <a16:creationId xmlns:a16="http://schemas.microsoft.com/office/drawing/2014/main" id="{40AC497D-2D25-4C3E-89DA-DB5F4BC29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2554"/>
            <a:ext cx="6574470" cy="21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6">
            <a:extLst>
              <a:ext uri="{FF2B5EF4-FFF2-40B4-BE49-F238E27FC236}">
                <a16:creationId xmlns:a16="http://schemas.microsoft.com/office/drawing/2014/main" id="{D0D6B669-56BB-4E69-A41D-AD89F2B79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 b="4697"/>
          <a:stretch>
            <a:fillRect/>
          </a:stretch>
        </p:blipFill>
        <p:spPr bwMode="auto">
          <a:xfrm>
            <a:off x="-154620" y="203874"/>
            <a:ext cx="5286376" cy="29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2AE45AF-0756-4EFB-A062-C580D351C263}"/>
              </a:ext>
            </a:extLst>
          </p:cNvPr>
          <p:cNvSpPr txBox="1"/>
          <p:nvPr/>
        </p:nvSpPr>
        <p:spPr>
          <a:xfrm>
            <a:off x="777876" y="3695649"/>
            <a:ext cx="33723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typical 4 physical cores Intel(R) Core (TM) i7-8550U CPU @ 1.80GHz processor was used with 12 GB ram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AB658A-B673-4094-A6B4-39EA8BC5712F}"/>
              </a:ext>
            </a:extLst>
          </p:cNvPr>
          <p:cNvSpPr txBox="1"/>
          <p:nvPr/>
        </p:nvSpPr>
        <p:spPr>
          <a:xfrm>
            <a:off x="5600700" y="2302486"/>
            <a:ext cx="5093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I/O bounded in the case of TADAS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9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6"/>
    </mc:Choice>
    <mc:Fallback xmlns="">
      <p:transition spd="slow" advTm="3969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5335F06-1744-6240-B422-270C409BE09E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E0C3A7C-A39A-DD46-8E3A-1E7D523D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740" y="3944231"/>
            <a:ext cx="4350429" cy="231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 descr="açık hava, zemin, gök içeren bir resim&#10;&#10;Açıklama otomatik olarak oluşturuldu">
            <a:extLst>
              <a:ext uri="{FF2B5EF4-FFF2-40B4-BE49-F238E27FC236}">
                <a16:creationId xmlns:a16="http://schemas.microsoft.com/office/drawing/2014/main" id="{9010D822-7A60-8B4C-955B-A1FFDCE223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56"/>
          <a:stretch/>
        </p:blipFill>
        <p:spPr>
          <a:xfrm>
            <a:off x="4687641" y="3948634"/>
            <a:ext cx="2188649" cy="2309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0730505-0210-C448-BBAB-507359CB1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641" y="450684"/>
            <a:ext cx="2188648" cy="3272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 descr="beyaz, pazar, kalabalık, satış içeren bir resim&#10;&#10;Açıklama otomatik olarak oluşturuldu">
            <a:extLst>
              <a:ext uri="{FF2B5EF4-FFF2-40B4-BE49-F238E27FC236}">
                <a16:creationId xmlns:a16="http://schemas.microsoft.com/office/drawing/2014/main" id="{1AEFB5CA-C816-B341-86EB-03F30B34F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739" y="450684"/>
            <a:ext cx="4350430" cy="3258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5F6B5652-5507-5B40-B145-B525D286CACF}"/>
              </a:ext>
            </a:extLst>
          </p:cNvPr>
          <p:cNvSpPr txBox="1"/>
          <p:nvPr/>
        </p:nvSpPr>
        <p:spPr>
          <a:xfrm>
            <a:off x="367749" y="884583"/>
            <a:ext cx="35681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" pitchFamily="2" charset="0"/>
              </a:rPr>
              <a:t>In 1999, an earthquake occurred at </a:t>
            </a:r>
            <a:r>
              <a:rPr lang="en-GB" b="1" dirty="0" err="1">
                <a:latin typeface="Times" pitchFamily="2" charset="0"/>
              </a:rPr>
              <a:t>Kocaeli</a:t>
            </a:r>
            <a:r>
              <a:rPr lang="en-GB" dirty="0">
                <a:latin typeface="Times" pitchFamily="2" charset="0"/>
              </a:rPr>
              <a:t> causing a huge life and property loss and triggering a massive shift and </a:t>
            </a:r>
            <a:r>
              <a:rPr lang="en-GB" b="1" dirty="0">
                <a:latin typeface="Times" pitchFamily="2" charset="0"/>
              </a:rPr>
              <a:t>expansion in the country’s seismic network.</a:t>
            </a:r>
          </a:p>
          <a:p>
            <a:endParaRPr lang="en-GB" dirty="0">
              <a:latin typeface="Times" pitchFamily="2" charset="0"/>
            </a:endParaRPr>
          </a:p>
          <a:p>
            <a:r>
              <a:rPr lang="en-GB" dirty="0">
                <a:latin typeface="Times" pitchFamily="2" charset="0"/>
              </a:rPr>
              <a:t>In the wake of the 1999’s earthquake, seismological studies and research gained momentum and the Turkish seismic network expanded drastically to address the </a:t>
            </a:r>
            <a:r>
              <a:rPr lang="en-GB" b="1" dirty="0">
                <a:latin typeface="Times" pitchFamily="2" charset="0"/>
              </a:rPr>
              <a:t>periodic seismic activity of the North Anatolian Fault System (NAF). </a:t>
            </a:r>
            <a:endParaRPr lang="en-US" b="1" dirty="0">
              <a:latin typeface="Time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4B1BA-E739-364D-8BC8-5FAC5065D775}"/>
              </a:ext>
            </a:extLst>
          </p:cNvPr>
          <p:cNvSpPr txBox="1"/>
          <p:nvPr/>
        </p:nvSpPr>
        <p:spPr>
          <a:xfrm>
            <a:off x="-16829" y="647739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Serra TINBIR											Email: tinbir19@itu.edu.tr</a:t>
            </a:r>
          </a:p>
        </p:txBody>
      </p:sp>
    </p:spTree>
    <p:extLst>
      <p:ext uri="{BB962C8B-B14F-4D97-AF65-F5344CB8AC3E}">
        <p14:creationId xmlns:p14="http://schemas.microsoft.com/office/powerpoint/2010/main" val="107173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F5156-3BD1-4C96-AA06-2C1233965A94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681A2B-0E2E-440E-AC5F-114BBB4795E5}"/>
              </a:ext>
            </a:extLst>
          </p:cNvPr>
          <p:cNvSpPr txBox="1">
            <a:spLocks/>
          </p:cNvSpPr>
          <p:nvPr/>
        </p:nvSpPr>
        <p:spPr>
          <a:xfrm>
            <a:off x="338000" y="298758"/>
            <a:ext cx="7911264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228600" algn="just">
              <a:spcAft>
                <a:spcPts val="600"/>
              </a:spcAft>
            </a:pPr>
            <a:r>
              <a:rPr lang="en-GB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GMPEs degradation of accuracy through </a:t>
            </a:r>
            <a:r>
              <a:rPr lang="en-GB" sz="1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comparison of two decades.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28AD6F-1247-416B-8B8E-8FA79CCAB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645" y="3092873"/>
            <a:ext cx="5882525" cy="3266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F10E24-F4D5-4B82-AE14-AF32A6EA6214}"/>
              </a:ext>
            </a:extLst>
          </p:cNvPr>
          <p:cNvSpPr txBox="1"/>
          <p:nvPr/>
        </p:nvSpPr>
        <p:spPr>
          <a:xfrm>
            <a:off x="338000" y="808868"/>
            <a:ext cx="502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Ozbey</a:t>
            </a:r>
            <a:r>
              <a:rPr lang="en-US" dirty="0"/>
              <a:t> model: regression GMPE with 2003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69C202-37B2-4DA0-A7E4-191F1FEA436D}"/>
              </a:ext>
            </a:extLst>
          </p:cNvPr>
          <p:cNvSpPr txBox="1"/>
          <p:nvPr/>
        </p:nvSpPr>
        <p:spPr>
          <a:xfrm>
            <a:off x="7865806" y="2655091"/>
            <a:ext cx="3323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2003 data (195 Records)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20ADDD-3DCA-4A30-97B7-0146B49AE3DA}"/>
              </a:ext>
            </a:extLst>
          </p:cNvPr>
          <p:cNvSpPr txBox="1"/>
          <p:nvPr/>
        </p:nvSpPr>
        <p:spPr>
          <a:xfrm>
            <a:off x="338000" y="1062566"/>
            <a:ext cx="9529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The proposed system was </a:t>
            </a:r>
            <a:r>
              <a:rPr lang="en-US" sz="2400" b="1" dirty="0"/>
              <a:t>trained for the same data (on the right) </a:t>
            </a:r>
            <a:r>
              <a:rPr lang="en-US" dirty="0"/>
              <a:t>and was compared to </a:t>
            </a:r>
            <a:r>
              <a:rPr lang="en-US" dirty="0" err="1"/>
              <a:t>Ozbey</a:t>
            </a:r>
            <a:r>
              <a:rPr lang="en-US" dirty="0"/>
              <a:t>, 2003 attenuation equation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64"/>
    </mc:Choice>
    <mc:Fallback xmlns="">
      <p:transition spd="slow" advTm="2846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DDDC6-A415-4EB0-B677-B96ACDA34393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ABF0B-0F0D-422A-944D-66B40D6E0356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F5156-3BD1-4C96-AA06-2C1233965A94}"/>
              </a:ext>
            </a:extLst>
          </p:cNvPr>
          <p:cNvSpPr/>
          <p:nvPr/>
        </p:nvSpPr>
        <p:spPr>
          <a:xfrm>
            <a:off x="16829" y="213572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681A2B-0E2E-440E-AC5F-114BBB4795E5}"/>
              </a:ext>
            </a:extLst>
          </p:cNvPr>
          <p:cNvSpPr txBox="1">
            <a:spLocks/>
          </p:cNvSpPr>
          <p:nvPr/>
        </p:nvSpPr>
        <p:spPr>
          <a:xfrm>
            <a:off x="338000" y="298758"/>
            <a:ext cx="7911264" cy="380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228600" algn="just">
              <a:spcAft>
                <a:spcPts val="600"/>
              </a:spcAft>
            </a:pPr>
            <a:r>
              <a:rPr lang="en-GB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GMPEs degradation of accuracy through </a:t>
            </a:r>
            <a:r>
              <a:rPr lang="en-GB" sz="1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comparison of two decades.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28AD6F-1247-416B-8B8E-8FA79CCA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645" y="3092873"/>
            <a:ext cx="5882525" cy="32664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3D812A-47B4-4DE7-8611-C77662160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7" y="3101367"/>
            <a:ext cx="6043142" cy="3249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F10E24-F4D5-4B82-AE14-AF32A6EA6214}"/>
              </a:ext>
            </a:extLst>
          </p:cNvPr>
          <p:cNvSpPr txBox="1"/>
          <p:nvPr/>
        </p:nvSpPr>
        <p:spPr>
          <a:xfrm>
            <a:off x="337999" y="808868"/>
            <a:ext cx="6416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Ozbey</a:t>
            </a:r>
            <a:r>
              <a:rPr lang="en-US" dirty="0"/>
              <a:t> model: regression-based GMPE with 2003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4F2BAE-6F06-4F0B-ACD4-2C94859B496F}"/>
              </a:ext>
            </a:extLst>
          </p:cNvPr>
          <p:cNvSpPr txBox="1"/>
          <p:nvPr/>
        </p:nvSpPr>
        <p:spPr>
          <a:xfrm>
            <a:off x="1868130" y="2608398"/>
            <a:ext cx="4102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2021 data (3844 Records)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20ADDD-3DCA-4A30-97B7-0146B49AE3DA}"/>
              </a:ext>
            </a:extLst>
          </p:cNvPr>
          <p:cNvSpPr txBox="1"/>
          <p:nvPr/>
        </p:nvSpPr>
        <p:spPr>
          <a:xfrm>
            <a:off x="338000" y="1062566"/>
            <a:ext cx="105463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The proposed system was </a:t>
            </a:r>
            <a:r>
              <a:rPr lang="en-US" sz="2400" b="1" dirty="0">
                <a:solidFill>
                  <a:schemeClr val="tx1">
                    <a:lumMod val="65000"/>
                  </a:schemeClr>
                </a:solidFill>
              </a:rPr>
              <a:t>trained for the same data (on the right)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and was compared to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</a:rPr>
              <a:t>Ozbey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, 2003 attenuation equation</a:t>
            </a:r>
          </a:p>
          <a:p>
            <a:pPr marL="342900" indent="-342900">
              <a:buAutoNum type="arabicParenR"/>
            </a:pPr>
            <a:r>
              <a:rPr lang="en-US" dirty="0"/>
              <a:t>The proposed system was </a:t>
            </a:r>
            <a:r>
              <a:rPr lang="en-US" sz="2000" b="1" dirty="0"/>
              <a:t>trained for the up-to-date data (on the left) </a:t>
            </a:r>
            <a:r>
              <a:rPr lang="en-US" dirty="0"/>
              <a:t>and was compared to </a:t>
            </a:r>
            <a:r>
              <a:rPr lang="en-US" dirty="0" err="1"/>
              <a:t>Ozbey</a:t>
            </a:r>
            <a:r>
              <a:rPr lang="en-US" dirty="0"/>
              <a:t>, 2003 attenuation equation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B1F12-90CA-4D0A-8131-718B3E2378A1}"/>
              </a:ext>
            </a:extLst>
          </p:cNvPr>
          <p:cNvSpPr txBox="1"/>
          <p:nvPr/>
        </p:nvSpPr>
        <p:spPr>
          <a:xfrm>
            <a:off x="7865806" y="2655091"/>
            <a:ext cx="3323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</a:schemeClr>
                </a:solidFill>
              </a:rPr>
              <a:t>2003 data (195 Records)</a:t>
            </a:r>
          </a:p>
        </p:txBody>
      </p:sp>
    </p:spTree>
    <p:extLst>
      <p:ext uri="{BB962C8B-B14F-4D97-AF65-F5344CB8AC3E}">
        <p14:creationId xmlns:p14="http://schemas.microsoft.com/office/powerpoint/2010/main" val="28179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5"/>
    </mc:Choice>
    <mc:Fallback xmlns="">
      <p:transition spd="slow" advTm="2543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8AEF8-0A17-4BE9-9D13-290920E117D6}"/>
              </a:ext>
            </a:extLst>
          </p:cNvPr>
          <p:cNvSpPr txBox="1"/>
          <p:nvPr/>
        </p:nvSpPr>
        <p:spPr>
          <a:xfrm>
            <a:off x="4218038" y="2828835"/>
            <a:ext cx="8386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75D758-EA61-44EA-93C9-E4CBB535BEBC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866CA-EB8A-4355-A7F9-BEC60C238824}"/>
              </a:ext>
            </a:extLst>
          </p:cNvPr>
          <p:cNvSpPr txBox="1"/>
          <p:nvPr/>
        </p:nvSpPr>
        <p:spPr>
          <a:xfrm>
            <a:off x="-16830" y="64661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M. A. Hejazi											Email: hejazi19@itu.edu.tr</a:t>
            </a:r>
          </a:p>
        </p:txBody>
      </p:sp>
    </p:spTree>
    <p:extLst>
      <p:ext uri="{BB962C8B-B14F-4D97-AF65-F5344CB8AC3E}">
        <p14:creationId xmlns:p14="http://schemas.microsoft.com/office/powerpoint/2010/main" val="33923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9"/>
    </mc:Choice>
    <mc:Fallback xmlns="">
      <p:transition spd="slow" advTm="1074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8">
            <a:extLst>
              <a:ext uri="{FF2B5EF4-FFF2-40B4-BE49-F238E27FC236}">
                <a16:creationId xmlns:a16="http://schemas.microsoft.com/office/drawing/2014/main" id="{1CBCE903-9611-5146-B110-FC38EC9CFC58}"/>
              </a:ext>
            </a:extLst>
          </p:cNvPr>
          <p:cNvSpPr/>
          <p:nvPr/>
        </p:nvSpPr>
        <p:spPr>
          <a:xfrm>
            <a:off x="0" y="265865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53AAC4B-A463-8846-90B6-818F1D1FF5EA}"/>
              </a:ext>
            </a:extLst>
          </p:cNvPr>
          <p:cNvSpPr txBox="1"/>
          <p:nvPr/>
        </p:nvSpPr>
        <p:spPr>
          <a:xfrm>
            <a:off x="474221" y="310071"/>
            <a:ext cx="635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Seismic</a:t>
            </a:r>
            <a:r>
              <a:rPr lang="tr-T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 Background of </a:t>
            </a:r>
            <a:r>
              <a:rPr lang="tr-TR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Turkey</a:t>
            </a:r>
            <a:r>
              <a:rPr lang="tr-T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 Since 1939	 </a:t>
            </a:r>
            <a:r>
              <a:rPr lang="tr-TR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(M&gt;6 </a:t>
            </a:r>
            <a:r>
              <a:rPr lang="tr-TR" sz="1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for</a:t>
            </a:r>
            <a:r>
              <a:rPr lang="tr-TR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 </a:t>
            </a:r>
            <a:r>
              <a:rPr lang="tr-TR" sz="1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any</a:t>
            </a:r>
            <a:r>
              <a:rPr lang="tr-TR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 </a:t>
            </a:r>
            <a:r>
              <a:rPr lang="tr-TR" sz="1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scale</a:t>
            </a:r>
            <a:r>
              <a:rPr lang="tr-TR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)</a:t>
            </a:r>
          </a:p>
        </p:txBody>
      </p:sp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A77383EC-9F59-E04D-BA97-5190EA4A2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575933"/>
              </p:ext>
            </p:extLst>
          </p:nvPr>
        </p:nvGraphicFramePr>
        <p:xfrm>
          <a:off x="329852" y="786447"/>
          <a:ext cx="5714816" cy="5638605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180386">
                  <a:extLst>
                    <a:ext uri="{9D8B030D-6E8A-4147-A177-3AD203B41FA5}">
                      <a16:colId xmlns:a16="http://schemas.microsoft.com/office/drawing/2014/main" val="657285422"/>
                    </a:ext>
                  </a:extLst>
                </a:gridCol>
                <a:gridCol w="1512515">
                  <a:extLst>
                    <a:ext uri="{9D8B030D-6E8A-4147-A177-3AD203B41FA5}">
                      <a16:colId xmlns:a16="http://schemas.microsoft.com/office/drawing/2014/main" val="4119864467"/>
                    </a:ext>
                  </a:extLst>
                </a:gridCol>
                <a:gridCol w="2220952">
                  <a:extLst>
                    <a:ext uri="{9D8B030D-6E8A-4147-A177-3AD203B41FA5}">
                      <a16:colId xmlns:a16="http://schemas.microsoft.com/office/drawing/2014/main" val="2107294718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2265982354"/>
                    </a:ext>
                  </a:extLst>
                </a:gridCol>
                <a:gridCol w="959715">
                  <a:extLst>
                    <a:ext uri="{9D8B030D-6E8A-4147-A177-3AD203B41FA5}">
                      <a16:colId xmlns:a16="http://schemas.microsoft.com/office/drawing/2014/main" val="2222696748"/>
                    </a:ext>
                  </a:extLst>
                </a:gridCol>
              </a:tblGrid>
              <a:tr h="3385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DATE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LOCATION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LIFE LOSSES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MAGNITUDE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560739"/>
                  </a:ext>
                </a:extLst>
              </a:tr>
              <a:tr h="193358">
                <a:tc rowSpan="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1939-1948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December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27, 1939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Erzincan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33000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024006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December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13, 1941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Muğla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0-2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6,5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31944"/>
                  </a:ext>
                </a:extLst>
              </a:tr>
              <a:tr h="204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November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15, 1942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Bigadiç, Balıkesir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16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6,1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136052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December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20, 1942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Erbaa, Tokat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3000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7,0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530458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June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20, 1943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Adapazarı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336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6,6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878244"/>
                  </a:ext>
                </a:extLst>
              </a:tr>
              <a:tr h="188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November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27, 1943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Kastamonu-Çankırı </a:t>
                      </a:r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boundary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4000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7,2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35205"/>
                  </a:ext>
                </a:extLst>
              </a:tr>
              <a:tr h="188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February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1, 1944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Gerede, Bolu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3959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7,2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81205"/>
                  </a:ext>
                </a:extLst>
              </a:tr>
              <a:tr h="204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October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6, 1944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Ayvacık, Balıkesir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30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6,8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518702"/>
                  </a:ext>
                </a:extLst>
              </a:tr>
              <a:tr h="193358">
                <a:tc row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1949-1958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July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23, 1949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Karaburun, İzmir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6,6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904409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August 17, 1949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Karlıova, Bingöl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450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6,7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169165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August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13, 1951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Kurşunlu, Çankırı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50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6,9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37126"/>
                  </a:ext>
                </a:extLst>
              </a:tr>
              <a:tr h="204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March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18, 1953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Yenice, Çanakkale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265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7,2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4344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July 16, 1955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Söke, Aydın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23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6,8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8628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February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20, 1956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Eskişehir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6,4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349015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May 26, 1957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Mudurnu, Bolu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52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7,1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855785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April 24-25, 1957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Fethiye, Muğla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19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7,1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59071"/>
                  </a:ext>
                </a:extLst>
              </a:tr>
              <a:tr h="204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April 24-25, 1957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Ölüdeniz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7,3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769377"/>
                  </a:ext>
                </a:extLst>
              </a:tr>
              <a:tr h="204102">
                <a:tc row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1959-1968</a:t>
                      </a:r>
                      <a:endParaRPr lang="tr-TR" sz="1100" b="1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September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18, 1963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Marmara Denizi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6,3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806626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October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6, 1964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Manyas, Balıkesir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23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7,0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417807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August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19, 1966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Varto, Muş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40790"/>
                  </a:ext>
                </a:extLst>
              </a:tr>
              <a:tr h="204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July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22, 1967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Mudurnu, Bolu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89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7,2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978913"/>
                  </a:ext>
                </a:extLst>
              </a:tr>
              <a:tr h="204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September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3, 1968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Amasra açıkları, Bartın, Zonguldak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29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6,5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5661"/>
                  </a:ext>
                </a:extLst>
              </a:tr>
              <a:tr h="193358">
                <a:tc row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1969-1978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March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28, 1969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Alaşehir, Manisa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53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6,5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975243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March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28, 1970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Gediz, Kütahya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1086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7,2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151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May 22, 1971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Bingöl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878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6,8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127058"/>
                  </a:ext>
                </a:extLst>
              </a:tr>
              <a:tr h="1933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September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6, 1975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Lice, Diyarbakır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2385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6,6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012227"/>
                  </a:ext>
                </a:extLst>
              </a:tr>
              <a:tr h="204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November 24, 1976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Muradiye, Van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3840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7,5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76995"/>
                  </a:ext>
                </a:extLst>
              </a:tr>
            </a:tbl>
          </a:graphicData>
        </a:graphic>
      </p:graphicFrame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4FBD529D-CC21-6544-A5A5-9AC8C61D5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71613"/>
              </p:ext>
            </p:extLst>
          </p:nvPr>
        </p:nvGraphicFramePr>
        <p:xfrm>
          <a:off x="6229336" y="795449"/>
          <a:ext cx="5632812" cy="4368225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451748">
                  <a:extLst>
                    <a:ext uri="{9D8B030D-6E8A-4147-A177-3AD203B41FA5}">
                      <a16:colId xmlns:a16="http://schemas.microsoft.com/office/drawing/2014/main" val="3896649827"/>
                    </a:ext>
                  </a:extLst>
                </a:gridCol>
                <a:gridCol w="1419050">
                  <a:extLst>
                    <a:ext uri="{9D8B030D-6E8A-4147-A177-3AD203B41FA5}">
                      <a16:colId xmlns:a16="http://schemas.microsoft.com/office/drawing/2014/main" val="86393023"/>
                    </a:ext>
                  </a:extLst>
                </a:gridCol>
                <a:gridCol w="1725320">
                  <a:extLst>
                    <a:ext uri="{9D8B030D-6E8A-4147-A177-3AD203B41FA5}">
                      <a16:colId xmlns:a16="http://schemas.microsoft.com/office/drawing/2014/main" val="3847063958"/>
                    </a:ext>
                  </a:extLst>
                </a:gridCol>
                <a:gridCol w="809018">
                  <a:extLst>
                    <a:ext uri="{9D8B030D-6E8A-4147-A177-3AD203B41FA5}">
                      <a16:colId xmlns:a16="http://schemas.microsoft.com/office/drawing/2014/main" val="1499120866"/>
                    </a:ext>
                  </a:extLst>
                </a:gridCol>
                <a:gridCol w="1227676">
                  <a:extLst>
                    <a:ext uri="{9D8B030D-6E8A-4147-A177-3AD203B41FA5}">
                      <a16:colId xmlns:a16="http://schemas.microsoft.com/office/drawing/2014/main" val="2759737666"/>
                    </a:ext>
                  </a:extLst>
                </a:gridCol>
              </a:tblGrid>
              <a:tr h="19961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DATE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LOCATION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LIFE LOSSES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MAGNITUDE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501663"/>
                  </a:ext>
                </a:extLst>
              </a:tr>
              <a:tr h="189107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1979-1988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July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5, 1983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Biga, Çanakkale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5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550131"/>
                  </a:ext>
                </a:extLst>
              </a:tr>
              <a:tr h="18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October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30, 1983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Narman, Erzurum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1155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993375"/>
                  </a:ext>
                </a:extLst>
              </a:tr>
              <a:tr h="19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September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18, 1984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Şenkaya, Erzurum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3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14037"/>
                  </a:ext>
                </a:extLst>
              </a:tr>
              <a:tr h="189107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1989-1998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March 13, 1992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Erzincan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653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6,8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624701"/>
                  </a:ext>
                </a:extLst>
              </a:tr>
              <a:tr h="18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October 1, 1995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Dinar, Afyonkarahisar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90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6,1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368129"/>
                  </a:ext>
                </a:extLst>
              </a:tr>
              <a:tr h="184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June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27, 1998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Ceyhan, Adana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146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6,2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341060"/>
                  </a:ext>
                </a:extLst>
              </a:tr>
              <a:tr h="184380">
                <a:tc row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1999-2008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August 17, 1999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Gölcük, Kocaeli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17118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105912"/>
                  </a:ext>
                </a:extLst>
              </a:tr>
              <a:tr h="19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November 12, 1999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Düzce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894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7,2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041602"/>
                  </a:ext>
                </a:extLst>
              </a:tr>
              <a:tr h="18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June 6, 2000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Orta, Çankırı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3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263475"/>
                  </a:ext>
                </a:extLst>
              </a:tr>
              <a:tr h="18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February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3, 2002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Sultandağı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44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6,5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433763"/>
                  </a:ext>
                </a:extLst>
              </a:tr>
              <a:tr h="18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January 27, 2003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Pülümür, Tunceli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6,1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462977"/>
                  </a:ext>
                </a:extLst>
              </a:tr>
              <a:tr h="19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May 1, 2003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Bingöl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177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51476"/>
                  </a:ext>
                </a:extLst>
              </a:tr>
              <a:tr h="189107">
                <a:tc row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2009-2018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March 8, 2010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Karakoçan, Elâzığ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41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6,1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244350"/>
                  </a:ext>
                </a:extLst>
              </a:tr>
              <a:tr h="18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October 23, 2011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Tabanlı, Van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604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7,2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86887"/>
                  </a:ext>
                </a:extLst>
              </a:tr>
              <a:tr h="18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January 8, 2013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Aegean Sea (Çanakkale)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6,2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582357"/>
                  </a:ext>
                </a:extLst>
              </a:tr>
              <a:tr h="18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May 24, 2014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Aegean Sea (Gökçeada)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368362"/>
                  </a:ext>
                </a:extLst>
              </a:tr>
              <a:tr h="19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June 12, 2017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Aegean Sea (Karaburun)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6,3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302848"/>
                  </a:ext>
                </a:extLst>
              </a:tr>
              <a:tr h="19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July 21, 2017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Aegean Sea (Bodrum)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6,6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272311"/>
                  </a:ext>
                </a:extLst>
              </a:tr>
              <a:tr h="189107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2019-</a:t>
                      </a:r>
                      <a:endParaRPr lang="tr-TR" sz="1100" b="1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January 24, 2020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Sivrice, Elazığ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41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6,8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962481"/>
                  </a:ext>
                </a:extLst>
              </a:tr>
              <a:tr h="189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October 30, 2020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Aegean Sea</a:t>
                      </a:r>
                      <a:endParaRPr lang="tr-TR" sz="1100" b="0" i="0" u="none" strike="noStrike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114 (</a:t>
                      </a:r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Turkey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)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6,9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06309"/>
                  </a:ext>
                </a:extLst>
              </a:tr>
              <a:tr h="19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October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30, 2020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Aegean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 </a:t>
                      </a:r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Sea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2 (</a:t>
                      </a:r>
                      <a:r>
                        <a:rPr lang="tr-TR" sz="11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Greece</a:t>
                      </a:r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)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tr-TR" sz="1100" b="0" u="none" strike="noStrike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6,6</a:t>
                      </a:r>
                      <a:endParaRPr lang="tr-TR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8116" marR="8116" marT="81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938599"/>
                  </a:ext>
                </a:extLst>
              </a:tr>
            </a:tbl>
          </a:graphicData>
        </a:graphic>
      </p:graphicFrame>
      <p:sp>
        <p:nvSpPr>
          <p:cNvPr id="15" name="Rectangle 7">
            <a:extLst>
              <a:ext uri="{FF2B5EF4-FFF2-40B4-BE49-F238E27FC236}">
                <a16:creationId xmlns:a16="http://schemas.microsoft.com/office/drawing/2014/main" id="{FF214D76-BA2F-AF44-8040-FC3FE5B176CA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2A45F098-5C73-DD46-8DE4-22B6B71659BC}"/>
              </a:ext>
            </a:extLst>
          </p:cNvPr>
          <p:cNvSpPr txBox="1"/>
          <p:nvPr/>
        </p:nvSpPr>
        <p:spPr>
          <a:xfrm>
            <a:off x="0" y="647739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Serra TINBIR											Email: tinbir19@itu.edu.tr</a:t>
            </a:r>
          </a:p>
        </p:txBody>
      </p:sp>
    </p:spTree>
    <p:extLst>
      <p:ext uri="{BB962C8B-B14F-4D97-AF65-F5344CB8AC3E}">
        <p14:creationId xmlns:p14="http://schemas.microsoft.com/office/powerpoint/2010/main" val="1971684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EBAFD86-D295-2B46-9EA0-8960F12C4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9" y="822104"/>
            <a:ext cx="11049000" cy="55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D2D74AEC-64BB-F148-B4F4-D0961FE4B271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BE26099C-39F0-A840-8545-4C3C15F801AF}"/>
              </a:ext>
            </a:extLst>
          </p:cNvPr>
          <p:cNvSpPr txBox="1"/>
          <p:nvPr/>
        </p:nvSpPr>
        <p:spPr>
          <a:xfrm>
            <a:off x="0" y="647739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Serra TINBIR											Email: tinbir19@itu.edu.tr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9B2C310-C3A5-9C48-AD86-E7720BD408B5}"/>
              </a:ext>
            </a:extLst>
          </p:cNvPr>
          <p:cNvSpPr/>
          <p:nvPr/>
        </p:nvSpPr>
        <p:spPr>
          <a:xfrm>
            <a:off x="0" y="265865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7AE9E82-B75D-4746-8E08-3F844AEE0DEA}"/>
              </a:ext>
            </a:extLst>
          </p:cNvPr>
          <p:cNvSpPr txBox="1"/>
          <p:nvPr/>
        </p:nvSpPr>
        <p:spPr>
          <a:xfrm>
            <a:off x="411975" y="310071"/>
            <a:ext cx="625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Earthquakes Occurred in Turkey Between 1900 - 2017</a:t>
            </a:r>
          </a:p>
        </p:txBody>
      </p:sp>
    </p:spTree>
    <p:extLst>
      <p:ext uri="{BB962C8B-B14F-4D97-AF65-F5344CB8AC3E}">
        <p14:creationId xmlns:p14="http://schemas.microsoft.com/office/powerpoint/2010/main" val="2943076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>
            <a:extLst>
              <a:ext uri="{FF2B5EF4-FFF2-40B4-BE49-F238E27FC236}">
                <a16:creationId xmlns:a16="http://schemas.microsoft.com/office/drawing/2014/main" id="{501CB4EB-CF27-B348-B209-E52FAB45A016}"/>
              </a:ext>
            </a:extLst>
          </p:cNvPr>
          <p:cNvSpPr/>
          <p:nvPr/>
        </p:nvSpPr>
        <p:spPr>
          <a:xfrm>
            <a:off x="0" y="265865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Resim 6" descr="harita içeren bir resim&#10;&#10;Açıklama otomatik olarak oluşturuldu">
            <a:extLst>
              <a:ext uri="{FF2B5EF4-FFF2-40B4-BE49-F238E27FC236}">
                <a16:creationId xmlns:a16="http://schemas.microsoft.com/office/drawing/2014/main" id="{DE18CABC-8883-5E4C-8A50-29A2761B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046"/>
            <a:ext cx="12192000" cy="4649907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2857A497-4169-DD47-BAEF-4D6917EF3780}"/>
              </a:ext>
            </a:extLst>
          </p:cNvPr>
          <p:cNvSpPr txBox="1"/>
          <p:nvPr/>
        </p:nvSpPr>
        <p:spPr>
          <a:xfrm>
            <a:off x="210807" y="304233"/>
            <a:ext cx="6748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Accelerometric Stations and Seismic Hazard Map of Turkey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DD561DD-4387-9B48-B18E-17A6DE8AD055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07D2A55-56D6-2740-AE0C-BE9A76946962}"/>
              </a:ext>
            </a:extLst>
          </p:cNvPr>
          <p:cNvSpPr txBox="1"/>
          <p:nvPr/>
        </p:nvSpPr>
        <p:spPr>
          <a:xfrm>
            <a:off x="-19678" y="647739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Serra TINBIR											Email: tinbir19@itu.edu.tr</a:t>
            </a:r>
          </a:p>
        </p:txBody>
      </p:sp>
    </p:spTree>
    <p:extLst>
      <p:ext uri="{BB962C8B-B14F-4D97-AF65-F5344CB8AC3E}">
        <p14:creationId xmlns:p14="http://schemas.microsoft.com/office/powerpoint/2010/main" val="342002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>
            <a:extLst>
              <a:ext uri="{FF2B5EF4-FFF2-40B4-BE49-F238E27FC236}">
                <a16:creationId xmlns:a16="http://schemas.microsoft.com/office/drawing/2014/main" id="{2107180D-084F-5C4C-89DF-D13C3ACD86D8}"/>
              </a:ext>
            </a:extLst>
          </p:cNvPr>
          <p:cNvSpPr/>
          <p:nvPr/>
        </p:nvSpPr>
        <p:spPr>
          <a:xfrm>
            <a:off x="0" y="265865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C2D893-38E7-924E-A0A4-70B1E3795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03" y="966299"/>
            <a:ext cx="8446794" cy="529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9291AD7-4B22-6B41-A265-A83D333ED9CB}"/>
              </a:ext>
            </a:extLst>
          </p:cNvPr>
          <p:cNvSpPr txBox="1"/>
          <p:nvPr/>
        </p:nvSpPr>
        <p:spPr>
          <a:xfrm>
            <a:off x="516535" y="325013"/>
            <a:ext cx="4209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Turkey’s Location on Tectonic Plates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77AF5A7-CF7F-2145-BD3D-C90606C3D02A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AE718D43-9138-0246-95F8-247D050359B8}"/>
              </a:ext>
            </a:extLst>
          </p:cNvPr>
          <p:cNvSpPr txBox="1"/>
          <p:nvPr/>
        </p:nvSpPr>
        <p:spPr>
          <a:xfrm>
            <a:off x="-16829" y="647739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Serra TINBIR											Email: tinbir19@itu.edu.tr</a:t>
            </a:r>
          </a:p>
        </p:txBody>
      </p:sp>
    </p:spTree>
    <p:extLst>
      <p:ext uri="{BB962C8B-B14F-4D97-AF65-F5344CB8AC3E}">
        <p14:creationId xmlns:p14="http://schemas.microsoft.com/office/powerpoint/2010/main" val="2034570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Metin kutusu 47">
            <a:extLst>
              <a:ext uri="{FF2B5EF4-FFF2-40B4-BE49-F238E27FC236}">
                <a16:creationId xmlns:a16="http://schemas.microsoft.com/office/drawing/2014/main" id="{F146DD11-C14B-6344-8409-0156876205C1}"/>
              </a:ext>
            </a:extLst>
          </p:cNvPr>
          <p:cNvSpPr txBox="1"/>
          <p:nvPr/>
        </p:nvSpPr>
        <p:spPr>
          <a:xfrm>
            <a:off x="9748485" y="2701098"/>
            <a:ext cx="218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Times" pitchFamily="2" charset="0"/>
              </a:rPr>
              <a:t>Earthquake migration of NAF:</a:t>
            </a:r>
          </a:p>
        </p:txBody>
      </p:sp>
      <p:pic>
        <p:nvPicPr>
          <p:cNvPr id="10" name="Resim 9" descr="harita içeren bir resim&#10;&#10;Açıklama otomatik olarak oluşturuldu">
            <a:extLst>
              <a:ext uri="{FF2B5EF4-FFF2-40B4-BE49-F238E27FC236}">
                <a16:creationId xmlns:a16="http://schemas.microsoft.com/office/drawing/2014/main" id="{DFEF3B87-3FE4-D249-B763-78FF8C8E5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29" y="781819"/>
            <a:ext cx="8965356" cy="3838559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6801C3F3-41F5-134A-AF62-8F9BFFCDA2A5}"/>
              </a:ext>
            </a:extLst>
          </p:cNvPr>
          <p:cNvSpPr txBox="1"/>
          <p:nvPr/>
        </p:nvSpPr>
        <p:spPr>
          <a:xfrm>
            <a:off x="285162" y="4646551"/>
            <a:ext cx="6417390" cy="64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Major earthquakes occurred on North Anatolian Fault (NAF) since 1939:</a:t>
            </a:r>
          </a:p>
        </p:txBody>
      </p:sp>
      <p:pic>
        <p:nvPicPr>
          <p:cNvPr id="12" name="Resim 11" descr="harita içeren bir resim&#10;&#10;Açıklama otomatik olarak oluşturuldu">
            <a:extLst>
              <a:ext uri="{FF2B5EF4-FFF2-40B4-BE49-F238E27FC236}">
                <a16:creationId xmlns:a16="http://schemas.microsoft.com/office/drawing/2014/main" id="{4C7B301A-9F73-9743-943B-7515F5C07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7" t="20154" r="81269" b="77780"/>
          <a:stretch/>
        </p:blipFill>
        <p:spPr>
          <a:xfrm>
            <a:off x="2122686" y="1605357"/>
            <a:ext cx="92463" cy="92462"/>
          </a:xfrm>
          <a:prstGeom prst="ellipse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A3172155-F9E2-074A-A703-7603C36ED037}"/>
              </a:ext>
            </a:extLst>
          </p:cNvPr>
          <p:cNvSpPr txBox="1"/>
          <p:nvPr/>
        </p:nvSpPr>
        <p:spPr>
          <a:xfrm>
            <a:off x="1865253" y="1368515"/>
            <a:ext cx="883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solidFill>
                  <a:srgbClr val="083F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Kocaeli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3498AAD-963F-4146-9255-BAFCC1717642}"/>
              </a:ext>
            </a:extLst>
          </p:cNvPr>
          <p:cNvSpPr txBox="1"/>
          <p:nvPr/>
        </p:nvSpPr>
        <p:spPr>
          <a:xfrm>
            <a:off x="144471" y="5293726"/>
            <a:ext cx="7177329" cy="181588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1939 Erzincan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1942 </a:t>
            </a:r>
            <a:r>
              <a:rPr lang="en-US" sz="1600" dirty="0" err="1">
                <a:latin typeface="Times" pitchFamily="2" charset="0"/>
              </a:rPr>
              <a:t>Tokat</a:t>
            </a: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1943 </a:t>
            </a:r>
            <a:r>
              <a:rPr lang="en-US" sz="1600" dirty="0" err="1">
                <a:latin typeface="Times" pitchFamily="2" charset="0"/>
              </a:rPr>
              <a:t>Kastamonu</a:t>
            </a: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1944 </a:t>
            </a:r>
            <a:r>
              <a:rPr lang="en-US" sz="1600" dirty="0" err="1">
                <a:latin typeface="Times" pitchFamily="2" charset="0"/>
              </a:rPr>
              <a:t>Bolu</a:t>
            </a: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1951 </a:t>
            </a:r>
            <a:r>
              <a:rPr lang="en-US" sz="1600" dirty="0" err="1">
                <a:latin typeface="Times" pitchFamily="2" charset="0"/>
              </a:rPr>
              <a:t>Çankırı</a:t>
            </a: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1957 </a:t>
            </a:r>
            <a:r>
              <a:rPr lang="en-US" sz="1600" dirty="0" err="1">
                <a:latin typeface="Times" pitchFamily="2" charset="0"/>
              </a:rPr>
              <a:t>Bolu</a:t>
            </a: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1966 </a:t>
            </a:r>
            <a:r>
              <a:rPr lang="en-US" sz="1600" dirty="0" err="1">
                <a:latin typeface="Times" pitchFamily="2" charset="0"/>
              </a:rPr>
              <a:t>Muş</a:t>
            </a: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1967 </a:t>
            </a:r>
            <a:r>
              <a:rPr lang="en-US" sz="1600" dirty="0" err="1">
                <a:latin typeface="Times" pitchFamily="2" charset="0"/>
              </a:rPr>
              <a:t>Bolu</a:t>
            </a:r>
            <a:endParaRPr lang="en-US" sz="1600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" pitchFamily="2" charset="0"/>
              </a:rPr>
              <a:t>1999 </a:t>
            </a:r>
            <a:r>
              <a:rPr lang="en-US" sz="1600" dirty="0" err="1">
                <a:latin typeface="Times" pitchFamily="2" charset="0"/>
              </a:rPr>
              <a:t>Kocaeli</a:t>
            </a:r>
            <a:r>
              <a:rPr lang="en-US" sz="1600" dirty="0">
                <a:latin typeface="Times" pitchFamily="2" charset="0"/>
              </a:rPr>
              <a:t> &amp; </a:t>
            </a:r>
            <a:r>
              <a:rPr lang="en-US" sz="1600" dirty="0" err="1">
                <a:latin typeface="Times" pitchFamily="2" charset="0"/>
              </a:rPr>
              <a:t>Düzce</a:t>
            </a:r>
            <a:endParaRPr lang="en-US" sz="1600" dirty="0">
              <a:latin typeface="Times" pitchFamily="2" charset="0"/>
            </a:endParaRPr>
          </a:p>
        </p:txBody>
      </p:sp>
      <p:pic>
        <p:nvPicPr>
          <p:cNvPr id="40" name="Resim 39" descr="harita içeren bir resim&#10;&#10;Açıklama otomatik olarak oluşturuldu">
            <a:extLst>
              <a:ext uri="{FF2B5EF4-FFF2-40B4-BE49-F238E27FC236}">
                <a16:creationId xmlns:a16="http://schemas.microsoft.com/office/drawing/2014/main" id="{9A140657-57F6-8C49-A709-D91611B09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426" y="3429000"/>
            <a:ext cx="4665403" cy="3070684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7E8C55C2-6464-E445-A3DB-A274A862E657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CFB5278D-913D-804F-B1E0-7C8B8D7291AF}"/>
              </a:ext>
            </a:extLst>
          </p:cNvPr>
          <p:cNvSpPr txBox="1"/>
          <p:nvPr/>
        </p:nvSpPr>
        <p:spPr>
          <a:xfrm>
            <a:off x="-35117" y="646066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Serra TINBIR											Email: tinbir19@itu.edu.tr</a:t>
            </a:r>
          </a:p>
        </p:txBody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B9059F9C-0B06-844E-8E40-D5A427248D51}"/>
              </a:ext>
            </a:extLst>
          </p:cNvPr>
          <p:cNvSpPr/>
          <p:nvPr/>
        </p:nvSpPr>
        <p:spPr>
          <a:xfrm>
            <a:off x="0" y="265865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E7D92FD-B78E-8849-8E78-63E6B2E47B8C}"/>
              </a:ext>
            </a:extLst>
          </p:cNvPr>
          <p:cNvSpPr txBox="1"/>
          <p:nvPr/>
        </p:nvSpPr>
        <p:spPr>
          <a:xfrm>
            <a:off x="516535" y="334157"/>
            <a:ext cx="3597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Major Fault Systems of Turkey</a:t>
            </a:r>
          </a:p>
        </p:txBody>
      </p:sp>
    </p:spTree>
    <p:extLst>
      <p:ext uri="{BB962C8B-B14F-4D97-AF65-F5344CB8AC3E}">
        <p14:creationId xmlns:p14="http://schemas.microsoft.com/office/powerpoint/2010/main" val="348903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harita içeren bir resim&#10;&#10;Açıklama otomatik olarak oluşturuldu">
            <a:extLst>
              <a:ext uri="{FF2B5EF4-FFF2-40B4-BE49-F238E27FC236}">
                <a16:creationId xmlns:a16="http://schemas.microsoft.com/office/drawing/2014/main" id="{316812B1-AC9F-424B-B5C8-56846C49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9" t="18348" r="17011" b="26996"/>
          <a:stretch/>
        </p:blipFill>
        <p:spPr>
          <a:xfrm>
            <a:off x="0" y="836354"/>
            <a:ext cx="12192000" cy="5185292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86F85862-2832-424E-B5AA-E08F0C54D72D}"/>
              </a:ext>
            </a:extLst>
          </p:cNvPr>
          <p:cNvSpPr/>
          <p:nvPr/>
        </p:nvSpPr>
        <p:spPr>
          <a:xfrm>
            <a:off x="376027" y="2398905"/>
            <a:ext cx="3579747" cy="335088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D8F8E049-617B-F646-B9FF-C34A6581051E}"/>
              </a:ext>
            </a:extLst>
          </p:cNvPr>
          <p:cNvSpPr/>
          <p:nvPr/>
        </p:nvSpPr>
        <p:spPr>
          <a:xfrm>
            <a:off x="6341165" y="3024809"/>
            <a:ext cx="4177750" cy="299247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D6A2BF7-80E3-9945-9248-2D990F4B93A6}"/>
              </a:ext>
            </a:extLst>
          </p:cNvPr>
          <p:cNvSpPr txBox="1"/>
          <p:nvPr/>
        </p:nvSpPr>
        <p:spPr>
          <a:xfrm>
            <a:off x="1041614" y="601727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Aegean Fault Zone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E225C89-40F2-B745-AFB7-59A4EE4CE351}"/>
              </a:ext>
            </a:extLst>
          </p:cNvPr>
          <p:cNvSpPr txBox="1"/>
          <p:nvPr/>
        </p:nvSpPr>
        <p:spPr>
          <a:xfrm>
            <a:off x="6978589" y="6035501"/>
            <a:ext cx="206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East Anatolian Fault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34E9C61-2C2C-E441-AD99-BC6F0A6C7759}"/>
              </a:ext>
            </a:extLst>
          </p:cNvPr>
          <p:cNvSpPr/>
          <p:nvPr/>
        </p:nvSpPr>
        <p:spPr>
          <a:xfrm>
            <a:off x="16829" y="6466114"/>
            <a:ext cx="12192000" cy="391886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7424385-B7E3-E245-863A-DAAF7434FDDE}"/>
              </a:ext>
            </a:extLst>
          </p:cNvPr>
          <p:cNvSpPr txBox="1"/>
          <p:nvPr/>
        </p:nvSpPr>
        <p:spPr>
          <a:xfrm>
            <a:off x="-16829" y="6479969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speaking: Serra TINBIR											Email: tinbir19@itu.edu.tr</a:t>
            </a:r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id="{A5AF686C-73C2-3D4A-B420-B58F658741C5}"/>
              </a:ext>
            </a:extLst>
          </p:cNvPr>
          <p:cNvSpPr/>
          <p:nvPr/>
        </p:nvSpPr>
        <p:spPr>
          <a:xfrm>
            <a:off x="0" y="265865"/>
            <a:ext cx="12192000" cy="488522"/>
          </a:xfrm>
          <a:prstGeom prst="rect">
            <a:avLst/>
          </a:prstGeom>
          <a:gradFill>
            <a:gsLst>
              <a:gs pos="0">
                <a:schemeClr val="accent5">
                  <a:tint val="98000"/>
                  <a:lumMod val="100000"/>
                </a:schemeClr>
              </a:gs>
              <a:gs pos="100000">
                <a:schemeClr val="accent5">
                  <a:shade val="88000"/>
                  <a:lumMod val="8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6CF337C-588F-F84F-8087-C4803DB632F6}"/>
              </a:ext>
            </a:extLst>
          </p:cNvPr>
          <p:cNvSpPr txBox="1"/>
          <p:nvPr/>
        </p:nvSpPr>
        <p:spPr>
          <a:xfrm>
            <a:off x="516535" y="315869"/>
            <a:ext cx="3597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Major Fault Systems of Turkey</a:t>
            </a:r>
          </a:p>
        </p:txBody>
      </p:sp>
    </p:spTree>
    <p:extLst>
      <p:ext uri="{BB962C8B-B14F-4D97-AF65-F5344CB8AC3E}">
        <p14:creationId xmlns:p14="http://schemas.microsoft.com/office/powerpoint/2010/main" val="3436297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E57094B-4684-420B-AFE0-4E41CA2AF7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70F4A1-FC59-4361-989F-6C79533DA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6D5668-1971-40BB-BC7C-94C9B101AAB7}">
  <ds:schemaRefs>
    <ds:schemaRef ds:uri="16c05727-aa75-4e4a-9b5f-8a80a1165891"/>
    <ds:schemaRef ds:uri="http://purl.org/dc/elements/1.1/"/>
    <ds:schemaRef ds:uri="http://schemas.openxmlformats.org/package/2006/metadata/core-properties"/>
    <ds:schemaRef ds:uri="71af3243-3dd4-4a8d-8c0d-dd76da1f02a5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{91079376-733D-4248-BCD9-728F20FB8307}tf89606788_win32</Template>
  <TotalTime>4192</TotalTime>
  <Words>2601</Words>
  <Application>Microsoft Macintosh PowerPoint</Application>
  <PresentationFormat>Geniş ekran</PresentationFormat>
  <Paragraphs>483</Paragraphs>
  <Slides>32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Times</vt:lpstr>
      <vt:lpstr>Times New Roman</vt:lpstr>
      <vt:lpstr>Vineta BT</vt:lpstr>
      <vt:lpstr>Celestial</vt:lpstr>
      <vt:lpstr>PowerPoint Sunusu</vt:lpstr>
      <vt:lpstr>Outline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Catalogist</dc:title>
  <dc:creator>moheldeen hijazi</dc:creator>
  <cp:lastModifiedBy>SERRA TINBIR</cp:lastModifiedBy>
  <cp:revision>46</cp:revision>
  <dcterms:created xsi:type="dcterms:W3CDTF">2021-03-17T08:43:49Z</dcterms:created>
  <dcterms:modified xsi:type="dcterms:W3CDTF">2021-03-24T12:11:02Z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