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5"/>
  </p:notesMasterIdLst>
  <p:handoutMasterIdLst>
    <p:handoutMasterId r:id="rId16"/>
  </p:handoutMasterIdLst>
  <p:sldIdLst>
    <p:sldId id="494" r:id="rId2"/>
    <p:sldId id="521" r:id="rId3"/>
    <p:sldId id="520" r:id="rId4"/>
    <p:sldId id="522" r:id="rId5"/>
    <p:sldId id="523" r:id="rId6"/>
    <p:sldId id="526" r:id="rId7"/>
    <p:sldId id="524" r:id="rId8"/>
    <p:sldId id="525" r:id="rId9"/>
    <p:sldId id="527" r:id="rId10"/>
    <p:sldId id="528" r:id="rId11"/>
    <p:sldId id="529" r:id="rId12"/>
    <p:sldId id="530" r:id="rId13"/>
    <p:sldId id="531" r:id="rId14"/>
  </p:sldIdLst>
  <p:sldSz cx="12188825" cy="6858000"/>
  <p:notesSz cx="7845425" cy="11291888"/>
  <p:custShowLst>
    <p:custShow name="Custom Show 1" id="0">
      <p:sldLst>
        <p:sld r:id="rId2"/>
      </p:sldLst>
    </p:custShow>
  </p:custShowLst>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15:clr>
            <a:srgbClr val="A4A3A4"/>
          </p15:clr>
        </p15:guide>
        <p15:guide id="2" orient="horz" pos="777">
          <p15:clr>
            <a:srgbClr val="A4A3A4"/>
          </p15:clr>
        </p15:guide>
        <p15:guide id="3" orient="horz" pos="3567">
          <p15:clr>
            <a:srgbClr val="A4A3A4"/>
          </p15:clr>
        </p15:guide>
        <p15:guide id="4" pos="453">
          <p15:clr>
            <a:srgbClr val="A4A3A4"/>
          </p15:clr>
        </p15:guide>
        <p15:guide id="5" pos="7677">
          <p15:clr>
            <a:srgbClr val="A4A3A4"/>
          </p15:clr>
        </p15:guide>
        <p15:guide id="6" pos="7497">
          <p15:clr>
            <a:srgbClr val="A4A3A4"/>
          </p15:clr>
        </p15:guide>
        <p15:guide id="7">
          <p15:clr>
            <a:srgbClr val="A4A3A4"/>
          </p15:clr>
        </p15:guide>
      </p15:sldGuideLst>
    </p:ext>
    <p:ext uri="{2D200454-40CA-4A62-9FC3-DE9A4176ACB9}">
      <p15:notesGuideLst xmlns:p15="http://schemas.microsoft.com/office/powerpoint/2012/main">
        <p15:guide id="1" orient="horz" pos="3557">
          <p15:clr>
            <a:srgbClr val="A4A3A4"/>
          </p15:clr>
        </p15:guide>
        <p15:guide id="2" pos="247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ago Miguel Ferreira" initials="TMF" lastIdx="1" clrIdx="0">
    <p:extLst>
      <p:ext uri="{19B8F6BF-5375-455C-9EA6-DF929625EA0E}">
        <p15:presenceInfo xmlns:p15="http://schemas.microsoft.com/office/powerpoint/2012/main" userId="Tiago Miguel Ferrei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3D9A4F"/>
    <a:srgbClr val="4D4D4D"/>
    <a:srgbClr val="00CC5C"/>
    <a:srgbClr val="FF66CC"/>
    <a:srgbClr val="43A756"/>
    <a:srgbClr val="832335"/>
    <a:srgbClr val="CC33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1" autoAdjust="0"/>
    <p:restoredTop sz="98990" autoAdjust="0"/>
  </p:normalViewPr>
  <p:slideViewPr>
    <p:cSldViewPr snapToObjects="1">
      <p:cViewPr varScale="1">
        <p:scale>
          <a:sx n="103" d="100"/>
          <a:sy n="103" d="100"/>
        </p:scale>
        <p:origin x="184" y="232"/>
      </p:cViewPr>
      <p:guideLst>
        <p:guide orient="horz"/>
        <p:guide orient="horz" pos="777"/>
        <p:guide orient="horz" pos="3567"/>
        <p:guide pos="453"/>
        <p:guide pos="7677"/>
        <p:guide pos="7497"/>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5" d="100"/>
          <a:sy n="85" d="100"/>
        </p:scale>
        <p:origin x="-2574" y="-96"/>
      </p:cViewPr>
      <p:guideLst>
        <p:guide orient="horz" pos="3557"/>
        <p:guide pos="247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2" y="2"/>
            <a:ext cx="3399918" cy="563981"/>
          </a:xfrm>
          <a:prstGeom prst="rect">
            <a:avLst/>
          </a:prstGeom>
          <a:noFill/>
          <a:ln w="9525">
            <a:noFill/>
            <a:miter lim="800000"/>
            <a:headEnd/>
            <a:tailEnd/>
          </a:ln>
        </p:spPr>
        <p:txBody>
          <a:bodyPr vert="horz" wrap="square" lIns="109342" tIns="54671" rIns="109342" bIns="54671" numCol="1" anchor="t" anchorCtr="0" compatLnSpc="1">
            <a:prstTxWarp prst="textNoShape">
              <a:avLst/>
            </a:prstTxWarp>
          </a:bodyPr>
          <a:lstStyle>
            <a:lvl1pPr defTabSz="1093555" eaLnBrk="0" hangingPunct="0">
              <a:defRPr sz="1400" b="0">
                <a:latin typeface="Arial" charset="0"/>
                <a:cs typeface="+mn-cs"/>
              </a:defRPr>
            </a:lvl1pPr>
          </a:lstStyle>
          <a:p>
            <a:pPr>
              <a:defRPr/>
            </a:pPr>
            <a:endParaRPr lang="pt-PT"/>
          </a:p>
        </p:txBody>
      </p:sp>
      <p:sp>
        <p:nvSpPr>
          <p:cNvPr id="17411" name="Rectangle 3"/>
          <p:cNvSpPr>
            <a:spLocks noGrp="1" noChangeArrowheads="1"/>
          </p:cNvSpPr>
          <p:nvPr>
            <p:ph type="dt" sz="quarter" idx="1"/>
          </p:nvPr>
        </p:nvSpPr>
        <p:spPr bwMode="auto">
          <a:xfrm>
            <a:off x="4445508" y="2"/>
            <a:ext cx="3399918" cy="563981"/>
          </a:xfrm>
          <a:prstGeom prst="rect">
            <a:avLst/>
          </a:prstGeom>
          <a:noFill/>
          <a:ln w="9525">
            <a:noFill/>
            <a:miter lim="800000"/>
            <a:headEnd/>
            <a:tailEnd/>
          </a:ln>
        </p:spPr>
        <p:txBody>
          <a:bodyPr vert="horz" wrap="square" lIns="109342" tIns="54671" rIns="109342" bIns="54671" numCol="1" anchor="t" anchorCtr="0" compatLnSpc="1">
            <a:prstTxWarp prst="textNoShape">
              <a:avLst/>
            </a:prstTxWarp>
          </a:bodyPr>
          <a:lstStyle>
            <a:lvl1pPr algn="r" defTabSz="1093555" eaLnBrk="0" hangingPunct="0">
              <a:defRPr sz="1400" b="0">
                <a:latin typeface="Arial" charset="0"/>
                <a:cs typeface="+mn-cs"/>
              </a:defRPr>
            </a:lvl1pPr>
          </a:lstStyle>
          <a:p>
            <a:pPr>
              <a:defRPr/>
            </a:pPr>
            <a:endParaRPr lang="pt-PT"/>
          </a:p>
        </p:txBody>
      </p:sp>
      <p:sp>
        <p:nvSpPr>
          <p:cNvPr id="17412" name="Rectangle 4"/>
          <p:cNvSpPr>
            <a:spLocks noGrp="1" noChangeArrowheads="1"/>
          </p:cNvSpPr>
          <p:nvPr>
            <p:ph type="ftr" sz="quarter" idx="2"/>
          </p:nvPr>
        </p:nvSpPr>
        <p:spPr bwMode="auto">
          <a:xfrm>
            <a:off x="2" y="10727907"/>
            <a:ext cx="3399918" cy="563981"/>
          </a:xfrm>
          <a:prstGeom prst="rect">
            <a:avLst/>
          </a:prstGeom>
          <a:noFill/>
          <a:ln w="9525">
            <a:noFill/>
            <a:miter lim="800000"/>
            <a:headEnd/>
            <a:tailEnd/>
          </a:ln>
        </p:spPr>
        <p:txBody>
          <a:bodyPr vert="horz" wrap="square" lIns="109342" tIns="54671" rIns="109342" bIns="54671" numCol="1" anchor="b" anchorCtr="0" compatLnSpc="1">
            <a:prstTxWarp prst="textNoShape">
              <a:avLst/>
            </a:prstTxWarp>
          </a:bodyPr>
          <a:lstStyle>
            <a:lvl1pPr defTabSz="1093555" eaLnBrk="0" hangingPunct="0">
              <a:defRPr sz="1400" b="0">
                <a:latin typeface="Arial" charset="0"/>
                <a:cs typeface="+mn-cs"/>
              </a:defRPr>
            </a:lvl1pPr>
          </a:lstStyle>
          <a:p>
            <a:pPr>
              <a:defRPr/>
            </a:pPr>
            <a:endParaRPr lang="pt-PT"/>
          </a:p>
        </p:txBody>
      </p:sp>
      <p:sp>
        <p:nvSpPr>
          <p:cNvPr id="17413" name="Rectangle 5"/>
          <p:cNvSpPr>
            <a:spLocks noGrp="1" noChangeArrowheads="1"/>
          </p:cNvSpPr>
          <p:nvPr>
            <p:ph type="sldNum" sz="quarter" idx="3"/>
          </p:nvPr>
        </p:nvSpPr>
        <p:spPr bwMode="auto">
          <a:xfrm>
            <a:off x="4445508" y="10727907"/>
            <a:ext cx="3399918" cy="563981"/>
          </a:xfrm>
          <a:prstGeom prst="rect">
            <a:avLst/>
          </a:prstGeom>
          <a:noFill/>
          <a:ln w="9525">
            <a:noFill/>
            <a:miter lim="800000"/>
            <a:headEnd/>
            <a:tailEnd/>
          </a:ln>
        </p:spPr>
        <p:txBody>
          <a:bodyPr vert="horz" wrap="square" lIns="109342" tIns="54671" rIns="109342" bIns="54671" numCol="1" anchor="b" anchorCtr="0" compatLnSpc="1">
            <a:prstTxWarp prst="textNoShape">
              <a:avLst/>
            </a:prstTxWarp>
          </a:bodyPr>
          <a:lstStyle>
            <a:lvl1pPr algn="r" defTabSz="1093555" eaLnBrk="0" hangingPunct="0">
              <a:defRPr sz="1400" b="0">
                <a:latin typeface="Arial" charset="0"/>
                <a:cs typeface="+mn-cs"/>
              </a:defRPr>
            </a:lvl1pPr>
          </a:lstStyle>
          <a:p>
            <a:pPr>
              <a:defRPr/>
            </a:pPr>
            <a:fld id="{6C5DAFD0-0336-4076-B3D6-71855620C0B4}" type="slidenum">
              <a:rPr lang="en-US"/>
              <a:pPr>
                <a:defRPr/>
              </a:pPr>
              <a:t>‹Nº›</a:t>
            </a:fld>
            <a:endParaRPr lang="en-US"/>
          </a:p>
        </p:txBody>
      </p:sp>
    </p:spTree>
    <p:extLst>
      <p:ext uri="{BB962C8B-B14F-4D97-AF65-F5344CB8AC3E}">
        <p14:creationId xmlns:p14="http://schemas.microsoft.com/office/powerpoint/2010/main" val="2254678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2" y="2"/>
            <a:ext cx="3399918" cy="563981"/>
          </a:xfrm>
          <a:prstGeom prst="rect">
            <a:avLst/>
          </a:prstGeom>
          <a:noFill/>
          <a:ln w="9525">
            <a:noFill/>
            <a:miter lim="800000"/>
            <a:headEnd/>
            <a:tailEnd/>
          </a:ln>
        </p:spPr>
        <p:txBody>
          <a:bodyPr vert="horz" wrap="square" lIns="109342" tIns="54671" rIns="109342" bIns="54671" numCol="1" anchor="t" anchorCtr="0" compatLnSpc="1">
            <a:prstTxWarp prst="textNoShape">
              <a:avLst/>
            </a:prstTxWarp>
          </a:bodyPr>
          <a:lstStyle>
            <a:lvl1pPr defTabSz="1093555" eaLnBrk="0" hangingPunct="0">
              <a:defRPr sz="1400" b="0">
                <a:latin typeface="Arial" charset="0"/>
                <a:cs typeface="+mn-cs"/>
              </a:defRPr>
            </a:lvl1pPr>
          </a:lstStyle>
          <a:p>
            <a:pPr>
              <a:defRPr/>
            </a:pPr>
            <a:endParaRPr lang="pt-PT"/>
          </a:p>
        </p:txBody>
      </p:sp>
      <p:sp>
        <p:nvSpPr>
          <p:cNvPr id="15363" name="Rectangle 3"/>
          <p:cNvSpPr>
            <a:spLocks noGrp="1" noChangeArrowheads="1"/>
          </p:cNvSpPr>
          <p:nvPr>
            <p:ph type="dt" idx="1"/>
          </p:nvPr>
        </p:nvSpPr>
        <p:spPr bwMode="auto">
          <a:xfrm>
            <a:off x="4445508" y="2"/>
            <a:ext cx="3399918" cy="563981"/>
          </a:xfrm>
          <a:prstGeom prst="rect">
            <a:avLst/>
          </a:prstGeom>
          <a:noFill/>
          <a:ln w="9525">
            <a:noFill/>
            <a:miter lim="800000"/>
            <a:headEnd/>
            <a:tailEnd/>
          </a:ln>
        </p:spPr>
        <p:txBody>
          <a:bodyPr vert="horz" wrap="square" lIns="109342" tIns="54671" rIns="109342" bIns="54671" numCol="1" anchor="t" anchorCtr="0" compatLnSpc="1">
            <a:prstTxWarp prst="textNoShape">
              <a:avLst/>
            </a:prstTxWarp>
          </a:bodyPr>
          <a:lstStyle>
            <a:lvl1pPr algn="r" defTabSz="1093555" eaLnBrk="0" hangingPunct="0">
              <a:defRPr sz="1400" b="0">
                <a:latin typeface="Arial" charset="0"/>
                <a:cs typeface="+mn-cs"/>
              </a:defRPr>
            </a:lvl1pPr>
          </a:lstStyle>
          <a:p>
            <a:pPr>
              <a:defRPr/>
            </a:pPr>
            <a:endParaRPr lang="pt-PT"/>
          </a:p>
        </p:txBody>
      </p:sp>
      <p:sp>
        <p:nvSpPr>
          <p:cNvPr id="25604" name="Rectangle 4"/>
          <p:cNvSpPr>
            <a:spLocks noGrp="1" noRot="1" noChangeAspect="1" noChangeArrowheads="1" noTextEdit="1"/>
          </p:cNvSpPr>
          <p:nvPr>
            <p:ph type="sldImg" idx="2"/>
          </p:nvPr>
        </p:nvSpPr>
        <p:spPr bwMode="auto">
          <a:xfrm>
            <a:off x="160338" y="847725"/>
            <a:ext cx="7524750" cy="4233863"/>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1045590" y="5363078"/>
            <a:ext cx="5754247" cy="5081087"/>
          </a:xfrm>
          <a:prstGeom prst="rect">
            <a:avLst/>
          </a:prstGeom>
          <a:noFill/>
          <a:ln w="9525">
            <a:noFill/>
            <a:miter lim="800000"/>
            <a:headEnd/>
            <a:tailEnd/>
          </a:ln>
        </p:spPr>
        <p:txBody>
          <a:bodyPr vert="horz" wrap="square" lIns="109342" tIns="54671" rIns="109342" bIns="5467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2" y="10727907"/>
            <a:ext cx="3399918" cy="563981"/>
          </a:xfrm>
          <a:prstGeom prst="rect">
            <a:avLst/>
          </a:prstGeom>
          <a:noFill/>
          <a:ln w="9525">
            <a:noFill/>
            <a:miter lim="800000"/>
            <a:headEnd/>
            <a:tailEnd/>
          </a:ln>
        </p:spPr>
        <p:txBody>
          <a:bodyPr vert="horz" wrap="square" lIns="109342" tIns="54671" rIns="109342" bIns="54671" numCol="1" anchor="b" anchorCtr="0" compatLnSpc="1">
            <a:prstTxWarp prst="textNoShape">
              <a:avLst/>
            </a:prstTxWarp>
          </a:bodyPr>
          <a:lstStyle>
            <a:lvl1pPr defTabSz="1093555" eaLnBrk="0" hangingPunct="0">
              <a:defRPr sz="1400" b="0">
                <a:latin typeface="Arial" charset="0"/>
                <a:cs typeface="+mn-cs"/>
              </a:defRPr>
            </a:lvl1pPr>
          </a:lstStyle>
          <a:p>
            <a:pPr>
              <a:defRPr/>
            </a:pPr>
            <a:endParaRPr lang="pt-PT"/>
          </a:p>
        </p:txBody>
      </p:sp>
      <p:sp>
        <p:nvSpPr>
          <p:cNvPr id="15367" name="Rectangle 7"/>
          <p:cNvSpPr>
            <a:spLocks noGrp="1" noChangeArrowheads="1"/>
          </p:cNvSpPr>
          <p:nvPr>
            <p:ph type="sldNum" sz="quarter" idx="5"/>
          </p:nvPr>
        </p:nvSpPr>
        <p:spPr bwMode="auto">
          <a:xfrm>
            <a:off x="4445508" y="10727907"/>
            <a:ext cx="3399918" cy="563981"/>
          </a:xfrm>
          <a:prstGeom prst="rect">
            <a:avLst/>
          </a:prstGeom>
          <a:noFill/>
          <a:ln w="9525">
            <a:noFill/>
            <a:miter lim="800000"/>
            <a:headEnd/>
            <a:tailEnd/>
          </a:ln>
        </p:spPr>
        <p:txBody>
          <a:bodyPr vert="horz" wrap="square" lIns="109342" tIns="54671" rIns="109342" bIns="54671" numCol="1" anchor="b" anchorCtr="0" compatLnSpc="1">
            <a:prstTxWarp prst="textNoShape">
              <a:avLst/>
            </a:prstTxWarp>
          </a:bodyPr>
          <a:lstStyle>
            <a:lvl1pPr algn="r" defTabSz="1093555" eaLnBrk="0" hangingPunct="0">
              <a:defRPr sz="1400" b="0">
                <a:latin typeface="Arial" charset="0"/>
                <a:cs typeface="+mn-cs"/>
              </a:defRPr>
            </a:lvl1pPr>
          </a:lstStyle>
          <a:p>
            <a:pPr>
              <a:defRPr/>
            </a:pPr>
            <a:fld id="{E4661444-9E5F-4F35-9048-1DD15C6EC53C}" type="slidenum">
              <a:rPr lang="en-US"/>
              <a:pPr>
                <a:defRPr/>
              </a:pPr>
              <a:t>‹Nº›</a:t>
            </a:fld>
            <a:endParaRPr lang="en-US"/>
          </a:p>
        </p:txBody>
      </p:sp>
    </p:spTree>
    <p:extLst>
      <p:ext uri="{BB962C8B-B14F-4D97-AF65-F5344CB8AC3E}">
        <p14:creationId xmlns:p14="http://schemas.microsoft.com/office/powerpoint/2010/main" val="855221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60338" y="847725"/>
            <a:ext cx="7524750" cy="4233863"/>
          </a:xfrm>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E4661444-9E5F-4F35-9048-1DD15C6EC53C}" type="slidenum">
              <a:rPr lang="en-US" smtClean="0"/>
              <a:pPr>
                <a:defRPr/>
              </a:pPr>
              <a:t>1</a:t>
            </a:fld>
            <a:endParaRPr lang="en-US"/>
          </a:p>
        </p:txBody>
      </p:sp>
    </p:spTree>
    <p:extLst>
      <p:ext uri="{BB962C8B-B14F-4D97-AF65-F5344CB8AC3E}">
        <p14:creationId xmlns:p14="http://schemas.microsoft.com/office/powerpoint/2010/main" val="3972995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60338" y="847725"/>
            <a:ext cx="7524750" cy="423386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E4661444-9E5F-4F35-9048-1DD15C6EC53C}" type="slidenum">
              <a:rPr lang="en-US" smtClean="0"/>
              <a:pPr>
                <a:defRPr/>
              </a:pPr>
              <a:t>10</a:t>
            </a:fld>
            <a:endParaRPr lang="en-US"/>
          </a:p>
        </p:txBody>
      </p:sp>
    </p:spTree>
    <p:extLst>
      <p:ext uri="{BB962C8B-B14F-4D97-AF65-F5344CB8AC3E}">
        <p14:creationId xmlns:p14="http://schemas.microsoft.com/office/powerpoint/2010/main" val="3325844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60338" y="847725"/>
            <a:ext cx="7524750" cy="423386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E4661444-9E5F-4F35-9048-1DD15C6EC53C}" type="slidenum">
              <a:rPr lang="en-US" smtClean="0"/>
              <a:pPr>
                <a:defRPr/>
              </a:pPr>
              <a:t>11</a:t>
            </a:fld>
            <a:endParaRPr lang="en-US"/>
          </a:p>
        </p:txBody>
      </p:sp>
    </p:spTree>
    <p:extLst>
      <p:ext uri="{BB962C8B-B14F-4D97-AF65-F5344CB8AC3E}">
        <p14:creationId xmlns:p14="http://schemas.microsoft.com/office/powerpoint/2010/main" val="4145222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60338" y="847725"/>
            <a:ext cx="7524750" cy="423386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E4661444-9E5F-4F35-9048-1DD15C6EC53C}" type="slidenum">
              <a:rPr lang="en-US" smtClean="0"/>
              <a:pPr>
                <a:defRPr/>
              </a:pPr>
              <a:t>12</a:t>
            </a:fld>
            <a:endParaRPr lang="en-US"/>
          </a:p>
        </p:txBody>
      </p:sp>
    </p:spTree>
    <p:extLst>
      <p:ext uri="{BB962C8B-B14F-4D97-AF65-F5344CB8AC3E}">
        <p14:creationId xmlns:p14="http://schemas.microsoft.com/office/powerpoint/2010/main" val="3309144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60338" y="847725"/>
            <a:ext cx="7524750" cy="423386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E4661444-9E5F-4F35-9048-1DD15C6EC53C}" type="slidenum">
              <a:rPr lang="en-US" smtClean="0"/>
              <a:pPr>
                <a:defRPr/>
              </a:pPr>
              <a:t>13</a:t>
            </a:fld>
            <a:endParaRPr lang="en-US"/>
          </a:p>
        </p:txBody>
      </p:sp>
    </p:spTree>
    <p:extLst>
      <p:ext uri="{BB962C8B-B14F-4D97-AF65-F5344CB8AC3E}">
        <p14:creationId xmlns:p14="http://schemas.microsoft.com/office/powerpoint/2010/main" val="317941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60338" y="847725"/>
            <a:ext cx="7524750" cy="423386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E4661444-9E5F-4F35-9048-1DD15C6EC53C}" type="slidenum">
              <a:rPr lang="en-US" smtClean="0"/>
              <a:pPr>
                <a:defRPr/>
              </a:pPr>
              <a:t>2</a:t>
            </a:fld>
            <a:endParaRPr lang="en-US"/>
          </a:p>
        </p:txBody>
      </p:sp>
    </p:spTree>
    <p:extLst>
      <p:ext uri="{BB962C8B-B14F-4D97-AF65-F5344CB8AC3E}">
        <p14:creationId xmlns:p14="http://schemas.microsoft.com/office/powerpoint/2010/main" val="125502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60338" y="847725"/>
            <a:ext cx="7524750" cy="423386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E4661444-9E5F-4F35-9048-1DD15C6EC53C}" type="slidenum">
              <a:rPr lang="en-US" smtClean="0"/>
              <a:pPr>
                <a:defRPr/>
              </a:pPr>
              <a:t>3</a:t>
            </a:fld>
            <a:endParaRPr lang="en-US"/>
          </a:p>
        </p:txBody>
      </p:sp>
    </p:spTree>
    <p:extLst>
      <p:ext uri="{BB962C8B-B14F-4D97-AF65-F5344CB8AC3E}">
        <p14:creationId xmlns:p14="http://schemas.microsoft.com/office/powerpoint/2010/main" val="419940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60338" y="847725"/>
            <a:ext cx="7524750" cy="423386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E4661444-9E5F-4F35-9048-1DD15C6EC53C}" type="slidenum">
              <a:rPr lang="en-US" smtClean="0"/>
              <a:pPr>
                <a:defRPr/>
              </a:pPr>
              <a:t>4</a:t>
            </a:fld>
            <a:endParaRPr lang="en-US"/>
          </a:p>
        </p:txBody>
      </p:sp>
    </p:spTree>
    <p:extLst>
      <p:ext uri="{BB962C8B-B14F-4D97-AF65-F5344CB8AC3E}">
        <p14:creationId xmlns:p14="http://schemas.microsoft.com/office/powerpoint/2010/main" val="350503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60338" y="847725"/>
            <a:ext cx="7524750" cy="423386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E4661444-9E5F-4F35-9048-1DD15C6EC53C}" type="slidenum">
              <a:rPr lang="en-US" smtClean="0"/>
              <a:pPr>
                <a:defRPr/>
              </a:pPr>
              <a:t>5</a:t>
            </a:fld>
            <a:endParaRPr lang="en-US"/>
          </a:p>
        </p:txBody>
      </p:sp>
    </p:spTree>
    <p:extLst>
      <p:ext uri="{BB962C8B-B14F-4D97-AF65-F5344CB8AC3E}">
        <p14:creationId xmlns:p14="http://schemas.microsoft.com/office/powerpoint/2010/main" val="4206026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60338" y="847725"/>
            <a:ext cx="7524750" cy="423386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E4661444-9E5F-4F35-9048-1DD15C6EC53C}" type="slidenum">
              <a:rPr lang="en-US" smtClean="0"/>
              <a:pPr>
                <a:defRPr/>
              </a:pPr>
              <a:t>6</a:t>
            </a:fld>
            <a:endParaRPr lang="en-US"/>
          </a:p>
        </p:txBody>
      </p:sp>
    </p:spTree>
    <p:extLst>
      <p:ext uri="{BB962C8B-B14F-4D97-AF65-F5344CB8AC3E}">
        <p14:creationId xmlns:p14="http://schemas.microsoft.com/office/powerpoint/2010/main" val="2317454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60338" y="847725"/>
            <a:ext cx="7524750" cy="423386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E4661444-9E5F-4F35-9048-1DD15C6EC53C}" type="slidenum">
              <a:rPr lang="en-US" smtClean="0"/>
              <a:pPr>
                <a:defRPr/>
              </a:pPr>
              <a:t>7</a:t>
            </a:fld>
            <a:endParaRPr lang="en-US"/>
          </a:p>
        </p:txBody>
      </p:sp>
    </p:spTree>
    <p:extLst>
      <p:ext uri="{BB962C8B-B14F-4D97-AF65-F5344CB8AC3E}">
        <p14:creationId xmlns:p14="http://schemas.microsoft.com/office/powerpoint/2010/main" val="113659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60338" y="847725"/>
            <a:ext cx="7524750" cy="423386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E4661444-9E5F-4F35-9048-1DD15C6EC53C}" type="slidenum">
              <a:rPr lang="en-US" smtClean="0"/>
              <a:pPr>
                <a:defRPr/>
              </a:pPr>
              <a:t>8</a:t>
            </a:fld>
            <a:endParaRPr lang="en-US"/>
          </a:p>
        </p:txBody>
      </p:sp>
    </p:spTree>
    <p:extLst>
      <p:ext uri="{BB962C8B-B14F-4D97-AF65-F5344CB8AC3E}">
        <p14:creationId xmlns:p14="http://schemas.microsoft.com/office/powerpoint/2010/main" val="572781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60338" y="847725"/>
            <a:ext cx="7524750" cy="423386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E4661444-9E5F-4F35-9048-1DD15C6EC53C}" type="slidenum">
              <a:rPr lang="en-US" smtClean="0"/>
              <a:pPr>
                <a:defRPr/>
              </a:pPr>
              <a:t>9</a:t>
            </a:fld>
            <a:endParaRPr lang="en-US"/>
          </a:p>
        </p:txBody>
      </p:sp>
    </p:spTree>
    <p:extLst>
      <p:ext uri="{BB962C8B-B14F-4D97-AF65-F5344CB8AC3E}">
        <p14:creationId xmlns:p14="http://schemas.microsoft.com/office/powerpoint/2010/main" val="80010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o de título">
    <p:bg>
      <p:bgPr>
        <a:solidFill>
          <a:srgbClr val="3D9A4F"/>
        </a:solidFill>
        <a:effectLst/>
      </p:bgPr>
    </p:bg>
    <p:spTree>
      <p:nvGrpSpPr>
        <p:cNvPr id="1" name=""/>
        <p:cNvGrpSpPr/>
        <p:nvPr/>
      </p:nvGrpSpPr>
      <p:grpSpPr>
        <a:xfrm>
          <a:off x="0" y="0"/>
          <a:ext cx="0" cy="0"/>
          <a:chOff x="0" y="0"/>
          <a:chExt cx="0" cy="0"/>
        </a:xfrm>
      </p:grpSpPr>
      <p:sp>
        <p:nvSpPr>
          <p:cNvPr id="3" name="AutoShape 30"/>
          <p:cNvSpPr>
            <a:spLocks noChangeAspect="1" noChangeArrowheads="1" noTextEdit="1"/>
          </p:cNvSpPr>
          <p:nvPr userDrawn="1"/>
        </p:nvSpPr>
        <p:spPr bwMode="auto">
          <a:xfrm>
            <a:off x="622141" y="476252"/>
            <a:ext cx="5150625" cy="4537075"/>
          </a:xfrm>
          <a:prstGeom prst="rect">
            <a:avLst/>
          </a:prstGeom>
          <a:noFill/>
          <a:ln w="9525">
            <a:noFill/>
            <a:miter lim="800000"/>
            <a:headEnd/>
            <a:tailEnd/>
          </a:ln>
        </p:spPr>
        <p:txBody>
          <a:bodyPr/>
          <a:lstStyle/>
          <a:p>
            <a:pPr>
              <a:defRPr/>
            </a:pPr>
            <a:endParaRPr lang="pt-PT">
              <a:latin typeface="Arial" charset="0"/>
              <a:cs typeface="+mn-cs"/>
            </a:endParaRPr>
          </a:p>
        </p:txBody>
      </p:sp>
      <p:sp>
        <p:nvSpPr>
          <p:cNvPr id="5" name="Freeform 32"/>
          <p:cNvSpPr>
            <a:spLocks/>
          </p:cNvSpPr>
          <p:nvPr userDrawn="1"/>
        </p:nvSpPr>
        <p:spPr bwMode="auto">
          <a:xfrm>
            <a:off x="622141" y="476252"/>
            <a:ext cx="5150625" cy="4537075"/>
          </a:xfrm>
          <a:custGeom>
            <a:avLst/>
            <a:gdLst/>
            <a:ahLst/>
            <a:cxnLst>
              <a:cxn ang="0">
                <a:pos x="0" y="2347"/>
              </a:cxn>
              <a:cxn ang="0">
                <a:pos x="368" y="2407"/>
              </a:cxn>
              <a:cxn ang="0">
                <a:pos x="521" y="2431"/>
              </a:cxn>
              <a:cxn ang="0">
                <a:pos x="501" y="2425"/>
              </a:cxn>
              <a:cxn ang="0">
                <a:pos x="467" y="2378"/>
              </a:cxn>
              <a:cxn ang="0">
                <a:pos x="455" y="2310"/>
              </a:cxn>
              <a:cxn ang="0">
                <a:pos x="457" y="2292"/>
              </a:cxn>
              <a:cxn ang="0">
                <a:pos x="581" y="2324"/>
              </a:cxn>
              <a:cxn ang="0">
                <a:pos x="591" y="2359"/>
              </a:cxn>
              <a:cxn ang="0">
                <a:pos x="604" y="2370"/>
              </a:cxn>
              <a:cxn ang="0">
                <a:pos x="646" y="2381"/>
              </a:cxn>
              <a:cxn ang="0">
                <a:pos x="682" y="2374"/>
              </a:cxn>
              <a:cxn ang="0">
                <a:pos x="704" y="2354"/>
              </a:cxn>
              <a:cxn ang="0">
                <a:pos x="707" y="2328"/>
              </a:cxn>
              <a:cxn ang="0">
                <a:pos x="682" y="2298"/>
              </a:cxn>
              <a:cxn ang="0">
                <a:pos x="642" y="2272"/>
              </a:cxn>
              <a:cxn ang="0">
                <a:pos x="610" y="2255"/>
              </a:cxn>
              <a:cxn ang="0">
                <a:pos x="518" y="2194"/>
              </a:cxn>
              <a:cxn ang="0">
                <a:pos x="481" y="2154"/>
              </a:cxn>
              <a:cxn ang="0">
                <a:pos x="461" y="2114"/>
              </a:cxn>
              <a:cxn ang="0">
                <a:pos x="460" y="2079"/>
              </a:cxn>
              <a:cxn ang="0">
                <a:pos x="478" y="2028"/>
              </a:cxn>
              <a:cxn ang="0">
                <a:pos x="508" y="1999"/>
              </a:cxn>
              <a:cxn ang="0">
                <a:pos x="568" y="1975"/>
              </a:cxn>
              <a:cxn ang="0">
                <a:pos x="650" y="1965"/>
              </a:cxn>
              <a:cxn ang="0">
                <a:pos x="711" y="1971"/>
              </a:cxn>
              <a:cxn ang="0">
                <a:pos x="773" y="1994"/>
              </a:cxn>
              <a:cxn ang="0">
                <a:pos x="804" y="2023"/>
              </a:cxn>
              <a:cxn ang="0">
                <a:pos x="827" y="2078"/>
              </a:cxn>
              <a:cxn ang="0">
                <a:pos x="709" y="2123"/>
              </a:cxn>
              <a:cxn ang="0">
                <a:pos x="705" y="2084"/>
              </a:cxn>
              <a:cxn ang="0">
                <a:pos x="692" y="2063"/>
              </a:cxn>
              <a:cxn ang="0">
                <a:pos x="672" y="2051"/>
              </a:cxn>
              <a:cxn ang="0">
                <a:pos x="629" y="2048"/>
              </a:cxn>
              <a:cxn ang="0">
                <a:pos x="600" y="2059"/>
              </a:cxn>
              <a:cxn ang="0">
                <a:pos x="585" y="2087"/>
              </a:cxn>
              <a:cxn ang="0">
                <a:pos x="592" y="2111"/>
              </a:cxn>
              <a:cxn ang="0">
                <a:pos x="620" y="2136"/>
              </a:cxn>
              <a:cxn ang="0">
                <a:pos x="690" y="2175"/>
              </a:cxn>
              <a:cxn ang="0">
                <a:pos x="768" y="2223"/>
              </a:cxn>
              <a:cxn ang="0">
                <a:pos x="810" y="2262"/>
              </a:cxn>
              <a:cxn ang="0">
                <a:pos x="834" y="2301"/>
              </a:cxn>
              <a:cxn ang="0">
                <a:pos x="838" y="2331"/>
              </a:cxn>
              <a:cxn ang="0">
                <a:pos x="826" y="2386"/>
              </a:cxn>
              <a:cxn ang="0">
                <a:pos x="788" y="2428"/>
              </a:cxn>
              <a:cxn ang="0">
                <a:pos x="751" y="2444"/>
              </a:cxn>
              <a:cxn ang="0">
                <a:pos x="668" y="2456"/>
              </a:cxn>
              <a:cxn ang="0">
                <a:pos x="1890" y="2453"/>
              </a:cxn>
              <a:cxn ang="0">
                <a:pos x="1808" y="2461"/>
              </a:cxn>
              <a:cxn ang="0">
                <a:pos x="1716" y="2451"/>
              </a:cxn>
              <a:cxn ang="0">
                <a:pos x="1668" y="2428"/>
              </a:cxn>
              <a:cxn ang="0">
                <a:pos x="1641" y="2402"/>
              </a:cxn>
              <a:cxn ang="0">
                <a:pos x="1614" y="2347"/>
              </a:cxn>
              <a:cxn ang="0">
                <a:pos x="1603" y="2248"/>
              </a:cxn>
              <a:cxn ang="0">
                <a:pos x="1606" y="2125"/>
              </a:cxn>
              <a:cxn ang="0">
                <a:pos x="1618" y="2057"/>
              </a:cxn>
              <a:cxn ang="0">
                <a:pos x="1647" y="2015"/>
              </a:cxn>
              <a:cxn ang="0">
                <a:pos x="1714" y="1978"/>
              </a:cxn>
              <a:cxn ang="0">
                <a:pos x="1785" y="1967"/>
              </a:cxn>
              <a:cxn ang="0">
                <a:pos x="1863" y="1969"/>
              </a:cxn>
              <a:cxn ang="0">
                <a:pos x="1925" y="1986"/>
              </a:cxn>
              <a:cxn ang="0">
                <a:pos x="1973" y="2019"/>
              </a:cxn>
            </a:cxnLst>
            <a:rect l="0" t="0" r="r" b="b"/>
            <a:pathLst>
              <a:path w="2259" h="2652">
                <a:moveTo>
                  <a:pt x="1980" y="2032"/>
                </a:moveTo>
                <a:lnTo>
                  <a:pt x="2259" y="304"/>
                </a:lnTo>
                <a:lnTo>
                  <a:pt x="381" y="0"/>
                </a:lnTo>
                <a:lnTo>
                  <a:pt x="0" y="2347"/>
                </a:lnTo>
                <a:lnTo>
                  <a:pt x="232" y="2385"/>
                </a:lnTo>
                <a:lnTo>
                  <a:pt x="232" y="1978"/>
                </a:lnTo>
                <a:lnTo>
                  <a:pt x="368" y="1978"/>
                </a:lnTo>
                <a:lnTo>
                  <a:pt x="368" y="2407"/>
                </a:lnTo>
                <a:lnTo>
                  <a:pt x="544" y="2436"/>
                </a:lnTo>
                <a:lnTo>
                  <a:pt x="544" y="2436"/>
                </a:lnTo>
                <a:lnTo>
                  <a:pt x="534" y="2433"/>
                </a:lnTo>
                <a:lnTo>
                  <a:pt x="521" y="2431"/>
                </a:lnTo>
                <a:lnTo>
                  <a:pt x="511" y="2429"/>
                </a:lnTo>
                <a:lnTo>
                  <a:pt x="505" y="2428"/>
                </a:lnTo>
                <a:lnTo>
                  <a:pt x="501" y="2425"/>
                </a:lnTo>
                <a:lnTo>
                  <a:pt x="501" y="2425"/>
                </a:lnTo>
                <a:lnTo>
                  <a:pt x="490" y="2415"/>
                </a:lnTo>
                <a:lnTo>
                  <a:pt x="481" y="2404"/>
                </a:lnTo>
                <a:lnTo>
                  <a:pt x="473" y="2392"/>
                </a:lnTo>
                <a:lnTo>
                  <a:pt x="467" y="2378"/>
                </a:lnTo>
                <a:lnTo>
                  <a:pt x="461" y="2363"/>
                </a:lnTo>
                <a:lnTo>
                  <a:pt x="458" y="2347"/>
                </a:lnTo>
                <a:lnTo>
                  <a:pt x="455" y="2330"/>
                </a:lnTo>
                <a:lnTo>
                  <a:pt x="455" y="2310"/>
                </a:lnTo>
                <a:lnTo>
                  <a:pt x="455" y="2310"/>
                </a:lnTo>
                <a:lnTo>
                  <a:pt x="455" y="2302"/>
                </a:lnTo>
                <a:lnTo>
                  <a:pt x="455" y="2302"/>
                </a:lnTo>
                <a:lnTo>
                  <a:pt x="457" y="2292"/>
                </a:lnTo>
                <a:lnTo>
                  <a:pt x="580" y="2292"/>
                </a:lnTo>
                <a:lnTo>
                  <a:pt x="580" y="2306"/>
                </a:lnTo>
                <a:lnTo>
                  <a:pt x="580" y="2306"/>
                </a:lnTo>
                <a:lnTo>
                  <a:pt x="581" y="2324"/>
                </a:lnTo>
                <a:lnTo>
                  <a:pt x="583" y="2340"/>
                </a:lnTo>
                <a:lnTo>
                  <a:pt x="585" y="2347"/>
                </a:lnTo>
                <a:lnTo>
                  <a:pt x="588" y="2353"/>
                </a:lnTo>
                <a:lnTo>
                  <a:pt x="591" y="2359"/>
                </a:lnTo>
                <a:lnTo>
                  <a:pt x="595" y="2363"/>
                </a:lnTo>
                <a:lnTo>
                  <a:pt x="595" y="2363"/>
                </a:lnTo>
                <a:lnTo>
                  <a:pt x="599" y="2367"/>
                </a:lnTo>
                <a:lnTo>
                  <a:pt x="604" y="2370"/>
                </a:lnTo>
                <a:lnTo>
                  <a:pt x="610" y="2374"/>
                </a:lnTo>
                <a:lnTo>
                  <a:pt x="615" y="2376"/>
                </a:lnTo>
                <a:lnTo>
                  <a:pt x="630" y="2379"/>
                </a:lnTo>
                <a:lnTo>
                  <a:pt x="646" y="2381"/>
                </a:lnTo>
                <a:lnTo>
                  <a:pt x="646" y="2381"/>
                </a:lnTo>
                <a:lnTo>
                  <a:pt x="660" y="2379"/>
                </a:lnTo>
                <a:lnTo>
                  <a:pt x="672" y="2377"/>
                </a:lnTo>
                <a:lnTo>
                  <a:pt x="682" y="2374"/>
                </a:lnTo>
                <a:lnTo>
                  <a:pt x="691" y="2368"/>
                </a:lnTo>
                <a:lnTo>
                  <a:pt x="691" y="2368"/>
                </a:lnTo>
                <a:lnTo>
                  <a:pt x="698" y="2361"/>
                </a:lnTo>
                <a:lnTo>
                  <a:pt x="704" y="2354"/>
                </a:lnTo>
                <a:lnTo>
                  <a:pt x="707" y="2345"/>
                </a:lnTo>
                <a:lnTo>
                  <a:pt x="707" y="2335"/>
                </a:lnTo>
                <a:lnTo>
                  <a:pt x="707" y="2335"/>
                </a:lnTo>
                <a:lnTo>
                  <a:pt x="707" y="2328"/>
                </a:lnTo>
                <a:lnTo>
                  <a:pt x="704" y="2321"/>
                </a:lnTo>
                <a:lnTo>
                  <a:pt x="698" y="2314"/>
                </a:lnTo>
                <a:lnTo>
                  <a:pt x="691" y="2306"/>
                </a:lnTo>
                <a:lnTo>
                  <a:pt x="682" y="2298"/>
                </a:lnTo>
                <a:lnTo>
                  <a:pt x="671" y="2290"/>
                </a:lnTo>
                <a:lnTo>
                  <a:pt x="658" y="2282"/>
                </a:lnTo>
                <a:lnTo>
                  <a:pt x="642" y="2272"/>
                </a:lnTo>
                <a:lnTo>
                  <a:pt x="642" y="2272"/>
                </a:lnTo>
                <a:lnTo>
                  <a:pt x="617" y="2259"/>
                </a:lnTo>
                <a:lnTo>
                  <a:pt x="617" y="2259"/>
                </a:lnTo>
                <a:lnTo>
                  <a:pt x="610" y="2255"/>
                </a:lnTo>
                <a:lnTo>
                  <a:pt x="610" y="2255"/>
                </a:lnTo>
                <a:lnTo>
                  <a:pt x="574" y="2235"/>
                </a:lnTo>
                <a:lnTo>
                  <a:pt x="544" y="2215"/>
                </a:lnTo>
                <a:lnTo>
                  <a:pt x="530" y="2205"/>
                </a:lnTo>
                <a:lnTo>
                  <a:pt x="518" y="2194"/>
                </a:lnTo>
                <a:lnTo>
                  <a:pt x="507" y="2184"/>
                </a:lnTo>
                <a:lnTo>
                  <a:pt x="497" y="2175"/>
                </a:lnTo>
                <a:lnTo>
                  <a:pt x="488" y="2164"/>
                </a:lnTo>
                <a:lnTo>
                  <a:pt x="481" y="2154"/>
                </a:lnTo>
                <a:lnTo>
                  <a:pt x="474" y="2144"/>
                </a:lnTo>
                <a:lnTo>
                  <a:pt x="468" y="2134"/>
                </a:lnTo>
                <a:lnTo>
                  <a:pt x="465" y="2124"/>
                </a:lnTo>
                <a:lnTo>
                  <a:pt x="461" y="2114"/>
                </a:lnTo>
                <a:lnTo>
                  <a:pt x="460" y="2105"/>
                </a:lnTo>
                <a:lnTo>
                  <a:pt x="459" y="2094"/>
                </a:lnTo>
                <a:lnTo>
                  <a:pt x="459" y="2094"/>
                </a:lnTo>
                <a:lnTo>
                  <a:pt x="460" y="2079"/>
                </a:lnTo>
                <a:lnTo>
                  <a:pt x="462" y="2065"/>
                </a:lnTo>
                <a:lnTo>
                  <a:pt x="466" y="2052"/>
                </a:lnTo>
                <a:lnTo>
                  <a:pt x="472" y="2039"/>
                </a:lnTo>
                <a:lnTo>
                  <a:pt x="478" y="2028"/>
                </a:lnTo>
                <a:lnTo>
                  <a:pt x="487" y="2017"/>
                </a:lnTo>
                <a:lnTo>
                  <a:pt x="497" y="2008"/>
                </a:lnTo>
                <a:lnTo>
                  <a:pt x="508" y="1999"/>
                </a:lnTo>
                <a:lnTo>
                  <a:pt x="508" y="1999"/>
                </a:lnTo>
                <a:lnTo>
                  <a:pt x="521" y="1991"/>
                </a:lnTo>
                <a:lnTo>
                  <a:pt x="535" y="1984"/>
                </a:lnTo>
                <a:lnTo>
                  <a:pt x="551" y="1979"/>
                </a:lnTo>
                <a:lnTo>
                  <a:pt x="568" y="1975"/>
                </a:lnTo>
                <a:lnTo>
                  <a:pt x="587" y="1970"/>
                </a:lnTo>
                <a:lnTo>
                  <a:pt x="606" y="1968"/>
                </a:lnTo>
                <a:lnTo>
                  <a:pt x="627" y="1967"/>
                </a:lnTo>
                <a:lnTo>
                  <a:pt x="650" y="1965"/>
                </a:lnTo>
                <a:lnTo>
                  <a:pt x="650" y="1965"/>
                </a:lnTo>
                <a:lnTo>
                  <a:pt x="672" y="1967"/>
                </a:lnTo>
                <a:lnTo>
                  <a:pt x="692" y="1968"/>
                </a:lnTo>
                <a:lnTo>
                  <a:pt x="711" y="1971"/>
                </a:lnTo>
                <a:lnTo>
                  <a:pt x="728" y="1975"/>
                </a:lnTo>
                <a:lnTo>
                  <a:pt x="744" y="1980"/>
                </a:lnTo>
                <a:lnTo>
                  <a:pt x="759" y="1986"/>
                </a:lnTo>
                <a:lnTo>
                  <a:pt x="773" y="1994"/>
                </a:lnTo>
                <a:lnTo>
                  <a:pt x="784" y="2002"/>
                </a:lnTo>
                <a:lnTo>
                  <a:pt x="784" y="2002"/>
                </a:lnTo>
                <a:lnTo>
                  <a:pt x="795" y="2013"/>
                </a:lnTo>
                <a:lnTo>
                  <a:pt x="804" y="2023"/>
                </a:lnTo>
                <a:lnTo>
                  <a:pt x="812" y="2034"/>
                </a:lnTo>
                <a:lnTo>
                  <a:pt x="819" y="2048"/>
                </a:lnTo>
                <a:lnTo>
                  <a:pt x="824" y="2063"/>
                </a:lnTo>
                <a:lnTo>
                  <a:pt x="827" y="2078"/>
                </a:lnTo>
                <a:lnTo>
                  <a:pt x="829" y="2095"/>
                </a:lnTo>
                <a:lnTo>
                  <a:pt x="829" y="2113"/>
                </a:lnTo>
                <a:lnTo>
                  <a:pt x="829" y="2123"/>
                </a:lnTo>
                <a:lnTo>
                  <a:pt x="709" y="2123"/>
                </a:lnTo>
                <a:lnTo>
                  <a:pt x="709" y="2113"/>
                </a:lnTo>
                <a:lnTo>
                  <a:pt x="709" y="2113"/>
                </a:lnTo>
                <a:lnTo>
                  <a:pt x="707" y="2097"/>
                </a:lnTo>
                <a:lnTo>
                  <a:pt x="705" y="2084"/>
                </a:lnTo>
                <a:lnTo>
                  <a:pt x="703" y="2077"/>
                </a:lnTo>
                <a:lnTo>
                  <a:pt x="699" y="2072"/>
                </a:lnTo>
                <a:lnTo>
                  <a:pt x="696" y="2068"/>
                </a:lnTo>
                <a:lnTo>
                  <a:pt x="692" y="2063"/>
                </a:lnTo>
                <a:lnTo>
                  <a:pt x="692" y="2063"/>
                </a:lnTo>
                <a:lnTo>
                  <a:pt x="688" y="2060"/>
                </a:lnTo>
                <a:lnTo>
                  <a:pt x="683" y="2056"/>
                </a:lnTo>
                <a:lnTo>
                  <a:pt x="672" y="2051"/>
                </a:lnTo>
                <a:lnTo>
                  <a:pt x="658" y="2048"/>
                </a:lnTo>
                <a:lnTo>
                  <a:pt x="641" y="2047"/>
                </a:lnTo>
                <a:lnTo>
                  <a:pt x="641" y="2047"/>
                </a:lnTo>
                <a:lnTo>
                  <a:pt x="629" y="2048"/>
                </a:lnTo>
                <a:lnTo>
                  <a:pt x="618" y="2049"/>
                </a:lnTo>
                <a:lnTo>
                  <a:pt x="608" y="2053"/>
                </a:lnTo>
                <a:lnTo>
                  <a:pt x="600" y="2059"/>
                </a:lnTo>
                <a:lnTo>
                  <a:pt x="600" y="2059"/>
                </a:lnTo>
                <a:lnTo>
                  <a:pt x="594" y="2064"/>
                </a:lnTo>
                <a:lnTo>
                  <a:pt x="589" y="2071"/>
                </a:lnTo>
                <a:lnTo>
                  <a:pt x="587" y="2079"/>
                </a:lnTo>
                <a:lnTo>
                  <a:pt x="585" y="2087"/>
                </a:lnTo>
                <a:lnTo>
                  <a:pt x="585" y="2087"/>
                </a:lnTo>
                <a:lnTo>
                  <a:pt x="585" y="2097"/>
                </a:lnTo>
                <a:lnTo>
                  <a:pt x="589" y="2105"/>
                </a:lnTo>
                <a:lnTo>
                  <a:pt x="592" y="2111"/>
                </a:lnTo>
                <a:lnTo>
                  <a:pt x="598" y="2118"/>
                </a:lnTo>
                <a:lnTo>
                  <a:pt x="598" y="2118"/>
                </a:lnTo>
                <a:lnTo>
                  <a:pt x="607" y="2126"/>
                </a:lnTo>
                <a:lnTo>
                  <a:pt x="620" y="2136"/>
                </a:lnTo>
                <a:lnTo>
                  <a:pt x="637" y="2146"/>
                </a:lnTo>
                <a:lnTo>
                  <a:pt x="659" y="2157"/>
                </a:lnTo>
                <a:lnTo>
                  <a:pt x="659" y="2157"/>
                </a:lnTo>
                <a:lnTo>
                  <a:pt x="690" y="2175"/>
                </a:lnTo>
                <a:lnTo>
                  <a:pt x="690" y="2175"/>
                </a:lnTo>
                <a:lnTo>
                  <a:pt x="725" y="2194"/>
                </a:lnTo>
                <a:lnTo>
                  <a:pt x="756" y="2214"/>
                </a:lnTo>
                <a:lnTo>
                  <a:pt x="768" y="2223"/>
                </a:lnTo>
                <a:lnTo>
                  <a:pt x="781" y="2233"/>
                </a:lnTo>
                <a:lnTo>
                  <a:pt x="791" y="2243"/>
                </a:lnTo>
                <a:lnTo>
                  <a:pt x="802" y="2253"/>
                </a:lnTo>
                <a:lnTo>
                  <a:pt x="810" y="2262"/>
                </a:lnTo>
                <a:lnTo>
                  <a:pt x="818" y="2272"/>
                </a:lnTo>
                <a:lnTo>
                  <a:pt x="825" y="2282"/>
                </a:lnTo>
                <a:lnTo>
                  <a:pt x="829" y="2292"/>
                </a:lnTo>
                <a:lnTo>
                  <a:pt x="834" y="2301"/>
                </a:lnTo>
                <a:lnTo>
                  <a:pt x="836" y="2312"/>
                </a:lnTo>
                <a:lnTo>
                  <a:pt x="838" y="2321"/>
                </a:lnTo>
                <a:lnTo>
                  <a:pt x="838" y="2331"/>
                </a:lnTo>
                <a:lnTo>
                  <a:pt x="838" y="2331"/>
                </a:lnTo>
                <a:lnTo>
                  <a:pt x="838" y="2346"/>
                </a:lnTo>
                <a:lnTo>
                  <a:pt x="835" y="2360"/>
                </a:lnTo>
                <a:lnTo>
                  <a:pt x="832" y="2374"/>
                </a:lnTo>
                <a:lnTo>
                  <a:pt x="826" y="2386"/>
                </a:lnTo>
                <a:lnTo>
                  <a:pt x="819" y="2398"/>
                </a:lnTo>
                <a:lnTo>
                  <a:pt x="811" y="2408"/>
                </a:lnTo>
                <a:lnTo>
                  <a:pt x="801" y="2419"/>
                </a:lnTo>
                <a:lnTo>
                  <a:pt x="788" y="2428"/>
                </a:lnTo>
                <a:lnTo>
                  <a:pt x="788" y="2428"/>
                </a:lnTo>
                <a:lnTo>
                  <a:pt x="778" y="2433"/>
                </a:lnTo>
                <a:lnTo>
                  <a:pt x="765" y="2439"/>
                </a:lnTo>
                <a:lnTo>
                  <a:pt x="751" y="2444"/>
                </a:lnTo>
                <a:lnTo>
                  <a:pt x="736" y="2447"/>
                </a:lnTo>
                <a:lnTo>
                  <a:pt x="720" y="2451"/>
                </a:lnTo>
                <a:lnTo>
                  <a:pt x="704" y="2453"/>
                </a:lnTo>
                <a:lnTo>
                  <a:pt x="668" y="2456"/>
                </a:lnTo>
                <a:lnTo>
                  <a:pt x="1879" y="2652"/>
                </a:lnTo>
                <a:lnTo>
                  <a:pt x="1912" y="2446"/>
                </a:lnTo>
                <a:lnTo>
                  <a:pt x="1912" y="2446"/>
                </a:lnTo>
                <a:lnTo>
                  <a:pt x="1890" y="2453"/>
                </a:lnTo>
                <a:lnTo>
                  <a:pt x="1866" y="2458"/>
                </a:lnTo>
                <a:lnTo>
                  <a:pt x="1838" y="2460"/>
                </a:lnTo>
                <a:lnTo>
                  <a:pt x="1808" y="2461"/>
                </a:lnTo>
                <a:lnTo>
                  <a:pt x="1808" y="2461"/>
                </a:lnTo>
                <a:lnTo>
                  <a:pt x="1782" y="2461"/>
                </a:lnTo>
                <a:lnTo>
                  <a:pt x="1758" y="2459"/>
                </a:lnTo>
                <a:lnTo>
                  <a:pt x="1736" y="2455"/>
                </a:lnTo>
                <a:lnTo>
                  <a:pt x="1716" y="2451"/>
                </a:lnTo>
                <a:lnTo>
                  <a:pt x="1716" y="2451"/>
                </a:lnTo>
                <a:lnTo>
                  <a:pt x="1698" y="2444"/>
                </a:lnTo>
                <a:lnTo>
                  <a:pt x="1682" y="2437"/>
                </a:lnTo>
                <a:lnTo>
                  <a:pt x="1668" y="2428"/>
                </a:lnTo>
                <a:lnTo>
                  <a:pt x="1655" y="2416"/>
                </a:lnTo>
                <a:lnTo>
                  <a:pt x="1655" y="2416"/>
                </a:lnTo>
                <a:lnTo>
                  <a:pt x="1648" y="2409"/>
                </a:lnTo>
                <a:lnTo>
                  <a:pt x="1641" y="2402"/>
                </a:lnTo>
                <a:lnTo>
                  <a:pt x="1630" y="2385"/>
                </a:lnTo>
                <a:lnTo>
                  <a:pt x="1622" y="2368"/>
                </a:lnTo>
                <a:lnTo>
                  <a:pt x="1614" y="2347"/>
                </a:lnTo>
                <a:lnTo>
                  <a:pt x="1614" y="2347"/>
                </a:lnTo>
                <a:lnTo>
                  <a:pt x="1611" y="2336"/>
                </a:lnTo>
                <a:lnTo>
                  <a:pt x="1609" y="2323"/>
                </a:lnTo>
                <a:lnTo>
                  <a:pt x="1606" y="2290"/>
                </a:lnTo>
                <a:lnTo>
                  <a:pt x="1603" y="2248"/>
                </a:lnTo>
                <a:lnTo>
                  <a:pt x="1602" y="2199"/>
                </a:lnTo>
                <a:lnTo>
                  <a:pt x="1602" y="2199"/>
                </a:lnTo>
                <a:lnTo>
                  <a:pt x="1603" y="2159"/>
                </a:lnTo>
                <a:lnTo>
                  <a:pt x="1606" y="2125"/>
                </a:lnTo>
                <a:lnTo>
                  <a:pt x="1608" y="2098"/>
                </a:lnTo>
                <a:lnTo>
                  <a:pt x="1613" y="2076"/>
                </a:lnTo>
                <a:lnTo>
                  <a:pt x="1613" y="2076"/>
                </a:lnTo>
                <a:lnTo>
                  <a:pt x="1618" y="2057"/>
                </a:lnTo>
                <a:lnTo>
                  <a:pt x="1626" y="2042"/>
                </a:lnTo>
                <a:lnTo>
                  <a:pt x="1637" y="2028"/>
                </a:lnTo>
                <a:lnTo>
                  <a:pt x="1647" y="2015"/>
                </a:lnTo>
                <a:lnTo>
                  <a:pt x="1647" y="2015"/>
                </a:lnTo>
                <a:lnTo>
                  <a:pt x="1661" y="2003"/>
                </a:lnTo>
                <a:lnTo>
                  <a:pt x="1677" y="1994"/>
                </a:lnTo>
                <a:lnTo>
                  <a:pt x="1694" y="1985"/>
                </a:lnTo>
                <a:lnTo>
                  <a:pt x="1714" y="1978"/>
                </a:lnTo>
                <a:lnTo>
                  <a:pt x="1714" y="1978"/>
                </a:lnTo>
                <a:lnTo>
                  <a:pt x="1736" y="1972"/>
                </a:lnTo>
                <a:lnTo>
                  <a:pt x="1760" y="1969"/>
                </a:lnTo>
                <a:lnTo>
                  <a:pt x="1785" y="1967"/>
                </a:lnTo>
                <a:lnTo>
                  <a:pt x="1813" y="1965"/>
                </a:lnTo>
                <a:lnTo>
                  <a:pt x="1813" y="1965"/>
                </a:lnTo>
                <a:lnTo>
                  <a:pt x="1838" y="1967"/>
                </a:lnTo>
                <a:lnTo>
                  <a:pt x="1863" y="1969"/>
                </a:lnTo>
                <a:lnTo>
                  <a:pt x="1885" y="1973"/>
                </a:lnTo>
                <a:lnTo>
                  <a:pt x="1906" y="1979"/>
                </a:lnTo>
                <a:lnTo>
                  <a:pt x="1906" y="1979"/>
                </a:lnTo>
                <a:lnTo>
                  <a:pt x="1925" y="1986"/>
                </a:lnTo>
                <a:lnTo>
                  <a:pt x="1943" y="1995"/>
                </a:lnTo>
                <a:lnTo>
                  <a:pt x="1959" y="2007"/>
                </a:lnTo>
                <a:lnTo>
                  <a:pt x="1973" y="2019"/>
                </a:lnTo>
                <a:lnTo>
                  <a:pt x="1973" y="2019"/>
                </a:lnTo>
                <a:lnTo>
                  <a:pt x="1974" y="2022"/>
                </a:lnTo>
                <a:lnTo>
                  <a:pt x="1976" y="2025"/>
                </a:lnTo>
                <a:lnTo>
                  <a:pt x="1980" y="2032"/>
                </a:lnTo>
              </a:path>
            </a:pathLst>
          </a:custGeom>
          <a:noFill/>
          <a:ln w="9525">
            <a:noFill/>
            <a:round/>
            <a:headEnd/>
            <a:tailEnd/>
          </a:ln>
        </p:spPr>
        <p:txBody>
          <a:bodyPr/>
          <a:lstStyle/>
          <a:p>
            <a:pPr>
              <a:defRPr/>
            </a:pPr>
            <a:endParaRPr lang="pt-PT">
              <a:latin typeface="Arial" charset="0"/>
              <a:cs typeface="+mn-cs"/>
            </a:endParaRPr>
          </a:p>
        </p:txBody>
      </p:sp>
      <p:sp>
        <p:nvSpPr>
          <p:cNvPr id="6" name="Rectangle 33"/>
          <p:cNvSpPr>
            <a:spLocks noChangeArrowheads="1"/>
          </p:cNvSpPr>
          <p:nvPr userDrawn="1"/>
        </p:nvSpPr>
        <p:spPr bwMode="auto">
          <a:xfrm>
            <a:off x="1149054" y="3597277"/>
            <a:ext cx="315301" cy="163513"/>
          </a:xfrm>
          <a:prstGeom prst="rect">
            <a:avLst/>
          </a:prstGeom>
          <a:noFill/>
          <a:ln w="9525">
            <a:noFill/>
            <a:miter lim="800000"/>
            <a:headEnd/>
            <a:tailEnd/>
          </a:ln>
        </p:spPr>
        <p:txBody>
          <a:bodyPr/>
          <a:lstStyle/>
          <a:p>
            <a:pPr>
              <a:defRPr/>
            </a:pPr>
            <a:endParaRPr lang="pt-PT">
              <a:latin typeface="Arial" charset="0"/>
              <a:cs typeface="+mn-cs"/>
            </a:endParaRPr>
          </a:p>
        </p:txBody>
      </p:sp>
      <p:sp>
        <p:nvSpPr>
          <p:cNvPr id="7" name="Rectangle 34"/>
          <p:cNvSpPr>
            <a:spLocks noChangeArrowheads="1"/>
          </p:cNvSpPr>
          <p:nvPr userDrawn="1"/>
        </p:nvSpPr>
        <p:spPr bwMode="auto">
          <a:xfrm>
            <a:off x="2729789" y="3597277"/>
            <a:ext cx="306837" cy="163513"/>
          </a:xfrm>
          <a:prstGeom prst="rect">
            <a:avLst/>
          </a:prstGeom>
          <a:noFill/>
          <a:ln w="9525">
            <a:noFill/>
            <a:miter lim="800000"/>
            <a:headEnd/>
            <a:tailEnd/>
          </a:ln>
        </p:spPr>
        <p:txBody>
          <a:bodyPr/>
          <a:lstStyle/>
          <a:p>
            <a:pPr>
              <a:defRPr/>
            </a:pPr>
            <a:endParaRPr lang="pt-PT">
              <a:latin typeface="Arial" charset="0"/>
              <a:cs typeface="+mn-cs"/>
            </a:endParaRPr>
          </a:p>
        </p:txBody>
      </p:sp>
      <p:sp>
        <p:nvSpPr>
          <p:cNvPr id="8" name="Rectangle 35"/>
          <p:cNvSpPr>
            <a:spLocks noChangeArrowheads="1"/>
          </p:cNvSpPr>
          <p:nvPr userDrawn="1"/>
        </p:nvSpPr>
        <p:spPr bwMode="auto">
          <a:xfrm>
            <a:off x="2729789" y="3859215"/>
            <a:ext cx="306837" cy="804863"/>
          </a:xfrm>
          <a:prstGeom prst="rect">
            <a:avLst/>
          </a:prstGeom>
          <a:noFill/>
          <a:ln w="9525">
            <a:noFill/>
            <a:miter lim="800000"/>
            <a:headEnd/>
            <a:tailEnd/>
          </a:ln>
        </p:spPr>
        <p:txBody>
          <a:bodyPr/>
          <a:lstStyle/>
          <a:p>
            <a:pPr>
              <a:defRPr/>
            </a:pPr>
            <a:endParaRPr lang="pt-PT">
              <a:latin typeface="Arial" charset="0"/>
              <a:cs typeface="+mn-cs"/>
            </a:endParaRPr>
          </a:p>
        </p:txBody>
      </p:sp>
      <p:sp>
        <p:nvSpPr>
          <p:cNvPr id="9" name="Freeform 36"/>
          <p:cNvSpPr>
            <a:spLocks/>
          </p:cNvSpPr>
          <p:nvPr userDrawn="1"/>
        </p:nvSpPr>
        <p:spPr bwMode="auto">
          <a:xfrm>
            <a:off x="3241892" y="3838576"/>
            <a:ext cx="869724" cy="846139"/>
          </a:xfrm>
          <a:custGeom>
            <a:avLst/>
            <a:gdLst/>
            <a:ahLst/>
            <a:cxnLst>
              <a:cxn ang="0">
                <a:pos x="131" y="132"/>
              </a:cxn>
              <a:cxn ang="0">
                <a:pos x="144" y="153"/>
              </a:cxn>
              <a:cxn ang="0">
                <a:pos x="166" y="171"/>
              </a:cxn>
              <a:cxn ang="0">
                <a:pos x="203" y="192"/>
              </a:cxn>
              <a:cxn ang="0">
                <a:pos x="270" y="229"/>
              </a:cxn>
              <a:cxn ang="0">
                <a:pos x="325" y="268"/>
              </a:cxn>
              <a:cxn ang="0">
                <a:pos x="355" y="297"/>
              </a:cxn>
              <a:cxn ang="0">
                <a:pos x="374" y="327"/>
              </a:cxn>
              <a:cxn ang="0">
                <a:pos x="383" y="356"/>
              </a:cxn>
              <a:cxn ang="0">
                <a:pos x="383" y="381"/>
              </a:cxn>
              <a:cxn ang="0">
                <a:pos x="371" y="421"/>
              </a:cxn>
              <a:cxn ang="0">
                <a:pos x="345" y="454"/>
              </a:cxn>
              <a:cxn ang="0">
                <a:pos x="320" y="471"/>
              </a:cxn>
              <a:cxn ang="0">
                <a:pos x="273" y="488"/>
              </a:cxn>
              <a:cxn ang="0">
                <a:pos x="213" y="496"/>
              </a:cxn>
              <a:cxn ang="0">
                <a:pos x="167" y="496"/>
              </a:cxn>
              <a:cxn ang="0">
                <a:pos x="105" y="487"/>
              </a:cxn>
              <a:cxn ang="0">
                <a:pos x="59" y="468"/>
              </a:cxn>
              <a:cxn ang="0">
                <a:pos x="36" y="450"/>
              </a:cxn>
              <a:cxn ang="0">
                <a:pos x="11" y="413"/>
              </a:cxn>
              <a:cxn ang="0">
                <a:pos x="1" y="365"/>
              </a:cxn>
              <a:cxn ang="0">
                <a:pos x="0" y="337"/>
              </a:cxn>
              <a:cxn ang="0">
                <a:pos x="124" y="327"/>
              </a:cxn>
              <a:cxn ang="0">
                <a:pos x="125" y="359"/>
              </a:cxn>
              <a:cxn ang="0">
                <a:pos x="133" y="388"/>
              </a:cxn>
              <a:cxn ang="0">
                <a:pos x="140" y="398"/>
              </a:cxn>
              <a:cxn ang="0">
                <a:pos x="154" y="409"/>
              </a:cxn>
              <a:cxn ang="0">
                <a:pos x="192" y="416"/>
              </a:cxn>
              <a:cxn ang="0">
                <a:pos x="217" y="412"/>
              </a:cxn>
              <a:cxn ang="0">
                <a:pos x="237" y="403"/>
              </a:cxn>
              <a:cxn ang="0">
                <a:pos x="252" y="380"/>
              </a:cxn>
              <a:cxn ang="0">
                <a:pos x="252" y="363"/>
              </a:cxn>
              <a:cxn ang="0">
                <a:pos x="236" y="341"/>
              </a:cxn>
              <a:cxn ang="0">
                <a:pos x="202" y="317"/>
              </a:cxn>
              <a:cxn ang="0">
                <a:pos x="161" y="294"/>
              </a:cxn>
              <a:cxn ang="0">
                <a:pos x="154" y="290"/>
              </a:cxn>
              <a:cxn ang="0">
                <a:pos x="75" y="240"/>
              </a:cxn>
              <a:cxn ang="0">
                <a:pos x="41" y="210"/>
              </a:cxn>
              <a:cxn ang="0">
                <a:pos x="18" y="179"/>
              </a:cxn>
              <a:cxn ang="0">
                <a:pos x="7" y="149"/>
              </a:cxn>
              <a:cxn ang="0">
                <a:pos x="5" y="129"/>
              </a:cxn>
              <a:cxn ang="0">
                <a:pos x="10" y="87"/>
              </a:cxn>
              <a:cxn ang="0">
                <a:pos x="31" y="52"/>
              </a:cxn>
              <a:cxn ang="0">
                <a:pos x="53" y="34"/>
              </a:cxn>
              <a:cxn ang="0">
                <a:pos x="95" y="14"/>
              </a:cxn>
              <a:cxn ang="0">
                <a:pos x="151" y="3"/>
              </a:cxn>
              <a:cxn ang="0">
                <a:pos x="194" y="0"/>
              </a:cxn>
              <a:cxn ang="0">
                <a:pos x="255" y="6"/>
              </a:cxn>
              <a:cxn ang="0">
                <a:pos x="305" y="21"/>
              </a:cxn>
              <a:cxn ang="0">
                <a:pos x="330" y="37"/>
              </a:cxn>
              <a:cxn ang="0">
                <a:pos x="356" y="69"/>
              </a:cxn>
              <a:cxn ang="0">
                <a:pos x="371" y="113"/>
              </a:cxn>
              <a:cxn ang="0">
                <a:pos x="375" y="158"/>
              </a:cxn>
              <a:cxn ang="0">
                <a:pos x="253" y="148"/>
              </a:cxn>
              <a:cxn ang="0">
                <a:pos x="247" y="112"/>
              </a:cxn>
              <a:cxn ang="0">
                <a:pos x="237" y="98"/>
              </a:cxn>
              <a:cxn ang="0">
                <a:pos x="228" y="91"/>
              </a:cxn>
              <a:cxn ang="0">
                <a:pos x="186" y="82"/>
              </a:cxn>
              <a:cxn ang="0">
                <a:pos x="163" y="84"/>
              </a:cxn>
              <a:cxn ang="0">
                <a:pos x="145" y="94"/>
              </a:cxn>
              <a:cxn ang="0">
                <a:pos x="131" y="114"/>
              </a:cxn>
            </a:cxnLst>
            <a:rect l="0" t="0" r="r" b="b"/>
            <a:pathLst>
              <a:path w="383" h="496">
                <a:moveTo>
                  <a:pt x="130" y="122"/>
                </a:moveTo>
                <a:lnTo>
                  <a:pt x="130" y="122"/>
                </a:lnTo>
                <a:lnTo>
                  <a:pt x="131" y="132"/>
                </a:lnTo>
                <a:lnTo>
                  <a:pt x="133" y="140"/>
                </a:lnTo>
                <a:lnTo>
                  <a:pt x="138" y="146"/>
                </a:lnTo>
                <a:lnTo>
                  <a:pt x="144" y="153"/>
                </a:lnTo>
                <a:lnTo>
                  <a:pt x="144" y="153"/>
                </a:lnTo>
                <a:lnTo>
                  <a:pt x="152" y="161"/>
                </a:lnTo>
                <a:lnTo>
                  <a:pt x="166" y="171"/>
                </a:lnTo>
                <a:lnTo>
                  <a:pt x="183" y="181"/>
                </a:lnTo>
                <a:lnTo>
                  <a:pt x="203" y="192"/>
                </a:lnTo>
                <a:lnTo>
                  <a:pt x="203" y="192"/>
                </a:lnTo>
                <a:lnTo>
                  <a:pt x="235" y="210"/>
                </a:lnTo>
                <a:lnTo>
                  <a:pt x="235" y="210"/>
                </a:lnTo>
                <a:lnTo>
                  <a:pt x="270" y="229"/>
                </a:lnTo>
                <a:lnTo>
                  <a:pt x="300" y="249"/>
                </a:lnTo>
                <a:lnTo>
                  <a:pt x="313" y="258"/>
                </a:lnTo>
                <a:lnTo>
                  <a:pt x="325" y="268"/>
                </a:lnTo>
                <a:lnTo>
                  <a:pt x="337" y="278"/>
                </a:lnTo>
                <a:lnTo>
                  <a:pt x="346" y="288"/>
                </a:lnTo>
                <a:lnTo>
                  <a:pt x="355" y="297"/>
                </a:lnTo>
                <a:lnTo>
                  <a:pt x="362" y="307"/>
                </a:lnTo>
                <a:lnTo>
                  <a:pt x="369" y="317"/>
                </a:lnTo>
                <a:lnTo>
                  <a:pt x="374" y="327"/>
                </a:lnTo>
                <a:lnTo>
                  <a:pt x="378" y="336"/>
                </a:lnTo>
                <a:lnTo>
                  <a:pt x="381" y="347"/>
                </a:lnTo>
                <a:lnTo>
                  <a:pt x="383" y="356"/>
                </a:lnTo>
                <a:lnTo>
                  <a:pt x="383" y="366"/>
                </a:lnTo>
                <a:lnTo>
                  <a:pt x="383" y="366"/>
                </a:lnTo>
                <a:lnTo>
                  <a:pt x="383" y="381"/>
                </a:lnTo>
                <a:lnTo>
                  <a:pt x="381" y="395"/>
                </a:lnTo>
                <a:lnTo>
                  <a:pt x="376" y="409"/>
                </a:lnTo>
                <a:lnTo>
                  <a:pt x="371" y="421"/>
                </a:lnTo>
                <a:lnTo>
                  <a:pt x="363" y="433"/>
                </a:lnTo>
                <a:lnTo>
                  <a:pt x="355" y="443"/>
                </a:lnTo>
                <a:lnTo>
                  <a:pt x="345" y="454"/>
                </a:lnTo>
                <a:lnTo>
                  <a:pt x="333" y="463"/>
                </a:lnTo>
                <a:lnTo>
                  <a:pt x="333" y="463"/>
                </a:lnTo>
                <a:lnTo>
                  <a:pt x="320" y="471"/>
                </a:lnTo>
                <a:lnTo>
                  <a:pt x="306" y="478"/>
                </a:lnTo>
                <a:lnTo>
                  <a:pt x="290" y="483"/>
                </a:lnTo>
                <a:lnTo>
                  <a:pt x="273" y="488"/>
                </a:lnTo>
                <a:lnTo>
                  <a:pt x="254" y="491"/>
                </a:lnTo>
                <a:lnTo>
                  <a:pt x="233" y="495"/>
                </a:lnTo>
                <a:lnTo>
                  <a:pt x="213" y="496"/>
                </a:lnTo>
                <a:lnTo>
                  <a:pt x="190" y="496"/>
                </a:lnTo>
                <a:lnTo>
                  <a:pt x="190" y="496"/>
                </a:lnTo>
                <a:lnTo>
                  <a:pt x="167" y="496"/>
                </a:lnTo>
                <a:lnTo>
                  <a:pt x="145" y="494"/>
                </a:lnTo>
                <a:lnTo>
                  <a:pt x="124" y="491"/>
                </a:lnTo>
                <a:lnTo>
                  <a:pt x="105" y="487"/>
                </a:lnTo>
                <a:lnTo>
                  <a:pt x="88" y="482"/>
                </a:lnTo>
                <a:lnTo>
                  <a:pt x="72" y="477"/>
                </a:lnTo>
                <a:lnTo>
                  <a:pt x="59" y="468"/>
                </a:lnTo>
                <a:lnTo>
                  <a:pt x="46" y="460"/>
                </a:lnTo>
                <a:lnTo>
                  <a:pt x="46" y="460"/>
                </a:lnTo>
                <a:lnTo>
                  <a:pt x="36" y="450"/>
                </a:lnTo>
                <a:lnTo>
                  <a:pt x="26" y="439"/>
                </a:lnTo>
                <a:lnTo>
                  <a:pt x="18" y="427"/>
                </a:lnTo>
                <a:lnTo>
                  <a:pt x="11" y="413"/>
                </a:lnTo>
                <a:lnTo>
                  <a:pt x="7" y="398"/>
                </a:lnTo>
                <a:lnTo>
                  <a:pt x="2" y="382"/>
                </a:lnTo>
                <a:lnTo>
                  <a:pt x="1" y="365"/>
                </a:lnTo>
                <a:lnTo>
                  <a:pt x="0" y="345"/>
                </a:lnTo>
                <a:lnTo>
                  <a:pt x="0" y="345"/>
                </a:lnTo>
                <a:lnTo>
                  <a:pt x="0" y="337"/>
                </a:lnTo>
                <a:lnTo>
                  <a:pt x="0" y="337"/>
                </a:lnTo>
                <a:lnTo>
                  <a:pt x="1" y="327"/>
                </a:lnTo>
                <a:lnTo>
                  <a:pt x="124" y="327"/>
                </a:lnTo>
                <a:lnTo>
                  <a:pt x="124" y="341"/>
                </a:lnTo>
                <a:lnTo>
                  <a:pt x="124" y="341"/>
                </a:lnTo>
                <a:lnTo>
                  <a:pt x="125" y="359"/>
                </a:lnTo>
                <a:lnTo>
                  <a:pt x="128" y="375"/>
                </a:lnTo>
                <a:lnTo>
                  <a:pt x="130" y="382"/>
                </a:lnTo>
                <a:lnTo>
                  <a:pt x="133" y="388"/>
                </a:lnTo>
                <a:lnTo>
                  <a:pt x="136" y="394"/>
                </a:lnTo>
                <a:lnTo>
                  <a:pt x="140" y="398"/>
                </a:lnTo>
                <a:lnTo>
                  <a:pt x="140" y="398"/>
                </a:lnTo>
                <a:lnTo>
                  <a:pt x="144" y="402"/>
                </a:lnTo>
                <a:lnTo>
                  <a:pt x="148" y="405"/>
                </a:lnTo>
                <a:lnTo>
                  <a:pt x="154" y="409"/>
                </a:lnTo>
                <a:lnTo>
                  <a:pt x="161" y="411"/>
                </a:lnTo>
                <a:lnTo>
                  <a:pt x="175" y="414"/>
                </a:lnTo>
                <a:lnTo>
                  <a:pt x="192" y="416"/>
                </a:lnTo>
                <a:lnTo>
                  <a:pt x="192" y="416"/>
                </a:lnTo>
                <a:lnTo>
                  <a:pt x="205" y="414"/>
                </a:lnTo>
                <a:lnTo>
                  <a:pt x="217" y="412"/>
                </a:lnTo>
                <a:lnTo>
                  <a:pt x="228" y="409"/>
                </a:lnTo>
                <a:lnTo>
                  <a:pt x="237" y="403"/>
                </a:lnTo>
                <a:lnTo>
                  <a:pt x="237" y="403"/>
                </a:lnTo>
                <a:lnTo>
                  <a:pt x="244" y="396"/>
                </a:lnTo>
                <a:lnTo>
                  <a:pt x="248" y="389"/>
                </a:lnTo>
                <a:lnTo>
                  <a:pt x="252" y="380"/>
                </a:lnTo>
                <a:lnTo>
                  <a:pt x="253" y="370"/>
                </a:lnTo>
                <a:lnTo>
                  <a:pt x="253" y="370"/>
                </a:lnTo>
                <a:lnTo>
                  <a:pt x="252" y="363"/>
                </a:lnTo>
                <a:lnTo>
                  <a:pt x="248" y="356"/>
                </a:lnTo>
                <a:lnTo>
                  <a:pt x="244" y="349"/>
                </a:lnTo>
                <a:lnTo>
                  <a:pt x="236" y="341"/>
                </a:lnTo>
                <a:lnTo>
                  <a:pt x="226" y="333"/>
                </a:lnTo>
                <a:lnTo>
                  <a:pt x="216" y="325"/>
                </a:lnTo>
                <a:lnTo>
                  <a:pt x="202" y="317"/>
                </a:lnTo>
                <a:lnTo>
                  <a:pt x="187" y="307"/>
                </a:lnTo>
                <a:lnTo>
                  <a:pt x="187" y="307"/>
                </a:lnTo>
                <a:lnTo>
                  <a:pt x="161" y="294"/>
                </a:lnTo>
                <a:lnTo>
                  <a:pt x="161" y="294"/>
                </a:lnTo>
                <a:lnTo>
                  <a:pt x="154" y="290"/>
                </a:lnTo>
                <a:lnTo>
                  <a:pt x="154" y="290"/>
                </a:lnTo>
                <a:lnTo>
                  <a:pt x="120" y="270"/>
                </a:lnTo>
                <a:lnTo>
                  <a:pt x="88" y="250"/>
                </a:lnTo>
                <a:lnTo>
                  <a:pt x="75" y="240"/>
                </a:lnTo>
                <a:lnTo>
                  <a:pt x="63" y="229"/>
                </a:lnTo>
                <a:lnTo>
                  <a:pt x="52" y="219"/>
                </a:lnTo>
                <a:lnTo>
                  <a:pt x="41" y="210"/>
                </a:lnTo>
                <a:lnTo>
                  <a:pt x="33" y="199"/>
                </a:lnTo>
                <a:lnTo>
                  <a:pt x="25" y="189"/>
                </a:lnTo>
                <a:lnTo>
                  <a:pt x="18" y="179"/>
                </a:lnTo>
                <a:lnTo>
                  <a:pt x="14" y="169"/>
                </a:lnTo>
                <a:lnTo>
                  <a:pt x="9" y="159"/>
                </a:lnTo>
                <a:lnTo>
                  <a:pt x="7" y="149"/>
                </a:lnTo>
                <a:lnTo>
                  <a:pt x="5" y="140"/>
                </a:lnTo>
                <a:lnTo>
                  <a:pt x="5" y="129"/>
                </a:lnTo>
                <a:lnTo>
                  <a:pt x="5" y="129"/>
                </a:lnTo>
                <a:lnTo>
                  <a:pt x="5" y="114"/>
                </a:lnTo>
                <a:lnTo>
                  <a:pt x="7" y="100"/>
                </a:lnTo>
                <a:lnTo>
                  <a:pt x="10" y="87"/>
                </a:lnTo>
                <a:lnTo>
                  <a:pt x="16" y="74"/>
                </a:lnTo>
                <a:lnTo>
                  <a:pt x="23" y="63"/>
                </a:lnTo>
                <a:lnTo>
                  <a:pt x="31" y="52"/>
                </a:lnTo>
                <a:lnTo>
                  <a:pt x="41" y="43"/>
                </a:lnTo>
                <a:lnTo>
                  <a:pt x="53" y="34"/>
                </a:lnTo>
                <a:lnTo>
                  <a:pt x="53" y="34"/>
                </a:lnTo>
                <a:lnTo>
                  <a:pt x="65" y="26"/>
                </a:lnTo>
                <a:lnTo>
                  <a:pt x="80" y="19"/>
                </a:lnTo>
                <a:lnTo>
                  <a:pt x="95" y="14"/>
                </a:lnTo>
                <a:lnTo>
                  <a:pt x="113" y="10"/>
                </a:lnTo>
                <a:lnTo>
                  <a:pt x="131" y="5"/>
                </a:lnTo>
                <a:lnTo>
                  <a:pt x="151" y="3"/>
                </a:lnTo>
                <a:lnTo>
                  <a:pt x="172" y="2"/>
                </a:lnTo>
                <a:lnTo>
                  <a:pt x="194" y="0"/>
                </a:lnTo>
                <a:lnTo>
                  <a:pt x="194" y="0"/>
                </a:lnTo>
                <a:lnTo>
                  <a:pt x="216" y="2"/>
                </a:lnTo>
                <a:lnTo>
                  <a:pt x="237" y="3"/>
                </a:lnTo>
                <a:lnTo>
                  <a:pt x="255" y="6"/>
                </a:lnTo>
                <a:lnTo>
                  <a:pt x="274" y="10"/>
                </a:lnTo>
                <a:lnTo>
                  <a:pt x="290" y="15"/>
                </a:lnTo>
                <a:lnTo>
                  <a:pt x="305" y="21"/>
                </a:lnTo>
                <a:lnTo>
                  <a:pt x="317" y="29"/>
                </a:lnTo>
                <a:lnTo>
                  <a:pt x="330" y="37"/>
                </a:lnTo>
                <a:lnTo>
                  <a:pt x="330" y="37"/>
                </a:lnTo>
                <a:lnTo>
                  <a:pt x="340" y="48"/>
                </a:lnTo>
                <a:lnTo>
                  <a:pt x="350" y="58"/>
                </a:lnTo>
                <a:lnTo>
                  <a:pt x="356" y="69"/>
                </a:lnTo>
                <a:lnTo>
                  <a:pt x="363" y="83"/>
                </a:lnTo>
                <a:lnTo>
                  <a:pt x="368" y="98"/>
                </a:lnTo>
                <a:lnTo>
                  <a:pt x="371" y="113"/>
                </a:lnTo>
                <a:lnTo>
                  <a:pt x="374" y="130"/>
                </a:lnTo>
                <a:lnTo>
                  <a:pt x="375" y="148"/>
                </a:lnTo>
                <a:lnTo>
                  <a:pt x="375" y="158"/>
                </a:lnTo>
                <a:lnTo>
                  <a:pt x="253" y="158"/>
                </a:lnTo>
                <a:lnTo>
                  <a:pt x="253" y="148"/>
                </a:lnTo>
                <a:lnTo>
                  <a:pt x="253" y="148"/>
                </a:lnTo>
                <a:lnTo>
                  <a:pt x="253" y="132"/>
                </a:lnTo>
                <a:lnTo>
                  <a:pt x="249" y="119"/>
                </a:lnTo>
                <a:lnTo>
                  <a:pt x="247" y="112"/>
                </a:lnTo>
                <a:lnTo>
                  <a:pt x="244" y="107"/>
                </a:lnTo>
                <a:lnTo>
                  <a:pt x="241" y="103"/>
                </a:lnTo>
                <a:lnTo>
                  <a:pt x="237" y="98"/>
                </a:lnTo>
                <a:lnTo>
                  <a:pt x="237" y="98"/>
                </a:lnTo>
                <a:lnTo>
                  <a:pt x="232" y="95"/>
                </a:lnTo>
                <a:lnTo>
                  <a:pt x="228" y="91"/>
                </a:lnTo>
                <a:lnTo>
                  <a:pt x="216" y="86"/>
                </a:lnTo>
                <a:lnTo>
                  <a:pt x="202" y="83"/>
                </a:lnTo>
                <a:lnTo>
                  <a:pt x="186" y="82"/>
                </a:lnTo>
                <a:lnTo>
                  <a:pt x="186" y="82"/>
                </a:lnTo>
                <a:lnTo>
                  <a:pt x="174" y="83"/>
                </a:lnTo>
                <a:lnTo>
                  <a:pt x="163" y="84"/>
                </a:lnTo>
                <a:lnTo>
                  <a:pt x="153" y="88"/>
                </a:lnTo>
                <a:lnTo>
                  <a:pt x="145" y="94"/>
                </a:lnTo>
                <a:lnTo>
                  <a:pt x="145" y="94"/>
                </a:lnTo>
                <a:lnTo>
                  <a:pt x="138" y="99"/>
                </a:lnTo>
                <a:lnTo>
                  <a:pt x="133" y="106"/>
                </a:lnTo>
                <a:lnTo>
                  <a:pt x="131" y="114"/>
                </a:lnTo>
                <a:lnTo>
                  <a:pt x="130" y="122"/>
                </a:lnTo>
              </a:path>
            </a:pathLst>
          </a:custGeom>
          <a:noFill/>
          <a:ln w="9525">
            <a:noFill/>
            <a:round/>
            <a:headEnd/>
            <a:tailEnd/>
          </a:ln>
        </p:spPr>
        <p:txBody>
          <a:bodyPr/>
          <a:lstStyle/>
          <a:p>
            <a:pPr>
              <a:defRPr/>
            </a:pPr>
            <a:endParaRPr lang="pt-PT">
              <a:latin typeface="Arial" charset="0"/>
              <a:cs typeface="+mn-cs"/>
            </a:endParaRPr>
          </a:p>
        </p:txBody>
      </p:sp>
      <p:sp>
        <p:nvSpPr>
          <p:cNvPr id="10" name="Freeform 37"/>
          <p:cNvSpPr>
            <a:spLocks/>
          </p:cNvSpPr>
          <p:nvPr userDrawn="1"/>
        </p:nvSpPr>
        <p:spPr bwMode="auto">
          <a:xfrm>
            <a:off x="4589858" y="3981451"/>
            <a:ext cx="306836" cy="179388"/>
          </a:xfrm>
          <a:custGeom>
            <a:avLst/>
            <a:gdLst/>
            <a:ahLst/>
            <a:cxnLst>
              <a:cxn ang="0">
                <a:pos x="2" y="105"/>
              </a:cxn>
              <a:cxn ang="0">
                <a:pos x="135" y="105"/>
              </a:cxn>
              <a:cxn ang="0">
                <a:pos x="135" y="85"/>
              </a:cxn>
              <a:cxn ang="0">
                <a:pos x="135" y="85"/>
              </a:cxn>
              <a:cxn ang="0">
                <a:pos x="134" y="64"/>
              </a:cxn>
              <a:cxn ang="0">
                <a:pos x="132" y="44"/>
              </a:cxn>
              <a:cxn ang="0">
                <a:pos x="129" y="37"/>
              </a:cxn>
              <a:cxn ang="0">
                <a:pos x="126" y="30"/>
              </a:cxn>
              <a:cxn ang="0">
                <a:pos x="123" y="23"/>
              </a:cxn>
              <a:cxn ang="0">
                <a:pos x="120" y="19"/>
              </a:cxn>
              <a:cxn ang="0">
                <a:pos x="120" y="19"/>
              </a:cxn>
              <a:cxn ang="0">
                <a:pos x="115" y="14"/>
              </a:cxn>
              <a:cxn ang="0">
                <a:pos x="111" y="11"/>
              </a:cxn>
              <a:cxn ang="0">
                <a:pos x="105" y="7"/>
              </a:cxn>
              <a:cxn ang="0">
                <a:pos x="99" y="5"/>
              </a:cxn>
              <a:cxn ang="0">
                <a:pos x="92" y="3"/>
              </a:cxn>
              <a:cxn ang="0">
                <a:pos x="84" y="2"/>
              </a:cxn>
              <a:cxn ang="0">
                <a:pos x="67" y="0"/>
              </a:cxn>
              <a:cxn ang="0">
                <a:pos x="67" y="0"/>
              </a:cxn>
              <a:cxn ang="0">
                <a:pos x="51" y="2"/>
              </a:cxn>
              <a:cxn ang="0">
                <a:pos x="43" y="3"/>
              </a:cxn>
              <a:cxn ang="0">
                <a:pos x="36" y="5"/>
              </a:cxn>
              <a:cxn ang="0">
                <a:pos x="30" y="8"/>
              </a:cxn>
              <a:cxn ang="0">
                <a:pos x="25" y="11"/>
              </a:cxn>
              <a:cxn ang="0">
                <a:pos x="20" y="15"/>
              </a:cxn>
              <a:cxn ang="0">
                <a:pos x="15" y="20"/>
              </a:cxn>
              <a:cxn ang="0">
                <a:pos x="15" y="20"/>
              </a:cxn>
              <a:cxn ang="0">
                <a:pos x="12" y="25"/>
              </a:cxn>
              <a:cxn ang="0">
                <a:pos x="10" y="30"/>
              </a:cxn>
              <a:cxn ang="0">
                <a:pos x="6" y="37"/>
              </a:cxn>
              <a:cxn ang="0">
                <a:pos x="4" y="45"/>
              </a:cxn>
              <a:cxn ang="0">
                <a:pos x="2" y="64"/>
              </a:cxn>
              <a:cxn ang="0">
                <a:pos x="0" y="85"/>
              </a:cxn>
              <a:cxn ang="0">
                <a:pos x="0" y="85"/>
              </a:cxn>
              <a:cxn ang="0">
                <a:pos x="2" y="105"/>
              </a:cxn>
            </a:cxnLst>
            <a:rect l="0" t="0" r="r" b="b"/>
            <a:pathLst>
              <a:path w="135" h="105">
                <a:moveTo>
                  <a:pt x="2" y="105"/>
                </a:moveTo>
                <a:lnTo>
                  <a:pt x="135" y="105"/>
                </a:lnTo>
                <a:lnTo>
                  <a:pt x="135" y="85"/>
                </a:lnTo>
                <a:lnTo>
                  <a:pt x="135" y="85"/>
                </a:lnTo>
                <a:lnTo>
                  <a:pt x="134" y="64"/>
                </a:lnTo>
                <a:lnTo>
                  <a:pt x="132" y="44"/>
                </a:lnTo>
                <a:lnTo>
                  <a:pt x="129" y="37"/>
                </a:lnTo>
                <a:lnTo>
                  <a:pt x="126" y="30"/>
                </a:lnTo>
                <a:lnTo>
                  <a:pt x="123" y="23"/>
                </a:lnTo>
                <a:lnTo>
                  <a:pt x="120" y="19"/>
                </a:lnTo>
                <a:lnTo>
                  <a:pt x="120" y="19"/>
                </a:lnTo>
                <a:lnTo>
                  <a:pt x="115" y="14"/>
                </a:lnTo>
                <a:lnTo>
                  <a:pt x="111" y="11"/>
                </a:lnTo>
                <a:lnTo>
                  <a:pt x="105" y="7"/>
                </a:lnTo>
                <a:lnTo>
                  <a:pt x="99" y="5"/>
                </a:lnTo>
                <a:lnTo>
                  <a:pt x="92" y="3"/>
                </a:lnTo>
                <a:lnTo>
                  <a:pt x="84" y="2"/>
                </a:lnTo>
                <a:lnTo>
                  <a:pt x="67" y="0"/>
                </a:lnTo>
                <a:lnTo>
                  <a:pt x="67" y="0"/>
                </a:lnTo>
                <a:lnTo>
                  <a:pt x="51" y="2"/>
                </a:lnTo>
                <a:lnTo>
                  <a:pt x="43" y="3"/>
                </a:lnTo>
                <a:lnTo>
                  <a:pt x="36" y="5"/>
                </a:lnTo>
                <a:lnTo>
                  <a:pt x="30" y="8"/>
                </a:lnTo>
                <a:lnTo>
                  <a:pt x="25" y="11"/>
                </a:lnTo>
                <a:lnTo>
                  <a:pt x="20" y="15"/>
                </a:lnTo>
                <a:lnTo>
                  <a:pt x="15" y="20"/>
                </a:lnTo>
                <a:lnTo>
                  <a:pt x="15" y="20"/>
                </a:lnTo>
                <a:lnTo>
                  <a:pt x="12" y="25"/>
                </a:lnTo>
                <a:lnTo>
                  <a:pt x="10" y="30"/>
                </a:lnTo>
                <a:lnTo>
                  <a:pt x="6" y="37"/>
                </a:lnTo>
                <a:lnTo>
                  <a:pt x="4" y="45"/>
                </a:lnTo>
                <a:lnTo>
                  <a:pt x="2" y="64"/>
                </a:lnTo>
                <a:lnTo>
                  <a:pt x="0" y="85"/>
                </a:lnTo>
                <a:lnTo>
                  <a:pt x="0" y="85"/>
                </a:lnTo>
                <a:lnTo>
                  <a:pt x="2" y="105"/>
                </a:lnTo>
              </a:path>
            </a:pathLst>
          </a:custGeom>
          <a:noFill/>
          <a:ln w="9525">
            <a:noFill/>
            <a:round/>
            <a:headEnd/>
            <a:tailEnd/>
          </a:ln>
        </p:spPr>
        <p:txBody>
          <a:bodyPr/>
          <a:lstStyle/>
          <a:p>
            <a:pPr>
              <a:defRPr/>
            </a:pPr>
            <a:endParaRPr lang="pt-PT">
              <a:latin typeface="Arial" charset="0"/>
              <a:cs typeface="+mn-cs"/>
            </a:endParaRPr>
          </a:p>
        </p:txBody>
      </p:sp>
      <p:sp>
        <p:nvSpPr>
          <p:cNvPr id="11" name="Freeform 38"/>
          <p:cNvSpPr>
            <a:spLocks/>
          </p:cNvSpPr>
          <p:nvPr userDrawn="1"/>
        </p:nvSpPr>
        <p:spPr bwMode="auto">
          <a:xfrm>
            <a:off x="4596203" y="4289427"/>
            <a:ext cx="465545" cy="257175"/>
          </a:xfrm>
          <a:custGeom>
            <a:avLst/>
            <a:gdLst/>
            <a:ahLst/>
            <a:cxnLst>
              <a:cxn ang="0">
                <a:pos x="204" y="0"/>
              </a:cxn>
              <a:cxn ang="0">
                <a:pos x="1" y="0"/>
              </a:cxn>
              <a:cxn ang="0">
                <a:pos x="1" y="0"/>
              </a:cxn>
              <a:cxn ang="0">
                <a:pos x="0" y="11"/>
              </a:cxn>
              <a:cxn ang="0">
                <a:pos x="0" y="11"/>
              </a:cxn>
              <a:cxn ang="0">
                <a:pos x="0" y="30"/>
              </a:cxn>
              <a:cxn ang="0">
                <a:pos x="0" y="30"/>
              </a:cxn>
              <a:cxn ang="0">
                <a:pos x="1" y="61"/>
              </a:cxn>
              <a:cxn ang="0">
                <a:pos x="3" y="87"/>
              </a:cxn>
              <a:cxn ang="0">
                <a:pos x="5" y="98"/>
              </a:cxn>
              <a:cxn ang="0">
                <a:pos x="9" y="108"/>
              </a:cxn>
              <a:cxn ang="0">
                <a:pos x="11" y="116"/>
              </a:cxn>
              <a:cxn ang="0">
                <a:pos x="15" y="124"/>
              </a:cxn>
              <a:cxn ang="0">
                <a:pos x="15" y="124"/>
              </a:cxn>
              <a:cxn ang="0">
                <a:pos x="19" y="130"/>
              </a:cxn>
              <a:cxn ang="0">
                <a:pos x="24" y="135"/>
              </a:cxn>
              <a:cxn ang="0">
                <a:pos x="29" y="140"/>
              </a:cxn>
              <a:cxn ang="0">
                <a:pos x="36" y="144"/>
              </a:cxn>
              <a:cxn ang="0">
                <a:pos x="43" y="147"/>
              </a:cxn>
              <a:cxn ang="0">
                <a:pos x="51" y="149"/>
              </a:cxn>
              <a:cxn ang="0">
                <a:pos x="59" y="150"/>
              </a:cxn>
              <a:cxn ang="0">
                <a:pos x="69" y="150"/>
              </a:cxn>
              <a:cxn ang="0">
                <a:pos x="69" y="150"/>
              </a:cxn>
              <a:cxn ang="0">
                <a:pos x="77" y="150"/>
              </a:cxn>
              <a:cxn ang="0">
                <a:pos x="85" y="149"/>
              </a:cxn>
              <a:cxn ang="0">
                <a:pos x="93" y="147"/>
              </a:cxn>
              <a:cxn ang="0">
                <a:pos x="100" y="145"/>
              </a:cxn>
              <a:cxn ang="0">
                <a:pos x="105" y="142"/>
              </a:cxn>
              <a:cxn ang="0">
                <a:pos x="111" y="138"/>
              </a:cxn>
              <a:cxn ang="0">
                <a:pos x="117" y="134"/>
              </a:cxn>
              <a:cxn ang="0">
                <a:pos x="120" y="129"/>
              </a:cxn>
              <a:cxn ang="0">
                <a:pos x="120" y="129"/>
              </a:cxn>
              <a:cxn ang="0">
                <a:pos x="125" y="123"/>
              </a:cxn>
              <a:cxn ang="0">
                <a:pos x="128" y="116"/>
              </a:cxn>
              <a:cxn ang="0">
                <a:pos x="131" y="109"/>
              </a:cxn>
              <a:cxn ang="0">
                <a:pos x="133" y="101"/>
              </a:cxn>
              <a:cxn ang="0">
                <a:pos x="136" y="81"/>
              </a:cxn>
              <a:cxn ang="0">
                <a:pos x="138" y="58"/>
              </a:cxn>
              <a:cxn ang="0">
                <a:pos x="195" y="58"/>
              </a:cxn>
              <a:cxn ang="0">
                <a:pos x="204" y="0"/>
              </a:cxn>
            </a:cxnLst>
            <a:rect l="0" t="0" r="r" b="b"/>
            <a:pathLst>
              <a:path w="204" h="150">
                <a:moveTo>
                  <a:pt x="204" y="0"/>
                </a:moveTo>
                <a:lnTo>
                  <a:pt x="1" y="0"/>
                </a:lnTo>
                <a:lnTo>
                  <a:pt x="1" y="0"/>
                </a:lnTo>
                <a:lnTo>
                  <a:pt x="0" y="11"/>
                </a:lnTo>
                <a:lnTo>
                  <a:pt x="0" y="11"/>
                </a:lnTo>
                <a:lnTo>
                  <a:pt x="0" y="30"/>
                </a:lnTo>
                <a:lnTo>
                  <a:pt x="0" y="30"/>
                </a:lnTo>
                <a:lnTo>
                  <a:pt x="1" y="61"/>
                </a:lnTo>
                <a:lnTo>
                  <a:pt x="3" y="87"/>
                </a:lnTo>
                <a:lnTo>
                  <a:pt x="5" y="98"/>
                </a:lnTo>
                <a:lnTo>
                  <a:pt x="9" y="108"/>
                </a:lnTo>
                <a:lnTo>
                  <a:pt x="11" y="116"/>
                </a:lnTo>
                <a:lnTo>
                  <a:pt x="15" y="124"/>
                </a:lnTo>
                <a:lnTo>
                  <a:pt x="15" y="124"/>
                </a:lnTo>
                <a:lnTo>
                  <a:pt x="19" y="130"/>
                </a:lnTo>
                <a:lnTo>
                  <a:pt x="24" y="135"/>
                </a:lnTo>
                <a:lnTo>
                  <a:pt x="29" y="140"/>
                </a:lnTo>
                <a:lnTo>
                  <a:pt x="36" y="144"/>
                </a:lnTo>
                <a:lnTo>
                  <a:pt x="43" y="147"/>
                </a:lnTo>
                <a:lnTo>
                  <a:pt x="51" y="149"/>
                </a:lnTo>
                <a:lnTo>
                  <a:pt x="59" y="150"/>
                </a:lnTo>
                <a:lnTo>
                  <a:pt x="69" y="150"/>
                </a:lnTo>
                <a:lnTo>
                  <a:pt x="69" y="150"/>
                </a:lnTo>
                <a:lnTo>
                  <a:pt x="77" y="150"/>
                </a:lnTo>
                <a:lnTo>
                  <a:pt x="85" y="149"/>
                </a:lnTo>
                <a:lnTo>
                  <a:pt x="93" y="147"/>
                </a:lnTo>
                <a:lnTo>
                  <a:pt x="100" y="145"/>
                </a:lnTo>
                <a:lnTo>
                  <a:pt x="105" y="142"/>
                </a:lnTo>
                <a:lnTo>
                  <a:pt x="111" y="138"/>
                </a:lnTo>
                <a:lnTo>
                  <a:pt x="117" y="134"/>
                </a:lnTo>
                <a:lnTo>
                  <a:pt x="120" y="129"/>
                </a:lnTo>
                <a:lnTo>
                  <a:pt x="120" y="129"/>
                </a:lnTo>
                <a:lnTo>
                  <a:pt x="125" y="123"/>
                </a:lnTo>
                <a:lnTo>
                  <a:pt x="128" y="116"/>
                </a:lnTo>
                <a:lnTo>
                  <a:pt x="131" y="109"/>
                </a:lnTo>
                <a:lnTo>
                  <a:pt x="133" y="101"/>
                </a:lnTo>
                <a:lnTo>
                  <a:pt x="136" y="81"/>
                </a:lnTo>
                <a:lnTo>
                  <a:pt x="138" y="58"/>
                </a:lnTo>
                <a:lnTo>
                  <a:pt x="195" y="58"/>
                </a:lnTo>
                <a:lnTo>
                  <a:pt x="204" y="0"/>
                </a:lnTo>
              </a:path>
            </a:pathLst>
          </a:custGeom>
          <a:noFill/>
          <a:ln w="9525">
            <a:noFill/>
            <a:round/>
            <a:headEnd/>
            <a:tailEnd/>
          </a:ln>
        </p:spPr>
        <p:txBody>
          <a:bodyPr/>
          <a:lstStyle/>
          <a:p>
            <a:pPr>
              <a:defRPr/>
            </a:pPr>
            <a:endParaRPr lang="pt-PT">
              <a:latin typeface="Arial" charset="0"/>
              <a:cs typeface="+mn-cs"/>
            </a:endParaRPr>
          </a:p>
        </p:txBody>
      </p:sp>
      <p:sp>
        <p:nvSpPr>
          <p:cNvPr id="71724" name="Rectangle 44"/>
          <p:cNvSpPr>
            <a:spLocks noGrp="1" noChangeArrowheads="1"/>
          </p:cNvSpPr>
          <p:nvPr>
            <p:ph type="ctrTitle" sz="quarter"/>
          </p:nvPr>
        </p:nvSpPr>
        <p:spPr>
          <a:xfrm>
            <a:off x="6477430" y="1412878"/>
            <a:ext cx="4799350" cy="3095625"/>
          </a:xfrm>
        </p:spPr>
        <p:txBody>
          <a:bodyPr lIns="91440" tIns="45720" rIns="91440" bIns="45720" anchor="ctr"/>
          <a:lstStyle>
            <a:lvl1pPr>
              <a:defRPr sz="4400" smtClean="0">
                <a:solidFill>
                  <a:schemeClr val="bg1"/>
                </a:solidFill>
              </a:defRPr>
            </a:lvl1p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pt-PT" dirty="0"/>
          </a:p>
        </p:txBody>
      </p:sp>
      <p:grpSp>
        <p:nvGrpSpPr>
          <p:cNvPr id="123" name="Group 137"/>
          <p:cNvGrpSpPr>
            <a:grpSpLocks/>
          </p:cNvGrpSpPr>
          <p:nvPr userDrawn="1"/>
        </p:nvGrpSpPr>
        <p:grpSpPr bwMode="auto">
          <a:xfrm>
            <a:off x="338762" y="5625244"/>
            <a:ext cx="1331912" cy="884238"/>
            <a:chOff x="340" y="3598"/>
            <a:chExt cx="839" cy="557"/>
          </a:xfrm>
        </p:grpSpPr>
        <p:sp>
          <p:nvSpPr>
            <p:cNvPr id="124" name="Freeform 138"/>
            <p:cNvSpPr>
              <a:spLocks/>
            </p:cNvSpPr>
            <p:nvPr/>
          </p:nvSpPr>
          <p:spPr bwMode="auto">
            <a:xfrm>
              <a:off x="364" y="4098"/>
              <a:ext cx="41" cy="57"/>
            </a:xfrm>
            <a:custGeom>
              <a:avLst/>
              <a:gdLst/>
              <a:ahLst/>
              <a:cxnLst>
                <a:cxn ang="0">
                  <a:pos x="42" y="0"/>
                </a:cxn>
                <a:cxn ang="0">
                  <a:pos x="42" y="110"/>
                </a:cxn>
                <a:cxn ang="0">
                  <a:pos x="42" y="110"/>
                </a:cxn>
                <a:cxn ang="0">
                  <a:pos x="42" y="126"/>
                </a:cxn>
                <a:cxn ang="0">
                  <a:pos x="42" y="126"/>
                </a:cxn>
                <a:cxn ang="0">
                  <a:pos x="43" y="129"/>
                </a:cxn>
                <a:cxn ang="0">
                  <a:pos x="44" y="132"/>
                </a:cxn>
                <a:cxn ang="0">
                  <a:pos x="46" y="135"/>
                </a:cxn>
                <a:cxn ang="0">
                  <a:pos x="49" y="137"/>
                </a:cxn>
                <a:cxn ang="0">
                  <a:pos x="49" y="137"/>
                </a:cxn>
                <a:cxn ang="0">
                  <a:pos x="55" y="141"/>
                </a:cxn>
                <a:cxn ang="0">
                  <a:pos x="61" y="142"/>
                </a:cxn>
                <a:cxn ang="0">
                  <a:pos x="61" y="142"/>
                </a:cxn>
                <a:cxn ang="0">
                  <a:pos x="66" y="141"/>
                </a:cxn>
                <a:cxn ang="0">
                  <a:pos x="71" y="140"/>
                </a:cxn>
                <a:cxn ang="0">
                  <a:pos x="74" y="136"/>
                </a:cxn>
                <a:cxn ang="0">
                  <a:pos x="77" y="133"/>
                </a:cxn>
                <a:cxn ang="0">
                  <a:pos x="77" y="133"/>
                </a:cxn>
                <a:cxn ang="0">
                  <a:pos x="79" y="130"/>
                </a:cxn>
                <a:cxn ang="0">
                  <a:pos x="80" y="125"/>
                </a:cxn>
                <a:cxn ang="0">
                  <a:pos x="81" y="110"/>
                </a:cxn>
                <a:cxn ang="0">
                  <a:pos x="81" y="0"/>
                </a:cxn>
                <a:cxn ang="0">
                  <a:pos x="123" y="0"/>
                </a:cxn>
                <a:cxn ang="0">
                  <a:pos x="123" y="110"/>
                </a:cxn>
                <a:cxn ang="0">
                  <a:pos x="123" y="110"/>
                </a:cxn>
                <a:cxn ang="0">
                  <a:pos x="123" y="123"/>
                </a:cxn>
                <a:cxn ang="0">
                  <a:pos x="122" y="132"/>
                </a:cxn>
                <a:cxn ang="0">
                  <a:pos x="122" y="132"/>
                </a:cxn>
                <a:cxn ang="0">
                  <a:pos x="118" y="140"/>
                </a:cxn>
                <a:cxn ang="0">
                  <a:pos x="115" y="146"/>
                </a:cxn>
                <a:cxn ang="0">
                  <a:pos x="115" y="146"/>
                </a:cxn>
                <a:cxn ang="0">
                  <a:pos x="111" y="152"/>
                </a:cxn>
                <a:cxn ang="0">
                  <a:pos x="106" y="158"/>
                </a:cxn>
                <a:cxn ang="0">
                  <a:pos x="100" y="161"/>
                </a:cxn>
                <a:cxn ang="0">
                  <a:pos x="94" y="165"/>
                </a:cxn>
                <a:cxn ang="0">
                  <a:pos x="87" y="167"/>
                </a:cxn>
                <a:cxn ang="0">
                  <a:pos x="78" y="169"/>
                </a:cxn>
                <a:cxn ang="0">
                  <a:pos x="70" y="170"/>
                </a:cxn>
                <a:cxn ang="0">
                  <a:pos x="60" y="170"/>
                </a:cxn>
                <a:cxn ang="0">
                  <a:pos x="60" y="170"/>
                </a:cxn>
                <a:cxn ang="0">
                  <a:pos x="45" y="169"/>
                </a:cxn>
                <a:cxn ang="0">
                  <a:pos x="39" y="168"/>
                </a:cxn>
                <a:cxn ang="0">
                  <a:pos x="32" y="166"/>
                </a:cxn>
                <a:cxn ang="0">
                  <a:pos x="27" y="164"/>
                </a:cxn>
                <a:cxn ang="0">
                  <a:pos x="22" y="161"/>
                </a:cxn>
                <a:cxn ang="0">
                  <a:pos x="16" y="157"/>
                </a:cxn>
                <a:cxn ang="0">
                  <a:pos x="12" y="152"/>
                </a:cxn>
                <a:cxn ang="0">
                  <a:pos x="12" y="152"/>
                </a:cxn>
                <a:cxn ang="0">
                  <a:pos x="8" y="147"/>
                </a:cxn>
                <a:cxn ang="0">
                  <a:pos x="5" y="142"/>
                </a:cxn>
                <a:cxn ang="0">
                  <a:pos x="2" y="135"/>
                </a:cxn>
                <a:cxn ang="0">
                  <a:pos x="1" y="129"/>
                </a:cxn>
                <a:cxn ang="0">
                  <a:pos x="1" y="129"/>
                </a:cxn>
                <a:cxn ang="0">
                  <a:pos x="0" y="118"/>
                </a:cxn>
                <a:cxn ang="0">
                  <a:pos x="0" y="106"/>
                </a:cxn>
                <a:cxn ang="0">
                  <a:pos x="0" y="0"/>
                </a:cxn>
                <a:cxn ang="0">
                  <a:pos x="42" y="0"/>
                </a:cxn>
              </a:cxnLst>
              <a:rect l="0" t="0" r="r" b="b"/>
              <a:pathLst>
                <a:path w="123" h="170">
                  <a:moveTo>
                    <a:pt x="42" y="0"/>
                  </a:moveTo>
                  <a:lnTo>
                    <a:pt x="42" y="110"/>
                  </a:lnTo>
                  <a:lnTo>
                    <a:pt x="42" y="110"/>
                  </a:lnTo>
                  <a:lnTo>
                    <a:pt x="42" y="126"/>
                  </a:lnTo>
                  <a:lnTo>
                    <a:pt x="42" y="126"/>
                  </a:lnTo>
                  <a:lnTo>
                    <a:pt x="43" y="129"/>
                  </a:lnTo>
                  <a:lnTo>
                    <a:pt x="44" y="132"/>
                  </a:lnTo>
                  <a:lnTo>
                    <a:pt x="46" y="135"/>
                  </a:lnTo>
                  <a:lnTo>
                    <a:pt x="49" y="137"/>
                  </a:lnTo>
                  <a:lnTo>
                    <a:pt x="49" y="137"/>
                  </a:lnTo>
                  <a:lnTo>
                    <a:pt x="55" y="141"/>
                  </a:lnTo>
                  <a:lnTo>
                    <a:pt x="61" y="142"/>
                  </a:lnTo>
                  <a:lnTo>
                    <a:pt x="61" y="142"/>
                  </a:lnTo>
                  <a:lnTo>
                    <a:pt x="66" y="141"/>
                  </a:lnTo>
                  <a:lnTo>
                    <a:pt x="71" y="140"/>
                  </a:lnTo>
                  <a:lnTo>
                    <a:pt x="74" y="136"/>
                  </a:lnTo>
                  <a:lnTo>
                    <a:pt x="77" y="133"/>
                  </a:lnTo>
                  <a:lnTo>
                    <a:pt x="77" y="133"/>
                  </a:lnTo>
                  <a:lnTo>
                    <a:pt x="79" y="130"/>
                  </a:lnTo>
                  <a:lnTo>
                    <a:pt x="80" y="125"/>
                  </a:lnTo>
                  <a:lnTo>
                    <a:pt x="81" y="110"/>
                  </a:lnTo>
                  <a:lnTo>
                    <a:pt x="81" y="0"/>
                  </a:lnTo>
                  <a:lnTo>
                    <a:pt x="123" y="0"/>
                  </a:lnTo>
                  <a:lnTo>
                    <a:pt x="123" y="110"/>
                  </a:lnTo>
                  <a:lnTo>
                    <a:pt x="123" y="110"/>
                  </a:lnTo>
                  <a:lnTo>
                    <a:pt x="123" y="123"/>
                  </a:lnTo>
                  <a:lnTo>
                    <a:pt x="122" y="132"/>
                  </a:lnTo>
                  <a:lnTo>
                    <a:pt x="122" y="132"/>
                  </a:lnTo>
                  <a:lnTo>
                    <a:pt x="118" y="140"/>
                  </a:lnTo>
                  <a:lnTo>
                    <a:pt x="115" y="146"/>
                  </a:lnTo>
                  <a:lnTo>
                    <a:pt x="115" y="146"/>
                  </a:lnTo>
                  <a:lnTo>
                    <a:pt x="111" y="152"/>
                  </a:lnTo>
                  <a:lnTo>
                    <a:pt x="106" y="158"/>
                  </a:lnTo>
                  <a:lnTo>
                    <a:pt x="100" y="161"/>
                  </a:lnTo>
                  <a:lnTo>
                    <a:pt x="94" y="165"/>
                  </a:lnTo>
                  <a:lnTo>
                    <a:pt x="87" y="167"/>
                  </a:lnTo>
                  <a:lnTo>
                    <a:pt x="78" y="169"/>
                  </a:lnTo>
                  <a:lnTo>
                    <a:pt x="70" y="170"/>
                  </a:lnTo>
                  <a:lnTo>
                    <a:pt x="60" y="170"/>
                  </a:lnTo>
                  <a:lnTo>
                    <a:pt x="60" y="170"/>
                  </a:lnTo>
                  <a:lnTo>
                    <a:pt x="45" y="169"/>
                  </a:lnTo>
                  <a:lnTo>
                    <a:pt x="39" y="168"/>
                  </a:lnTo>
                  <a:lnTo>
                    <a:pt x="32" y="166"/>
                  </a:lnTo>
                  <a:lnTo>
                    <a:pt x="27" y="164"/>
                  </a:lnTo>
                  <a:lnTo>
                    <a:pt x="22" y="161"/>
                  </a:lnTo>
                  <a:lnTo>
                    <a:pt x="16" y="157"/>
                  </a:lnTo>
                  <a:lnTo>
                    <a:pt x="12" y="152"/>
                  </a:lnTo>
                  <a:lnTo>
                    <a:pt x="12" y="152"/>
                  </a:lnTo>
                  <a:lnTo>
                    <a:pt x="8" y="147"/>
                  </a:lnTo>
                  <a:lnTo>
                    <a:pt x="5" y="142"/>
                  </a:lnTo>
                  <a:lnTo>
                    <a:pt x="2" y="135"/>
                  </a:lnTo>
                  <a:lnTo>
                    <a:pt x="1" y="129"/>
                  </a:lnTo>
                  <a:lnTo>
                    <a:pt x="1" y="129"/>
                  </a:lnTo>
                  <a:lnTo>
                    <a:pt x="0" y="118"/>
                  </a:lnTo>
                  <a:lnTo>
                    <a:pt x="0" y="106"/>
                  </a:lnTo>
                  <a:lnTo>
                    <a:pt x="0" y="0"/>
                  </a:lnTo>
                  <a:lnTo>
                    <a:pt x="42" y="0"/>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25" name="Freeform 139"/>
            <p:cNvSpPr>
              <a:spLocks/>
            </p:cNvSpPr>
            <p:nvPr/>
          </p:nvSpPr>
          <p:spPr bwMode="auto">
            <a:xfrm>
              <a:off x="414" y="4113"/>
              <a:ext cx="36" cy="41"/>
            </a:xfrm>
            <a:custGeom>
              <a:avLst/>
              <a:gdLst/>
              <a:ahLst/>
              <a:cxnLst>
                <a:cxn ang="0">
                  <a:pos x="38" y="4"/>
                </a:cxn>
                <a:cxn ang="0">
                  <a:pos x="38" y="18"/>
                </a:cxn>
                <a:cxn ang="0">
                  <a:pos x="38" y="18"/>
                </a:cxn>
                <a:cxn ang="0">
                  <a:pos x="47" y="11"/>
                </a:cxn>
                <a:cxn ang="0">
                  <a:pos x="58" y="5"/>
                </a:cxn>
                <a:cxn ang="0">
                  <a:pos x="67" y="2"/>
                </a:cxn>
                <a:cxn ang="0">
                  <a:pos x="78" y="0"/>
                </a:cxn>
                <a:cxn ang="0">
                  <a:pos x="78" y="0"/>
                </a:cxn>
                <a:cxn ang="0">
                  <a:pos x="84" y="1"/>
                </a:cxn>
                <a:cxn ang="0">
                  <a:pos x="92" y="4"/>
                </a:cxn>
                <a:cxn ang="0">
                  <a:pos x="92" y="4"/>
                </a:cxn>
                <a:cxn ang="0">
                  <a:pos x="97" y="8"/>
                </a:cxn>
                <a:cxn ang="0">
                  <a:pos x="101" y="15"/>
                </a:cxn>
                <a:cxn ang="0">
                  <a:pos x="101" y="15"/>
                </a:cxn>
                <a:cxn ang="0">
                  <a:pos x="104" y="20"/>
                </a:cxn>
                <a:cxn ang="0">
                  <a:pos x="105" y="28"/>
                </a:cxn>
                <a:cxn ang="0">
                  <a:pos x="106" y="36"/>
                </a:cxn>
                <a:cxn ang="0">
                  <a:pos x="107" y="47"/>
                </a:cxn>
                <a:cxn ang="0">
                  <a:pos x="107" y="122"/>
                </a:cxn>
                <a:cxn ang="0">
                  <a:pos x="68" y="122"/>
                </a:cxn>
                <a:cxn ang="0">
                  <a:pos x="68" y="47"/>
                </a:cxn>
                <a:cxn ang="0">
                  <a:pos x="68" y="47"/>
                </a:cxn>
                <a:cxn ang="0">
                  <a:pos x="68" y="39"/>
                </a:cxn>
                <a:cxn ang="0">
                  <a:pos x="65" y="35"/>
                </a:cxn>
                <a:cxn ang="0">
                  <a:pos x="62" y="32"/>
                </a:cxn>
                <a:cxn ang="0">
                  <a:pos x="57" y="31"/>
                </a:cxn>
                <a:cxn ang="0">
                  <a:pos x="57" y="31"/>
                </a:cxn>
                <a:cxn ang="0">
                  <a:pos x="51" y="32"/>
                </a:cxn>
                <a:cxn ang="0">
                  <a:pos x="47" y="33"/>
                </a:cxn>
                <a:cxn ang="0">
                  <a:pos x="43" y="36"/>
                </a:cxn>
                <a:cxn ang="0">
                  <a:pos x="38" y="40"/>
                </a:cxn>
                <a:cxn ang="0">
                  <a:pos x="38" y="122"/>
                </a:cxn>
                <a:cxn ang="0">
                  <a:pos x="0" y="122"/>
                </a:cxn>
                <a:cxn ang="0">
                  <a:pos x="0" y="4"/>
                </a:cxn>
                <a:cxn ang="0">
                  <a:pos x="38" y="4"/>
                </a:cxn>
              </a:cxnLst>
              <a:rect l="0" t="0" r="r" b="b"/>
              <a:pathLst>
                <a:path w="107" h="122">
                  <a:moveTo>
                    <a:pt x="38" y="4"/>
                  </a:moveTo>
                  <a:lnTo>
                    <a:pt x="38" y="18"/>
                  </a:lnTo>
                  <a:lnTo>
                    <a:pt x="38" y="18"/>
                  </a:lnTo>
                  <a:lnTo>
                    <a:pt x="47" y="11"/>
                  </a:lnTo>
                  <a:lnTo>
                    <a:pt x="58" y="5"/>
                  </a:lnTo>
                  <a:lnTo>
                    <a:pt x="67" y="2"/>
                  </a:lnTo>
                  <a:lnTo>
                    <a:pt x="78" y="0"/>
                  </a:lnTo>
                  <a:lnTo>
                    <a:pt x="78" y="0"/>
                  </a:lnTo>
                  <a:lnTo>
                    <a:pt x="84" y="1"/>
                  </a:lnTo>
                  <a:lnTo>
                    <a:pt x="92" y="4"/>
                  </a:lnTo>
                  <a:lnTo>
                    <a:pt x="92" y="4"/>
                  </a:lnTo>
                  <a:lnTo>
                    <a:pt x="97" y="8"/>
                  </a:lnTo>
                  <a:lnTo>
                    <a:pt x="101" y="15"/>
                  </a:lnTo>
                  <a:lnTo>
                    <a:pt x="101" y="15"/>
                  </a:lnTo>
                  <a:lnTo>
                    <a:pt x="104" y="20"/>
                  </a:lnTo>
                  <a:lnTo>
                    <a:pt x="105" y="28"/>
                  </a:lnTo>
                  <a:lnTo>
                    <a:pt x="106" y="36"/>
                  </a:lnTo>
                  <a:lnTo>
                    <a:pt x="107" y="47"/>
                  </a:lnTo>
                  <a:lnTo>
                    <a:pt x="107" y="122"/>
                  </a:lnTo>
                  <a:lnTo>
                    <a:pt x="68" y="122"/>
                  </a:lnTo>
                  <a:lnTo>
                    <a:pt x="68" y="47"/>
                  </a:lnTo>
                  <a:lnTo>
                    <a:pt x="68" y="47"/>
                  </a:lnTo>
                  <a:lnTo>
                    <a:pt x="68" y="39"/>
                  </a:lnTo>
                  <a:lnTo>
                    <a:pt x="65" y="35"/>
                  </a:lnTo>
                  <a:lnTo>
                    <a:pt x="62" y="32"/>
                  </a:lnTo>
                  <a:lnTo>
                    <a:pt x="57" y="31"/>
                  </a:lnTo>
                  <a:lnTo>
                    <a:pt x="57" y="31"/>
                  </a:lnTo>
                  <a:lnTo>
                    <a:pt x="51" y="32"/>
                  </a:lnTo>
                  <a:lnTo>
                    <a:pt x="47" y="33"/>
                  </a:lnTo>
                  <a:lnTo>
                    <a:pt x="43" y="36"/>
                  </a:lnTo>
                  <a:lnTo>
                    <a:pt x="38" y="40"/>
                  </a:lnTo>
                  <a:lnTo>
                    <a:pt x="38" y="122"/>
                  </a:lnTo>
                  <a:lnTo>
                    <a:pt x="0" y="122"/>
                  </a:lnTo>
                  <a:lnTo>
                    <a:pt x="0" y="4"/>
                  </a:lnTo>
                  <a:lnTo>
                    <a:pt x="38" y="4"/>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26" name="Freeform 140"/>
            <p:cNvSpPr>
              <a:spLocks noEditPoints="1"/>
            </p:cNvSpPr>
            <p:nvPr/>
          </p:nvSpPr>
          <p:spPr bwMode="auto">
            <a:xfrm>
              <a:off x="458" y="4098"/>
              <a:ext cx="13" cy="56"/>
            </a:xfrm>
            <a:custGeom>
              <a:avLst/>
              <a:gdLst/>
              <a:ahLst/>
              <a:cxnLst>
                <a:cxn ang="0">
                  <a:pos x="39" y="0"/>
                </a:cxn>
                <a:cxn ang="0">
                  <a:pos x="39" y="34"/>
                </a:cxn>
                <a:cxn ang="0">
                  <a:pos x="0" y="34"/>
                </a:cxn>
                <a:cxn ang="0">
                  <a:pos x="0" y="0"/>
                </a:cxn>
                <a:cxn ang="0">
                  <a:pos x="39" y="0"/>
                </a:cxn>
                <a:cxn ang="0">
                  <a:pos x="39" y="49"/>
                </a:cxn>
                <a:cxn ang="0">
                  <a:pos x="39" y="167"/>
                </a:cxn>
                <a:cxn ang="0">
                  <a:pos x="0" y="167"/>
                </a:cxn>
                <a:cxn ang="0">
                  <a:pos x="0" y="49"/>
                </a:cxn>
                <a:cxn ang="0">
                  <a:pos x="39" y="49"/>
                </a:cxn>
              </a:cxnLst>
              <a:rect l="0" t="0" r="r" b="b"/>
              <a:pathLst>
                <a:path w="39" h="167">
                  <a:moveTo>
                    <a:pt x="39" y="0"/>
                  </a:moveTo>
                  <a:lnTo>
                    <a:pt x="39" y="34"/>
                  </a:lnTo>
                  <a:lnTo>
                    <a:pt x="0" y="34"/>
                  </a:lnTo>
                  <a:lnTo>
                    <a:pt x="0" y="0"/>
                  </a:lnTo>
                  <a:lnTo>
                    <a:pt x="39" y="0"/>
                  </a:lnTo>
                  <a:close/>
                  <a:moveTo>
                    <a:pt x="39" y="49"/>
                  </a:moveTo>
                  <a:lnTo>
                    <a:pt x="39" y="167"/>
                  </a:lnTo>
                  <a:lnTo>
                    <a:pt x="0" y="167"/>
                  </a:lnTo>
                  <a:lnTo>
                    <a:pt x="0" y="49"/>
                  </a:lnTo>
                  <a:lnTo>
                    <a:pt x="39" y="49"/>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27" name="Freeform 141"/>
            <p:cNvSpPr>
              <a:spLocks/>
            </p:cNvSpPr>
            <p:nvPr/>
          </p:nvSpPr>
          <p:spPr bwMode="auto">
            <a:xfrm>
              <a:off x="474" y="4114"/>
              <a:ext cx="38" cy="40"/>
            </a:xfrm>
            <a:custGeom>
              <a:avLst/>
              <a:gdLst/>
              <a:ahLst/>
              <a:cxnLst>
                <a:cxn ang="0">
                  <a:pos x="115" y="0"/>
                </a:cxn>
                <a:cxn ang="0">
                  <a:pos x="80" y="118"/>
                </a:cxn>
                <a:cxn ang="0">
                  <a:pos x="38" y="118"/>
                </a:cxn>
                <a:cxn ang="0">
                  <a:pos x="0" y="0"/>
                </a:cxn>
                <a:cxn ang="0">
                  <a:pos x="42" y="0"/>
                </a:cxn>
                <a:cxn ang="0">
                  <a:pos x="53" y="48"/>
                </a:cxn>
                <a:cxn ang="0">
                  <a:pos x="53" y="48"/>
                </a:cxn>
                <a:cxn ang="0">
                  <a:pos x="58" y="69"/>
                </a:cxn>
                <a:cxn ang="0">
                  <a:pos x="61" y="89"/>
                </a:cxn>
                <a:cxn ang="0">
                  <a:pos x="61" y="89"/>
                </a:cxn>
                <a:cxn ang="0">
                  <a:pos x="63" y="69"/>
                </a:cxn>
                <a:cxn ang="0">
                  <a:pos x="67" y="46"/>
                </a:cxn>
                <a:cxn ang="0">
                  <a:pos x="77" y="0"/>
                </a:cxn>
                <a:cxn ang="0">
                  <a:pos x="115" y="0"/>
                </a:cxn>
              </a:cxnLst>
              <a:rect l="0" t="0" r="r" b="b"/>
              <a:pathLst>
                <a:path w="115" h="118">
                  <a:moveTo>
                    <a:pt x="115" y="0"/>
                  </a:moveTo>
                  <a:lnTo>
                    <a:pt x="80" y="118"/>
                  </a:lnTo>
                  <a:lnTo>
                    <a:pt x="38" y="118"/>
                  </a:lnTo>
                  <a:lnTo>
                    <a:pt x="0" y="0"/>
                  </a:lnTo>
                  <a:lnTo>
                    <a:pt x="42" y="0"/>
                  </a:lnTo>
                  <a:lnTo>
                    <a:pt x="53" y="48"/>
                  </a:lnTo>
                  <a:lnTo>
                    <a:pt x="53" y="48"/>
                  </a:lnTo>
                  <a:lnTo>
                    <a:pt x="58" y="69"/>
                  </a:lnTo>
                  <a:lnTo>
                    <a:pt x="61" y="89"/>
                  </a:lnTo>
                  <a:lnTo>
                    <a:pt x="61" y="89"/>
                  </a:lnTo>
                  <a:lnTo>
                    <a:pt x="63" y="69"/>
                  </a:lnTo>
                  <a:lnTo>
                    <a:pt x="67" y="46"/>
                  </a:lnTo>
                  <a:lnTo>
                    <a:pt x="77" y="0"/>
                  </a:lnTo>
                  <a:lnTo>
                    <a:pt x="115" y="0"/>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28" name="Freeform 142"/>
            <p:cNvSpPr>
              <a:spLocks noEditPoints="1"/>
            </p:cNvSpPr>
            <p:nvPr/>
          </p:nvSpPr>
          <p:spPr bwMode="auto">
            <a:xfrm>
              <a:off x="513" y="4113"/>
              <a:ext cx="37" cy="42"/>
            </a:xfrm>
            <a:custGeom>
              <a:avLst/>
              <a:gdLst/>
              <a:ahLst/>
              <a:cxnLst>
                <a:cxn ang="0">
                  <a:pos x="75" y="50"/>
                </a:cxn>
                <a:cxn ang="0">
                  <a:pos x="74" y="43"/>
                </a:cxn>
                <a:cxn ang="0">
                  <a:pos x="73" y="36"/>
                </a:cxn>
                <a:cxn ang="0">
                  <a:pos x="66" y="29"/>
                </a:cxn>
                <a:cxn ang="0">
                  <a:pos x="58" y="27"/>
                </a:cxn>
                <a:cxn ang="0">
                  <a:pos x="52" y="28"/>
                </a:cxn>
                <a:cxn ang="0">
                  <a:pos x="45" y="33"/>
                </a:cxn>
                <a:cxn ang="0">
                  <a:pos x="42" y="38"/>
                </a:cxn>
                <a:cxn ang="0">
                  <a:pos x="40" y="50"/>
                </a:cxn>
                <a:cxn ang="0">
                  <a:pos x="75" y="84"/>
                </a:cxn>
                <a:cxn ang="0">
                  <a:pos x="110" y="87"/>
                </a:cxn>
                <a:cxn ang="0">
                  <a:pos x="103" y="103"/>
                </a:cxn>
                <a:cxn ang="0">
                  <a:pos x="92" y="116"/>
                </a:cxn>
                <a:cxn ang="0">
                  <a:pos x="77" y="122"/>
                </a:cxn>
                <a:cxn ang="0">
                  <a:pos x="57" y="124"/>
                </a:cxn>
                <a:cxn ang="0">
                  <a:pos x="43" y="123"/>
                </a:cxn>
                <a:cxn ang="0">
                  <a:pos x="31" y="120"/>
                </a:cxn>
                <a:cxn ang="0">
                  <a:pos x="22" y="115"/>
                </a:cxn>
                <a:cxn ang="0">
                  <a:pos x="13" y="107"/>
                </a:cxn>
                <a:cxn ang="0">
                  <a:pos x="8" y="98"/>
                </a:cxn>
                <a:cxn ang="0">
                  <a:pos x="1" y="77"/>
                </a:cxn>
                <a:cxn ang="0">
                  <a:pos x="0" y="64"/>
                </a:cxn>
                <a:cxn ang="0">
                  <a:pos x="3" y="38"/>
                </a:cxn>
                <a:cxn ang="0">
                  <a:pos x="13" y="19"/>
                </a:cxn>
                <a:cxn ang="0">
                  <a:pos x="17" y="14"/>
                </a:cxn>
                <a:cxn ang="0">
                  <a:pos x="27" y="6"/>
                </a:cxn>
                <a:cxn ang="0">
                  <a:pos x="33" y="4"/>
                </a:cxn>
                <a:cxn ang="0">
                  <a:pos x="57" y="0"/>
                </a:cxn>
                <a:cxn ang="0">
                  <a:pos x="68" y="0"/>
                </a:cxn>
                <a:cxn ang="0">
                  <a:pos x="86" y="7"/>
                </a:cxn>
                <a:cxn ang="0">
                  <a:pos x="94" y="14"/>
                </a:cxn>
                <a:cxn ang="0">
                  <a:pos x="103" y="28"/>
                </a:cxn>
                <a:cxn ang="0">
                  <a:pos x="109" y="44"/>
                </a:cxn>
                <a:cxn ang="0">
                  <a:pos x="110" y="70"/>
                </a:cxn>
                <a:cxn ang="0">
                  <a:pos x="40" y="70"/>
                </a:cxn>
                <a:cxn ang="0">
                  <a:pos x="42" y="86"/>
                </a:cxn>
                <a:cxn ang="0">
                  <a:pos x="44" y="91"/>
                </a:cxn>
                <a:cxn ang="0">
                  <a:pos x="48" y="95"/>
                </a:cxn>
                <a:cxn ang="0">
                  <a:pos x="58" y="98"/>
                </a:cxn>
                <a:cxn ang="0">
                  <a:pos x="64" y="97"/>
                </a:cxn>
                <a:cxn ang="0">
                  <a:pos x="73" y="90"/>
                </a:cxn>
                <a:cxn ang="0">
                  <a:pos x="75" y="84"/>
                </a:cxn>
              </a:cxnLst>
              <a:rect l="0" t="0" r="r" b="b"/>
              <a:pathLst>
                <a:path w="110" h="124">
                  <a:moveTo>
                    <a:pt x="40" y="50"/>
                  </a:moveTo>
                  <a:lnTo>
                    <a:pt x="75" y="50"/>
                  </a:lnTo>
                  <a:lnTo>
                    <a:pt x="75" y="50"/>
                  </a:lnTo>
                  <a:lnTo>
                    <a:pt x="74" y="43"/>
                  </a:lnTo>
                  <a:lnTo>
                    <a:pt x="73" y="36"/>
                  </a:lnTo>
                  <a:lnTo>
                    <a:pt x="73" y="36"/>
                  </a:lnTo>
                  <a:lnTo>
                    <a:pt x="69" y="32"/>
                  </a:lnTo>
                  <a:lnTo>
                    <a:pt x="66" y="29"/>
                  </a:lnTo>
                  <a:lnTo>
                    <a:pt x="62" y="28"/>
                  </a:lnTo>
                  <a:lnTo>
                    <a:pt x="58" y="27"/>
                  </a:lnTo>
                  <a:lnTo>
                    <a:pt x="58" y="27"/>
                  </a:lnTo>
                  <a:lnTo>
                    <a:pt x="52" y="28"/>
                  </a:lnTo>
                  <a:lnTo>
                    <a:pt x="48" y="30"/>
                  </a:lnTo>
                  <a:lnTo>
                    <a:pt x="45" y="33"/>
                  </a:lnTo>
                  <a:lnTo>
                    <a:pt x="42" y="38"/>
                  </a:lnTo>
                  <a:lnTo>
                    <a:pt x="42" y="38"/>
                  </a:lnTo>
                  <a:lnTo>
                    <a:pt x="41" y="44"/>
                  </a:lnTo>
                  <a:lnTo>
                    <a:pt x="40" y="50"/>
                  </a:lnTo>
                  <a:lnTo>
                    <a:pt x="40" y="50"/>
                  </a:lnTo>
                  <a:close/>
                  <a:moveTo>
                    <a:pt x="75" y="84"/>
                  </a:moveTo>
                  <a:lnTo>
                    <a:pt x="110" y="87"/>
                  </a:lnTo>
                  <a:lnTo>
                    <a:pt x="110" y="87"/>
                  </a:lnTo>
                  <a:lnTo>
                    <a:pt x="107" y="96"/>
                  </a:lnTo>
                  <a:lnTo>
                    <a:pt x="103" y="103"/>
                  </a:lnTo>
                  <a:lnTo>
                    <a:pt x="98" y="111"/>
                  </a:lnTo>
                  <a:lnTo>
                    <a:pt x="92" y="116"/>
                  </a:lnTo>
                  <a:lnTo>
                    <a:pt x="84" y="119"/>
                  </a:lnTo>
                  <a:lnTo>
                    <a:pt x="77" y="122"/>
                  </a:lnTo>
                  <a:lnTo>
                    <a:pt x="67" y="124"/>
                  </a:lnTo>
                  <a:lnTo>
                    <a:pt x="57" y="124"/>
                  </a:lnTo>
                  <a:lnTo>
                    <a:pt x="57" y="124"/>
                  </a:lnTo>
                  <a:lnTo>
                    <a:pt x="43" y="123"/>
                  </a:lnTo>
                  <a:lnTo>
                    <a:pt x="36" y="122"/>
                  </a:lnTo>
                  <a:lnTo>
                    <a:pt x="31" y="120"/>
                  </a:lnTo>
                  <a:lnTo>
                    <a:pt x="26" y="118"/>
                  </a:lnTo>
                  <a:lnTo>
                    <a:pt x="22" y="115"/>
                  </a:lnTo>
                  <a:lnTo>
                    <a:pt x="17" y="111"/>
                  </a:lnTo>
                  <a:lnTo>
                    <a:pt x="13" y="107"/>
                  </a:lnTo>
                  <a:lnTo>
                    <a:pt x="13" y="107"/>
                  </a:lnTo>
                  <a:lnTo>
                    <a:pt x="8" y="98"/>
                  </a:lnTo>
                  <a:lnTo>
                    <a:pt x="3" y="88"/>
                  </a:lnTo>
                  <a:lnTo>
                    <a:pt x="1" y="77"/>
                  </a:lnTo>
                  <a:lnTo>
                    <a:pt x="0" y="64"/>
                  </a:lnTo>
                  <a:lnTo>
                    <a:pt x="0" y="64"/>
                  </a:lnTo>
                  <a:lnTo>
                    <a:pt x="1" y="51"/>
                  </a:lnTo>
                  <a:lnTo>
                    <a:pt x="3" y="38"/>
                  </a:lnTo>
                  <a:lnTo>
                    <a:pt x="8" y="28"/>
                  </a:lnTo>
                  <a:lnTo>
                    <a:pt x="13" y="19"/>
                  </a:lnTo>
                  <a:lnTo>
                    <a:pt x="13" y="19"/>
                  </a:lnTo>
                  <a:lnTo>
                    <a:pt x="17" y="14"/>
                  </a:lnTo>
                  <a:lnTo>
                    <a:pt x="22" y="11"/>
                  </a:lnTo>
                  <a:lnTo>
                    <a:pt x="27" y="6"/>
                  </a:lnTo>
                  <a:lnTo>
                    <a:pt x="33" y="4"/>
                  </a:lnTo>
                  <a:lnTo>
                    <a:pt x="33" y="4"/>
                  </a:lnTo>
                  <a:lnTo>
                    <a:pt x="45" y="1"/>
                  </a:lnTo>
                  <a:lnTo>
                    <a:pt x="57" y="0"/>
                  </a:lnTo>
                  <a:lnTo>
                    <a:pt x="57" y="0"/>
                  </a:lnTo>
                  <a:lnTo>
                    <a:pt x="68" y="0"/>
                  </a:lnTo>
                  <a:lnTo>
                    <a:pt x="78" y="3"/>
                  </a:lnTo>
                  <a:lnTo>
                    <a:pt x="86" y="7"/>
                  </a:lnTo>
                  <a:lnTo>
                    <a:pt x="94" y="14"/>
                  </a:lnTo>
                  <a:lnTo>
                    <a:pt x="94" y="14"/>
                  </a:lnTo>
                  <a:lnTo>
                    <a:pt x="99" y="20"/>
                  </a:lnTo>
                  <a:lnTo>
                    <a:pt x="103" y="28"/>
                  </a:lnTo>
                  <a:lnTo>
                    <a:pt x="107" y="35"/>
                  </a:lnTo>
                  <a:lnTo>
                    <a:pt x="109" y="44"/>
                  </a:lnTo>
                  <a:lnTo>
                    <a:pt x="109" y="44"/>
                  </a:lnTo>
                  <a:lnTo>
                    <a:pt x="110" y="70"/>
                  </a:lnTo>
                  <a:lnTo>
                    <a:pt x="40" y="70"/>
                  </a:lnTo>
                  <a:lnTo>
                    <a:pt x="40" y="70"/>
                  </a:lnTo>
                  <a:lnTo>
                    <a:pt x="41" y="80"/>
                  </a:lnTo>
                  <a:lnTo>
                    <a:pt x="42" y="86"/>
                  </a:lnTo>
                  <a:lnTo>
                    <a:pt x="42" y="86"/>
                  </a:lnTo>
                  <a:lnTo>
                    <a:pt x="44" y="91"/>
                  </a:lnTo>
                  <a:lnTo>
                    <a:pt x="48" y="95"/>
                  </a:lnTo>
                  <a:lnTo>
                    <a:pt x="48" y="95"/>
                  </a:lnTo>
                  <a:lnTo>
                    <a:pt x="52" y="97"/>
                  </a:lnTo>
                  <a:lnTo>
                    <a:pt x="58" y="98"/>
                  </a:lnTo>
                  <a:lnTo>
                    <a:pt x="58" y="98"/>
                  </a:lnTo>
                  <a:lnTo>
                    <a:pt x="64" y="97"/>
                  </a:lnTo>
                  <a:lnTo>
                    <a:pt x="68" y="95"/>
                  </a:lnTo>
                  <a:lnTo>
                    <a:pt x="73" y="90"/>
                  </a:lnTo>
                  <a:lnTo>
                    <a:pt x="75" y="84"/>
                  </a:lnTo>
                  <a:lnTo>
                    <a:pt x="75" y="84"/>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29" name="Freeform 143"/>
            <p:cNvSpPr>
              <a:spLocks/>
            </p:cNvSpPr>
            <p:nvPr/>
          </p:nvSpPr>
          <p:spPr bwMode="auto">
            <a:xfrm>
              <a:off x="557" y="4113"/>
              <a:ext cx="27" cy="41"/>
            </a:xfrm>
            <a:custGeom>
              <a:avLst/>
              <a:gdLst/>
              <a:ahLst/>
              <a:cxnLst>
                <a:cxn ang="0">
                  <a:pos x="81" y="1"/>
                </a:cxn>
                <a:cxn ang="0">
                  <a:pos x="81" y="36"/>
                </a:cxn>
                <a:cxn ang="0">
                  <a:pos x="81" y="36"/>
                </a:cxn>
                <a:cxn ang="0">
                  <a:pos x="73" y="35"/>
                </a:cxn>
                <a:cxn ang="0">
                  <a:pos x="73" y="35"/>
                </a:cxn>
                <a:cxn ang="0">
                  <a:pos x="66" y="36"/>
                </a:cxn>
                <a:cxn ang="0">
                  <a:pos x="60" y="37"/>
                </a:cxn>
                <a:cxn ang="0">
                  <a:pos x="54" y="39"/>
                </a:cxn>
                <a:cxn ang="0">
                  <a:pos x="49" y="44"/>
                </a:cxn>
                <a:cxn ang="0">
                  <a:pos x="49" y="44"/>
                </a:cxn>
                <a:cxn ang="0">
                  <a:pos x="43" y="49"/>
                </a:cxn>
                <a:cxn ang="0">
                  <a:pos x="37" y="56"/>
                </a:cxn>
                <a:cxn ang="0">
                  <a:pos x="37" y="121"/>
                </a:cxn>
                <a:cxn ang="0">
                  <a:pos x="0" y="121"/>
                </a:cxn>
                <a:cxn ang="0">
                  <a:pos x="0" y="3"/>
                </a:cxn>
                <a:cxn ang="0">
                  <a:pos x="37" y="3"/>
                </a:cxn>
                <a:cxn ang="0">
                  <a:pos x="37" y="14"/>
                </a:cxn>
                <a:cxn ang="0">
                  <a:pos x="37" y="14"/>
                </a:cxn>
                <a:cxn ang="0">
                  <a:pos x="37" y="17"/>
                </a:cxn>
                <a:cxn ang="0">
                  <a:pos x="37" y="17"/>
                </a:cxn>
                <a:cxn ang="0">
                  <a:pos x="37" y="20"/>
                </a:cxn>
                <a:cxn ang="0">
                  <a:pos x="37" y="20"/>
                </a:cxn>
                <a:cxn ang="0">
                  <a:pos x="37" y="28"/>
                </a:cxn>
                <a:cxn ang="0">
                  <a:pos x="37" y="28"/>
                </a:cxn>
                <a:cxn ang="0">
                  <a:pos x="43" y="19"/>
                </a:cxn>
                <a:cxn ang="0">
                  <a:pos x="49" y="12"/>
                </a:cxn>
                <a:cxn ang="0">
                  <a:pos x="49" y="12"/>
                </a:cxn>
                <a:cxn ang="0">
                  <a:pos x="55" y="7"/>
                </a:cxn>
                <a:cxn ang="0">
                  <a:pos x="62" y="3"/>
                </a:cxn>
                <a:cxn ang="0">
                  <a:pos x="68" y="1"/>
                </a:cxn>
                <a:cxn ang="0">
                  <a:pos x="76" y="0"/>
                </a:cxn>
                <a:cxn ang="0">
                  <a:pos x="76" y="0"/>
                </a:cxn>
                <a:cxn ang="0">
                  <a:pos x="81" y="1"/>
                </a:cxn>
                <a:cxn ang="0">
                  <a:pos x="81" y="1"/>
                </a:cxn>
              </a:cxnLst>
              <a:rect l="0" t="0" r="r" b="b"/>
              <a:pathLst>
                <a:path w="81" h="121">
                  <a:moveTo>
                    <a:pt x="81" y="1"/>
                  </a:moveTo>
                  <a:lnTo>
                    <a:pt x="81" y="36"/>
                  </a:lnTo>
                  <a:lnTo>
                    <a:pt x="81" y="36"/>
                  </a:lnTo>
                  <a:lnTo>
                    <a:pt x="73" y="35"/>
                  </a:lnTo>
                  <a:lnTo>
                    <a:pt x="73" y="35"/>
                  </a:lnTo>
                  <a:lnTo>
                    <a:pt x="66" y="36"/>
                  </a:lnTo>
                  <a:lnTo>
                    <a:pt x="60" y="37"/>
                  </a:lnTo>
                  <a:lnTo>
                    <a:pt x="54" y="39"/>
                  </a:lnTo>
                  <a:lnTo>
                    <a:pt x="49" y="44"/>
                  </a:lnTo>
                  <a:lnTo>
                    <a:pt x="49" y="44"/>
                  </a:lnTo>
                  <a:lnTo>
                    <a:pt x="43" y="49"/>
                  </a:lnTo>
                  <a:lnTo>
                    <a:pt x="37" y="56"/>
                  </a:lnTo>
                  <a:lnTo>
                    <a:pt x="37" y="121"/>
                  </a:lnTo>
                  <a:lnTo>
                    <a:pt x="0" y="121"/>
                  </a:lnTo>
                  <a:lnTo>
                    <a:pt x="0" y="3"/>
                  </a:lnTo>
                  <a:lnTo>
                    <a:pt x="37" y="3"/>
                  </a:lnTo>
                  <a:lnTo>
                    <a:pt x="37" y="14"/>
                  </a:lnTo>
                  <a:lnTo>
                    <a:pt x="37" y="14"/>
                  </a:lnTo>
                  <a:lnTo>
                    <a:pt x="37" y="17"/>
                  </a:lnTo>
                  <a:lnTo>
                    <a:pt x="37" y="17"/>
                  </a:lnTo>
                  <a:lnTo>
                    <a:pt x="37" y="20"/>
                  </a:lnTo>
                  <a:lnTo>
                    <a:pt x="37" y="20"/>
                  </a:lnTo>
                  <a:lnTo>
                    <a:pt x="37" y="28"/>
                  </a:lnTo>
                  <a:lnTo>
                    <a:pt x="37" y="28"/>
                  </a:lnTo>
                  <a:lnTo>
                    <a:pt x="43" y="19"/>
                  </a:lnTo>
                  <a:lnTo>
                    <a:pt x="49" y="12"/>
                  </a:lnTo>
                  <a:lnTo>
                    <a:pt x="49" y="12"/>
                  </a:lnTo>
                  <a:lnTo>
                    <a:pt x="55" y="7"/>
                  </a:lnTo>
                  <a:lnTo>
                    <a:pt x="62" y="3"/>
                  </a:lnTo>
                  <a:lnTo>
                    <a:pt x="68" y="1"/>
                  </a:lnTo>
                  <a:lnTo>
                    <a:pt x="76" y="0"/>
                  </a:lnTo>
                  <a:lnTo>
                    <a:pt x="76" y="0"/>
                  </a:lnTo>
                  <a:lnTo>
                    <a:pt x="81" y="1"/>
                  </a:lnTo>
                  <a:lnTo>
                    <a:pt x="81" y="1"/>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30" name="Freeform 144"/>
            <p:cNvSpPr>
              <a:spLocks/>
            </p:cNvSpPr>
            <p:nvPr/>
          </p:nvSpPr>
          <p:spPr bwMode="auto">
            <a:xfrm>
              <a:off x="588" y="4113"/>
              <a:ext cx="32" cy="42"/>
            </a:xfrm>
            <a:custGeom>
              <a:avLst/>
              <a:gdLst/>
              <a:ahLst/>
              <a:cxnLst>
                <a:cxn ang="0">
                  <a:pos x="55" y="35"/>
                </a:cxn>
                <a:cxn ang="0">
                  <a:pos x="54" y="31"/>
                </a:cxn>
                <a:cxn ang="0">
                  <a:pos x="49" y="26"/>
                </a:cxn>
                <a:cxn ang="0">
                  <a:pos x="44" y="24"/>
                </a:cxn>
                <a:cxn ang="0">
                  <a:pos x="36" y="28"/>
                </a:cxn>
                <a:cxn ang="0">
                  <a:pos x="34" y="31"/>
                </a:cxn>
                <a:cxn ang="0">
                  <a:pos x="34" y="34"/>
                </a:cxn>
                <a:cxn ang="0">
                  <a:pos x="36" y="40"/>
                </a:cxn>
                <a:cxn ang="0">
                  <a:pos x="41" y="45"/>
                </a:cxn>
                <a:cxn ang="0">
                  <a:pos x="62" y="50"/>
                </a:cxn>
                <a:cxn ang="0">
                  <a:pos x="69" y="52"/>
                </a:cxn>
                <a:cxn ang="0">
                  <a:pos x="82" y="57"/>
                </a:cxn>
                <a:cxn ang="0">
                  <a:pos x="90" y="67"/>
                </a:cxn>
                <a:cxn ang="0">
                  <a:pos x="94" y="79"/>
                </a:cxn>
                <a:cxn ang="0">
                  <a:pos x="94" y="85"/>
                </a:cxn>
                <a:cxn ang="0">
                  <a:pos x="91" y="101"/>
                </a:cxn>
                <a:cxn ang="0">
                  <a:pos x="81" y="114"/>
                </a:cxn>
                <a:cxn ang="0">
                  <a:pos x="74" y="119"/>
                </a:cxn>
                <a:cxn ang="0">
                  <a:pos x="55" y="124"/>
                </a:cxn>
                <a:cxn ang="0">
                  <a:pos x="43" y="125"/>
                </a:cxn>
                <a:cxn ang="0">
                  <a:pos x="25" y="122"/>
                </a:cxn>
                <a:cxn ang="0">
                  <a:pos x="13" y="116"/>
                </a:cxn>
                <a:cxn ang="0">
                  <a:pos x="4" y="104"/>
                </a:cxn>
                <a:cxn ang="0">
                  <a:pos x="0" y="89"/>
                </a:cxn>
                <a:cxn ang="0">
                  <a:pos x="35" y="87"/>
                </a:cxn>
                <a:cxn ang="0">
                  <a:pos x="39" y="97"/>
                </a:cxn>
                <a:cxn ang="0">
                  <a:pos x="48" y="100"/>
                </a:cxn>
                <a:cxn ang="0">
                  <a:pos x="51" y="100"/>
                </a:cxn>
                <a:cxn ang="0">
                  <a:pos x="56" y="97"/>
                </a:cxn>
                <a:cxn ang="0">
                  <a:pos x="57" y="95"/>
                </a:cxn>
                <a:cxn ang="0">
                  <a:pos x="59" y="89"/>
                </a:cxn>
                <a:cxn ang="0">
                  <a:pos x="58" y="85"/>
                </a:cxn>
                <a:cxn ang="0">
                  <a:pos x="51" y="79"/>
                </a:cxn>
                <a:cxn ang="0">
                  <a:pos x="46" y="78"/>
                </a:cxn>
                <a:cxn ang="0">
                  <a:pos x="25" y="73"/>
                </a:cxn>
                <a:cxn ang="0">
                  <a:pos x="15" y="68"/>
                </a:cxn>
                <a:cxn ang="0">
                  <a:pos x="7" y="63"/>
                </a:cxn>
                <a:cxn ang="0">
                  <a:pos x="0" y="48"/>
                </a:cxn>
                <a:cxn ang="0">
                  <a:pos x="0" y="38"/>
                </a:cxn>
                <a:cxn ang="0">
                  <a:pos x="3" y="22"/>
                </a:cxn>
                <a:cxn ang="0">
                  <a:pos x="13" y="10"/>
                </a:cxn>
                <a:cxn ang="0">
                  <a:pos x="20" y="5"/>
                </a:cxn>
                <a:cxn ang="0">
                  <a:pos x="36" y="0"/>
                </a:cxn>
                <a:cxn ang="0">
                  <a:pos x="47" y="0"/>
                </a:cxn>
                <a:cxn ang="0">
                  <a:pos x="65" y="2"/>
                </a:cxn>
                <a:cxn ang="0">
                  <a:pos x="70" y="4"/>
                </a:cxn>
                <a:cxn ang="0">
                  <a:pos x="79" y="10"/>
                </a:cxn>
                <a:cxn ang="0">
                  <a:pos x="85" y="16"/>
                </a:cxn>
                <a:cxn ang="0">
                  <a:pos x="88" y="23"/>
                </a:cxn>
                <a:cxn ang="0">
                  <a:pos x="90" y="32"/>
                </a:cxn>
              </a:cxnLst>
              <a:rect l="0" t="0" r="r" b="b"/>
              <a:pathLst>
                <a:path w="94" h="125">
                  <a:moveTo>
                    <a:pt x="90" y="32"/>
                  </a:moveTo>
                  <a:lnTo>
                    <a:pt x="55" y="35"/>
                  </a:lnTo>
                  <a:lnTo>
                    <a:pt x="55" y="35"/>
                  </a:lnTo>
                  <a:lnTo>
                    <a:pt x="54" y="31"/>
                  </a:lnTo>
                  <a:lnTo>
                    <a:pt x="52" y="28"/>
                  </a:lnTo>
                  <a:lnTo>
                    <a:pt x="49" y="26"/>
                  </a:lnTo>
                  <a:lnTo>
                    <a:pt x="44" y="24"/>
                  </a:lnTo>
                  <a:lnTo>
                    <a:pt x="44" y="24"/>
                  </a:lnTo>
                  <a:lnTo>
                    <a:pt x="40" y="26"/>
                  </a:lnTo>
                  <a:lnTo>
                    <a:pt x="36" y="28"/>
                  </a:lnTo>
                  <a:lnTo>
                    <a:pt x="36" y="28"/>
                  </a:lnTo>
                  <a:lnTo>
                    <a:pt x="34" y="31"/>
                  </a:lnTo>
                  <a:lnTo>
                    <a:pt x="34" y="34"/>
                  </a:lnTo>
                  <a:lnTo>
                    <a:pt x="34" y="34"/>
                  </a:lnTo>
                  <a:lnTo>
                    <a:pt x="34" y="38"/>
                  </a:lnTo>
                  <a:lnTo>
                    <a:pt x="36" y="40"/>
                  </a:lnTo>
                  <a:lnTo>
                    <a:pt x="38" y="44"/>
                  </a:lnTo>
                  <a:lnTo>
                    <a:pt x="41" y="45"/>
                  </a:lnTo>
                  <a:lnTo>
                    <a:pt x="41" y="45"/>
                  </a:lnTo>
                  <a:lnTo>
                    <a:pt x="62" y="50"/>
                  </a:lnTo>
                  <a:lnTo>
                    <a:pt x="62" y="50"/>
                  </a:lnTo>
                  <a:lnTo>
                    <a:pt x="69" y="52"/>
                  </a:lnTo>
                  <a:lnTo>
                    <a:pt x="76" y="54"/>
                  </a:lnTo>
                  <a:lnTo>
                    <a:pt x="82" y="57"/>
                  </a:lnTo>
                  <a:lnTo>
                    <a:pt x="86" y="62"/>
                  </a:lnTo>
                  <a:lnTo>
                    <a:pt x="90" y="67"/>
                  </a:lnTo>
                  <a:lnTo>
                    <a:pt x="92" y="72"/>
                  </a:lnTo>
                  <a:lnTo>
                    <a:pt x="94" y="79"/>
                  </a:lnTo>
                  <a:lnTo>
                    <a:pt x="94" y="85"/>
                  </a:lnTo>
                  <a:lnTo>
                    <a:pt x="94" y="85"/>
                  </a:lnTo>
                  <a:lnTo>
                    <a:pt x="93" y="94"/>
                  </a:lnTo>
                  <a:lnTo>
                    <a:pt x="91" y="101"/>
                  </a:lnTo>
                  <a:lnTo>
                    <a:pt x="87" y="108"/>
                  </a:lnTo>
                  <a:lnTo>
                    <a:pt x="81" y="114"/>
                  </a:lnTo>
                  <a:lnTo>
                    <a:pt x="81" y="114"/>
                  </a:lnTo>
                  <a:lnTo>
                    <a:pt x="74" y="119"/>
                  </a:lnTo>
                  <a:lnTo>
                    <a:pt x="66" y="122"/>
                  </a:lnTo>
                  <a:lnTo>
                    <a:pt x="55" y="124"/>
                  </a:lnTo>
                  <a:lnTo>
                    <a:pt x="43" y="125"/>
                  </a:lnTo>
                  <a:lnTo>
                    <a:pt x="43" y="125"/>
                  </a:lnTo>
                  <a:lnTo>
                    <a:pt x="34" y="124"/>
                  </a:lnTo>
                  <a:lnTo>
                    <a:pt x="25" y="122"/>
                  </a:lnTo>
                  <a:lnTo>
                    <a:pt x="19" y="120"/>
                  </a:lnTo>
                  <a:lnTo>
                    <a:pt x="13" y="116"/>
                  </a:lnTo>
                  <a:lnTo>
                    <a:pt x="7" y="111"/>
                  </a:lnTo>
                  <a:lnTo>
                    <a:pt x="4" y="104"/>
                  </a:lnTo>
                  <a:lnTo>
                    <a:pt x="1" y="98"/>
                  </a:lnTo>
                  <a:lnTo>
                    <a:pt x="0" y="89"/>
                  </a:lnTo>
                  <a:lnTo>
                    <a:pt x="35" y="87"/>
                  </a:lnTo>
                  <a:lnTo>
                    <a:pt x="35" y="87"/>
                  </a:lnTo>
                  <a:lnTo>
                    <a:pt x="36" y="92"/>
                  </a:lnTo>
                  <a:lnTo>
                    <a:pt x="39" y="97"/>
                  </a:lnTo>
                  <a:lnTo>
                    <a:pt x="42" y="99"/>
                  </a:lnTo>
                  <a:lnTo>
                    <a:pt x="48" y="100"/>
                  </a:lnTo>
                  <a:lnTo>
                    <a:pt x="48" y="100"/>
                  </a:lnTo>
                  <a:lnTo>
                    <a:pt x="51" y="100"/>
                  </a:lnTo>
                  <a:lnTo>
                    <a:pt x="53" y="99"/>
                  </a:lnTo>
                  <a:lnTo>
                    <a:pt x="56" y="97"/>
                  </a:lnTo>
                  <a:lnTo>
                    <a:pt x="57" y="95"/>
                  </a:lnTo>
                  <a:lnTo>
                    <a:pt x="57" y="95"/>
                  </a:lnTo>
                  <a:lnTo>
                    <a:pt x="59" y="92"/>
                  </a:lnTo>
                  <a:lnTo>
                    <a:pt x="59" y="89"/>
                  </a:lnTo>
                  <a:lnTo>
                    <a:pt x="59" y="89"/>
                  </a:lnTo>
                  <a:lnTo>
                    <a:pt x="58" y="85"/>
                  </a:lnTo>
                  <a:lnTo>
                    <a:pt x="56" y="82"/>
                  </a:lnTo>
                  <a:lnTo>
                    <a:pt x="51" y="79"/>
                  </a:lnTo>
                  <a:lnTo>
                    <a:pt x="46" y="78"/>
                  </a:lnTo>
                  <a:lnTo>
                    <a:pt x="46" y="78"/>
                  </a:lnTo>
                  <a:lnTo>
                    <a:pt x="25" y="73"/>
                  </a:lnTo>
                  <a:lnTo>
                    <a:pt x="25" y="73"/>
                  </a:lnTo>
                  <a:lnTo>
                    <a:pt x="19" y="71"/>
                  </a:lnTo>
                  <a:lnTo>
                    <a:pt x="15" y="68"/>
                  </a:lnTo>
                  <a:lnTo>
                    <a:pt x="15" y="68"/>
                  </a:lnTo>
                  <a:lnTo>
                    <a:pt x="7" y="63"/>
                  </a:lnTo>
                  <a:lnTo>
                    <a:pt x="3" y="56"/>
                  </a:lnTo>
                  <a:lnTo>
                    <a:pt x="0" y="48"/>
                  </a:lnTo>
                  <a:lnTo>
                    <a:pt x="0" y="38"/>
                  </a:lnTo>
                  <a:lnTo>
                    <a:pt x="0" y="38"/>
                  </a:lnTo>
                  <a:lnTo>
                    <a:pt x="0" y="30"/>
                  </a:lnTo>
                  <a:lnTo>
                    <a:pt x="3" y="22"/>
                  </a:lnTo>
                  <a:lnTo>
                    <a:pt x="7" y="16"/>
                  </a:lnTo>
                  <a:lnTo>
                    <a:pt x="13" y="10"/>
                  </a:lnTo>
                  <a:lnTo>
                    <a:pt x="13" y="10"/>
                  </a:lnTo>
                  <a:lnTo>
                    <a:pt x="20" y="5"/>
                  </a:lnTo>
                  <a:lnTo>
                    <a:pt x="27" y="2"/>
                  </a:lnTo>
                  <a:lnTo>
                    <a:pt x="36" y="0"/>
                  </a:lnTo>
                  <a:lnTo>
                    <a:pt x="47" y="0"/>
                  </a:lnTo>
                  <a:lnTo>
                    <a:pt x="47" y="0"/>
                  </a:lnTo>
                  <a:lnTo>
                    <a:pt x="58" y="1"/>
                  </a:lnTo>
                  <a:lnTo>
                    <a:pt x="65" y="2"/>
                  </a:lnTo>
                  <a:lnTo>
                    <a:pt x="70" y="4"/>
                  </a:lnTo>
                  <a:lnTo>
                    <a:pt x="70" y="4"/>
                  </a:lnTo>
                  <a:lnTo>
                    <a:pt x="74" y="6"/>
                  </a:lnTo>
                  <a:lnTo>
                    <a:pt x="79" y="10"/>
                  </a:lnTo>
                  <a:lnTo>
                    <a:pt x="82" y="13"/>
                  </a:lnTo>
                  <a:lnTo>
                    <a:pt x="85" y="16"/>
                  </a:lnTo>
                  <a:lnTo>
                    <a:pt x="85" y="16"/>
                  </a:lnTo>
                  <a:lnTo>
                    <a:pt x="88" y="23"/>
                  </a:lnTo>
                  <a:lnTo>
                    <a:pt x="90" y="32"/>
                  </a:lnTo>
                  <a:lnTo>
                    <a:pt x="90" y="32"/>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31" name="Freeform 145"/>
            <p:cNvSpPr>
              <a:spLocks noEditPoints="1"/>
            </p:cNvSpPr>
            <p:nvPr/>
          </p:nvSpPr>
          <p:spPr bwMode="auto">
            <a:xfrm>
              <a:off x="627" y="4098"/>
              <a:ext cx="12" cy="56"/>
            </a:xfrm>
            <a:custGeom>
              <a:avLst/>
              <a:gdLst/>
              <a:ahLst/>
              <a:cxnLst>
                <a:cxn ang="0">
                  <a:pos x="37" y="0"/>
                </a:cxn>
                <a:cxn ang="0">
                  <a:pos x="37" y="34"/>
                </a:cxn>
                <a:cxn ang="0">
                  <a:pos x="0" y="34"/>
                </a:cxn>
                <a:cxn ang="0">
                  <a:pos x="0" y="0"/>
                </a:cxn>
                <a:cxn ang="0">
                  <a:pos x="37" y="0"/>
                </a:cxn>
                <a:cxn ang="0">
                  <a:pos x="37" y="49"/>
                </a:cxn>
                <a:cxn ang="0">
                  <a:pos x="37" y="167"/>
                </a:cxn>
                <a:cxn ang="0">
                  <a:pos x="0" y="167"/>
                </a:cxn>
                <a:cxn ang="0">
                  <a:pos x="0" y="49"/>
                </a:cxn>
                <a:cxn ang="0">
                  <a:pos x="37" y="49"/>
                </a:cxn>
              </a:cxnLst>
              <a:rect l="0" t="0" r="r" b="b"/>
              <a:pathLst>
                <a:path w="37" h="167">
                  <a:moveTo>
                    <a:pt x="37" y="0"/>
                  </a:moveTo>
                  <a:lnTo>
                    <a:pt x="37" y="34"/>
                  </a:lnTo>
                  <a:lnTo>
                    <a:pt x="0" y="34"/>
                  </a:lnTo>
                  <a:lnTo>
                    <a:pt x="0" y="0"/>
                  </a:lnTo>
                  <a:lnTo>
                    <a:pt x="37" y="0"/>
                  </a:lnTo>
                  <a:close/>
                  <a:moveTo>
                    <a:pt x="37" y="49"/>
                  </a:moveTo>
                  <a:lnTo>
                    <a:pt x="37" y="167"/>
                  </a:lnTo>
                  <a:lnTo>
                    <a:pt x="0" y="167"/>
                  </a:lnTo>
                  <a:lnTo>
                    <a:pt x="0" y="49"/>
                  </a:lnTo>
                  <a:lnTo>
                    <a:pt x="37" y="49"/>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32" name="Freeform 146"/>
            <p:cNvSpPr>
              <a:spLocks noEditPoints="1"/>
            </p:cNvSpPr>
            <p:nvPr/>
          </p:nvSpPr>
          <p:spPr bwMode="auto">
            <a:xfrm>
              <a:off x="646" y="4098"/>
              <a:ext cx="37" cy="57"/>
            </a:xfrm>
            <a:custGeom>
              <a:avLst/>
              <a:gdLst/>
              <a:ahLst/>
              <a:cxnLst>
                <a:cxn ang="0">
                  <a:pos x="74" y="86"/>
                </a:cxn>
                <a:cxn ang="0">
                  <a:pos x="66" y="79"/>
                </a:cxn>
                <a:cxn ang="0">
                  <a:pos x="58" y="76"/>
                </a:cxn>
                <a:cxn ang="0">
                  <a:pos x="52" y="77"/>
                </a:cxn>
                <a:cxn ang="0">
                  <a:pos x="45" y="83"/>
                </a:cxn>
                <a:cxn ang="0">
                  <a:pos x="42" y="90"/>
                </a:cxn>
                <a:cxn ang="0">
                  <a:pos x="40" y="109"/>
                </a:cxn>
                <a:cxn ang="0">
                  <a:pos x="40" y="117"/>
                </a:cxn>
                <a:cxn ang="0">
                  <a:pos x="43" y="131"/>
                </a:cxn>
                <a:cxn ang="0">
                  <a:pos x="46" y="136"/>
                </a:cxn>
                <a:cxn ang="0">
                  <a:pos x="51" y="142"/>
                </a:cxn>
                <a:cxn ang="0">
                  <a:pos x="58" y="144"/>
                </a:cxn>
                <a:cxn ang="0">
                  <a:pos x="62" y="143"/>
                </a:cxn>
                <a:cxn ang="0">
                  <a:pos x="70" y="137"/>
                </a:cxn>
                <a:cxn ang="0">
                  <a:pos x="74" y="129"/>
                </a:cxn>
                <a:cxn ang="0">
                  <a:pos x="74" y="117"/>
                </a:cxn>
                <a:cxn ang="0">
                  <a:pos x="111" y="0"/>
                </a:cxn>
                <a:cxn ang="0">
                  <a:pos x="78" y="167"/>
                </a:cxn>
                <a:cxn ang="0">
                  <a:pos x="77" y="155"/>
                </a:cxn>
                <a:cxn ang="0">
                  <a:pos x="62" y="167"/>
                </a:cxn>
                <a:cxn ang="0">
                  <a:pos x="45" y="170"/>
                </a:cxn>
                <a:cxn ang="0">
                  <a:pos x="40" y="170"/>
                </a:cxn>
                <a:cxn ang="0">
                  <a:pos x="29" y="168"/>
                </a:cxn>
                <a:cxn ang="0">
                  <a:pos x="20" y="162"/>
                </a:cxn>
                <a:cxn ang="0">
                  <a:pos x="12" y="154"/>
                </a:cxn>
                <a:cxn ang="0">
                  <a:pos x="9" y="149"/>
                </a:cxn>
                <a:cxn ang="0">
                  <a:pos x="2" y="131"/>
                </a:cxn>
                <a:cxn ang="0">
                  <a:pos x="0" y="109"/>
                </a:cxn>
                <a:cxn ang="0">
                  <a:pos x="0" y="96"/>
                </a:cxn>
                <a:cxn ang="0">
                  <a:pos x="5" y="75"/>
                </a:cxn>
                <a:cxn ang="0">
                  <a:pos x="11" y="66"/>
                </a:cxn>
                <a:cxn ang="0">
                  <a:pos x="26" y="51"/>
                </a:cxn>
                <a:cxn ang="0">
                  <a:pos x="30" y="48"/>
                </a:cxn>
                <a:cxn ang="0">
                  <a:pos x="40" y="46"/>
                </a:cxn>
                <a:cxn ang="0">
                  <a:pos x="45" y="46"/>
                </a:cxn>
                <a:cxn ang="0">
                  <a:pos x="60" y="49"/>
                </a:cxn>
                <a:cxn ang="0">
                  <a:pos x="74" y="61"/>
                </a:cxn>
                <a:cxn ang="0">
                  <a:pos x="111" y="0"/>
                </a:cxn>
              </a:cxnLst>
              <a:rect l="0" t="0" r="r" b="b"/>
              <a:pathLst>
                <a:path w="111" h="170">
                  <a:moveTo>
                    <a:pt x="74" y="86"/>
                  </a:moveTo>
                  <a:lnTo>
                    <a:pt x="74" y="86"/>
                  </a:lnTo>
                  <a:lnTo>
                    <a:pt x="70" y="82"/>
                  </a:lnTo>
                  <a:lnTo>
                    <a:pt x="66" y="79"/>
                  </a:lnTo>
                  <a:lnTo>
                    <a:pt x="62" y="77"/>
                  </a:lnTo>
                  <a:lnTo>
                    <a:pt x="58" y="76"/>
                  </a:lnTo>
                  <a:lnTo>
                    <a:pt x="58" y="76"/>
                  </a:lnTo>
                  <a:lnTo>
                    <a:pt x="52" y="77"/>
                  </a:lnTo>
                  <a:lnTo>
                    <a:pt x="48" y="79"/>
                  </a:lnTo>
                  <a:lnTo>
                    <a:pt x="45" y="83"/>
                  </a:lnTo>
                  <a:lnTo>
                    <a:pt x="42" y="90"/>
                  </a:lnTo>
                  <a:lnTo>
                    <a:pt x="42" y="90"/>
                  </a:lnTo>
                  <a:lnTo>
                    <a:pt x="40" y="98"/>
                  </a:lnTo>
                  <a:lnTo>
                    <a:pt x="40" y="109"/>
                  </a:lnTo>
                  <a:lnTo>
                    <a:pt x="40" y="109"/>
                  </a:lnTo>
                  <a:lnTo>
                    <a:pt x="40" y="117"/>
                  </a:lnTo>
                  <a:lnTo>
                    <a:pt x="41" y="125"/>
                  </a:lnTo>
                  <a:lnTo>
                    <a:pt x="43" y="131"/>
                  </a:lnTo>
                  <a:lnTo>
                    <a:pt x="46" y="136"/>
                  </a:lnTo>
                  <a:lnTo>
                    <a:pt x="46" y="136"/>
                  </a:lnTo>
                  <a:lnTo>
                    <a:pt x="48" y="140"/>
                  </a:lnTo>
                  <a:lnTo>
                    <a:pt x="51" y="142"/>
                  </a:lnTo>
                  <a:lnTo>
                    <a:pt x="54" y="144"/>
                  </a:lnTo>
                  <a:lnTo>
                    <a:pt x="58" y="144"/>
                  </a:lnTo>
                  <a:lnTo>
                    <a:pt x="58" y="144"/>
                  </a:lnTo>
                  <a:lnTo>
                    <a:pt x="62" y="143"/>
                  </a:lnTo>
                  <a:lnTo>
                    <a:pt x="66" y="141"/>
                  </a:lnTo>
                  <a:lnTo>
                    <a:pt x="70" y="137"/>
                  </a:lnTo>
                  <a:lnTo>
                    <a:pt x="74" y="133"/>
                  </a:lnTo>
                  <a:lnTo>
                    <a:pt x="74" y="129"/>
                  </a:lnTo>
                  <a:lnTo>
                    <a:pt x="74" y="121"/>
                  </a:lnTo>
                  <a:lnTo>
                    <a:pt x="74" y="117"/>
                  </a:lnTo>
                  <a:lnTo>
                    <a:pt x="74" y="86"/>
                  </a:lnTo>
                  <a:close/>
                  <a:moveTo>
                    <a:pt x="111" y="0"/>
                  </a:moveTo>
                  <a:lnTo>
                    <a:pt x="111" y="167"/>
                  </a:lnTo>
                  <a:lnTo>
                    <a:pt x="78" y="167"/>
                  </a:lnTo>
                  <a:lnTo>
                    <a:pt x="77" y="155"/>
                  </a:lnTo>
                  <a:lnTo>
                    <a:pt x="77" y="155"/>
                  </a:lnTo>
                  <a:lnTo>
                    <a:pt x="69" y="162"/>
                  </a:lnTo>
                  <a:lnTo>
                    <a:pt x="62" y="167"/>
                  </a:lnTo>
                  <a:lnTo>
                    <a:pt x="53" y="170"/>
                  </a:lnTo>
                  <a:lnTo>
                    <a:pt x="45" y="170"/>
                  </a:lnTo>
                  <a:lnTo>
                    <a:pt x="45" y="170"/>
                  </a:lnTo>
                  <a:lnTo>
                    <a:pt x="40" y="170"/>
                  </a:lnTo>
                  <a:lnTo>
                    <a:pt x="34" y="169"/>
                  </a:lnTo>
                  <a:lnTo>
                    <a:pt x="29" y="168"/>
                  </a:lnTo>
                  <a:lnTo>
                    <a:pt x="25" y="165"/>
                  </a:lnTo>
                  <a:lnTo>
                    <a:pt x="20" y="162"/>
                  </a:lnTo>
                  <a:lnTo>
                    <a:pt x="16" y="159"/>
                  </a:lnTo>
                  <a:lnTo>
                    <a:pt x="12" y="154"/>
                  </a:lnTo>
                  <a:lnTo>
                    <a:pt x="9" y="149"/>
                  </a:lnTo>
                  <a:lnTo>
                    <a:pt x="9" y="149"/>
                  </a:lnTo>
                  <a:lnTo>
                    <a:pt x="5" y="141"/>
                  </a:lnTo>
                  <a:lnTo>
                    <a:pt x="2" y="131"/>
                  </a:lnTo>
                  <a:lnTo>
                    <a:pt x="0" y="120"/>
                  </a:lnTo>
                  <a:lnTo>
                    <a:pt x="0" y="109"/>
                  </a:lnTo>
                  <a:lnTo>
                    <a:pt x="0" y="109"/>
                  </a:lnTo>
                  <a:lnTo>
                    <a:pt x="0" y="96"/>
                  </a:lnTo>
                  <a:lnTo>
                    <a:pt x="2" y="84"/>
                  </a:lnTo>
                  <a:lnTo>
                    <a:pt x="5" y="75"/>
                  </a:lnTo>
                  <a:lnTo>
                    <a:pt x="11" y="66"/>
                  </a:lnTo>
                  <a:lnTo>
                    <a:pt x="11" y="66"/>
                  </a:lnTo>
                  <a:lnTo>
                    <a:pt x="17" y="58"/>
                  </a:lnTo>
                  <a:lnTo>
                    <a:pt x="26" y="51"/>
                  </a:lnTo>
                  <a:lnTo>
                    <a:pt x="26" y="51"/>
                  </a:lnTo>
                  <a:lnTo>
                    <a:pt x="30" y="48"/>
                  </a:lnTo>
                  <a:lnTo>
                    <a:pt x="35" y="47"/>
                  </a:lnTo>
                  <a:lnTo>
                    <a:pt x="40" y="46"/>
                  </a:lnTo>
                  <a:lnTo>
                    <a:pt x="45" y="46"/>
                  </a:lnTo>
                  <a:lnTo>
                    <a:pt x="45" y="46"/>
                  </a:lnTo>
                  <a:lnTo>
                    <a:pt x="52" y="46"/>
                  </a:lnTo>
                  <a:lnTo>
                    <a:pt x="60" y="49"/>
                  </a:lnTo>
                  <a:lnTo>
                    <a:pt x="67" y="55"/>
                  </a:lnTo>
                  <a:lnTo>
                    <a:pt x="74" y="61"/>
                  </a:lnTo>
                  <a:lnTo>
                    <a:pt x="74" y="0"/>
                  </a:lnTo>
                  <a:lnTo>
                    <a:pt x="111" y="0"/>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33" name="Freeform 147"/>
            <p:cNvSpPr>
              <a:spLocks noEditPoints="1"/>
            </p:cNvSpPr>
            <p:nvPr/>
          </p:nvSpPr>
          <p:spPr bwMode="auto">
            <a:xfrm>
              <a:off x="689" y="4113"/>
              <a:ext cx="37" cy="42"/>
            </a:xfrm>
            <a:custGeom>
              <a:avLst/>
              <a:gdLst/>
              <a:ahLst/>
              <a:cxnLst>
                <a:cxn ang="0">
                  <a:pos x="71" y="68"/>
                </a:cxn>
                <a:cxn ang="0">
                  <a:pos x="52" y="73"/>
                </a:cxn>
                <a:cxn ang="0">
                  <a:pos x="47" y="75"/>
                </a:cxn>
                <a:cxn ang="0">
                  <a:pos x="40" y="83"/>
                </a:cxn>
                <a:cxn ang="0">
                  <a:pos x="39" y="88"/>
                </a:cxn>
                <a:cxn ang="0">
                  <a:pos x="44" y="96"/>
                </a:cxn>
                <a:cxn ang="0">
                  <a:pos x="47" y="98"/>
                </a:cxn>
                <a:cxn ang="0">
                  <a:pos x="50" y="98"/>
                </a:cxn>
                <a:cxn ang="0">
                  <a:pos x="61" y="96"/>
                </a:cxn>
                <a:cxn ang="0">
                  <a:pos x="71" y="89"/>
                </a:cxn>
                <a:cxn ang="0">
                  <a:pos x="42" y="40"/>
                </a:cxn>
                <a:cxn ang="0">
                  <a:pos x="4" y="36"/>
                </a:cxn>
                <a:cxn ang="0">
                  <a:pos x="9" y="23"/>
                </a:cxn>
                <a:cxn ang="0">
                  <a:pos x="14" y="14"/>
                </a:cxn>
                <a:cxn ang="0">
                  <a:pos x="18" y="11"/>
                </a:cxn>
                <a:cxn ang="0">
                  <a:pos x="32" y="3"/>
                </a:cxn>
                <a:cxn ang="0">
                  <a:pos x="57" y="0"/>
                </a:cxn>
                <a:cxn ang="0">
                  <a:pos x="71" y="0"/>
                </a:cxn>
                <a:cxn ang="0">
                  <a:pos x="93" y="7"/>
                </a:cxn>
                <a:cxn ang="0">
                  <a:pos x="100" y="13"/>
                </a:cxn>
                <a:cxn ang="0">
                  <a:pos x="103" y="17"/>
                </a:cxn>
                <a:cxn ang="0">
                  <a:pos x="107" y="26"/>
                </a:cxn>
                <a:cxn ang="0">
                  <a:pos x="109" y="31"/>
                </a:cxn>
                <a:cxn ang="0">
                  <a:pos x="109" y="79"/>
                </a:cxn>
                <a:cxn ang="0">
                  <a:pos x="110" y="106"/>
                </a:cxn>
                <a:cxn ang="0">
                  <a:pos x="75" y="121"/>
                </a:cxn>
                <a:cxn ang="0">
                  <a:pos x="72" y="112"/>
                </a:cxn>
                <a:cxn ang="0">
                  <a:pos x="56" y="121"/>
                </a:cxn>
                <a:cxn ang="0">
                  <a:pos x="37" y="124"/>
                </a:cxn>
                <a:cxn ang="0">
                  <a:pos x="30" y="124"/>
                </a:cxn>
                <a:cxn ang="0">
                  <a:pos x="16" y="120"/>
                </a:cxn>
                <a:cxn ang="0">
                  <a:pos x="11" y="117"/>
                </a:cxn>
                <a:cxn ang="0">
                  <a:pos x="2" y="105"/>
                </a:cxn>
                <a:cxn ang="0">
                  <a:pos x="0" y="92"/>
                </a:cxn>
                <a:cxn ang="0">
                  <a:pos x="1" y="83"/>
                </a:cxn>
                <a:cxn ang="0">
                  <a:pos x="10" y="68"/>
                </a:cxn>
                <a:cxn ang="0">
                  <a:pos x="16" y="62"/>
                </a:cxn>
                <a:cxn ang="0">
                  <a:pos x="36" y="53"/>
                </a:cxn>
                <a:cxn ang="0">
                  <a:pos x="68" y="45"/>
                </a:cxn>
                <a:cxn ang="0">
                  <a:pos x="71" y="45"/>
                </a:cxn>
                <a:cxn ang="0">
                  <a:pos x="71" y="41"/>
                </a:cxn>
                <a:cxn ang="0">
                  <a:pos x="69" y="32"/>
                </a:cxn>
                <a:cxn ang="0">
                  <a:pos x="68" y="30"/>
                </a:cxn>
                <a:cxn ang="0">
                  <a:pos x="57" y="27"/>
                </a:cxn>
                <a:cxn ang="0">
                  <a:pos x="51" y="28"/>
                </a:cxn>
                <a:cxn ang="0">
                  <a:pos x="43" y="34"/>
                </a:cxn>
                <a:cxn ang="0">
                  <a:pos x="42" y="40"/>
                </a:cxn>
              </a:cxnLst>
              <a:rect l="0" t="0" r="r" b="b"/>
              <a:pathLst>
                <a:path w="111" h="124">
                  <a:moveTo>
                    <a:pt x="71" y="68"/>
                  </a:moveTo>
                  <a:lnTo>
                    <a:pt x="71" y="68"/>
                  </a:lnTo>
                  <a:lnTo>
                    <a:pt x="62" y="70"/>
                  </a:lnTo>
                  <a:lnTo>
                    <a:pt x="52" y="73"/>
                  </a:lnTo>
                  <a:lnTo>
                    <a:pt x="52" y="73"/>
                  </a:lnTo>
                  <a:lnTo>
                    <a:pt x="47" y="75"/>
                  </a:lnTo>
                  <a:lnTo>
                    <a:pt x="43" y="80"/>
                  </a:lnTo>
                  <a:lnTo>
                    <a:pt x="40" y="83"/>
                  </a:lnTo>
                  <a:lnTo>
                    <a:pt x="39" y="88"/>
                  </a:lnTo>
                  <a:lnTo>
                    <a:pt x="39" y="88"/>
                  </a:lnTo>
                  <a:lnTo>
                    <a:pt x="40" y="92"/>
                  </a:lnTo>
                  <a:lnTo>
                    <a:pt x="44" y="96"/>
                  </a:lnTo>
                  <a:lnTo>
                    <a:pt x="44" y="96"/>
                  </a:lnTo>
                  <a:lnTo>
                    <a:pt x="47" y="98"/>
                  </a:lnTo>
                  <a:lnTo>
                    <a:pt x="50" y="98"/>
                  </a:lnTo>
                  <a:lnTo>
                    <a:pt x="50" y="98"/>
                  </a:lnTo>
                  <a:lnTo>
                    <a:pt x="55" y="98"/>
                  </a:lnTo>
                  <a:lnTo>
                    <a:pt x="61" y="96"/>
                  </a:lnTo>
                  <a:lnTo>
                    <a:pt x="66" y="94"/>
                  </a:lnTo>
                  <a:lnTo>
                    <a:pt x="71" y="89"/>
                  </a:lnTo>
                  <a:lnTo>
                    <a:pt x="71" y="68"/>
                  </a:lnTo>
                  <a:close/>
                  <a:moveTo>
                    <a:pt x="42" y="40"/>
                  </a:moveTo>
                  <a:lnTo>
                    <a:pt x="4" y="36"/>
                  </a:lnTo>
                  <a:lnTo>
                    <a:pt x="4" y="36"/>
                  </a:lnTo>
                  <a:lnTo>
                    <a:pt x="6" y="30"/>
                  </a:lnTo>
                  <a:lnTo>
                    <a:pt x="9" y="23"/>
                  </a:lnTo>
                  <a:lnTo>
                    <a:pt x="11" y="18"/>
                  </a:lnTo>
                  <a:lnTo>
                    <a:pt x="14" y="14"/>
                  </a:lnTo>
                  <a:lnTo>
                    <a:pt x="14" y="14"/>
                  </a:lnTo>
                  <a:lnTo>
                    <a:pt x="18" y="11"/>
                  </a:lnTo>
                  <a:lnTo>
                    <a:pt x="22" y="7"/>
                  </a:lnTo>
                  <a:lnTo>
                    <a:pt x="32" y="3"/>
                  </a:lnTo>
                  <a:lnTo>
                    <a:pt x="44" y="0"/>
                  </a:lnTo>
                  <a:lnTo>
                    <a:pt x="57" y="0"/>
                  </a:lnTo>
                  <a:lnTo>
                    <a:pt x="57" y="0"/>
                  </a:lnTo>
                  <a:lnTo>
                    <a:pt x="71" y="0"/>
                  </a:lnTo>
                  <a:lnTo>
                    <a:pt x="83" y="3"/>
                  </a:lnTo>
                  <a:lnTo>
                    <a:pt x="93" y="7"/>
                  </a:lnTo>
                  <a:lnTo>
                    <a:pt x="97" y="10"/>
                  </a:lnTo>
                  <a:lnTo>
                    <a:pt x="100" y="13"/>
                  </a:lnTo>
                  <a:lnTo>
                    <a:pt x="100" y="13"/>
                  </a:lnTo>
                  <a:lnTo>
                    <a:pt x="103" y="17"/>
                  </a:lnTo>
                  <a:lnTo>
                    <a:pt x="105" y="21"/>
                  </a:lnTo>
                  <a:lnTo>
                    <a:pt x="107" y="26"/>
                  </a:lnTo>
                  <a:lnTo>
                    <a:pt x="109" y="31"/>
                  </a:lnTo>
                  <a:lnTo>
                    <a:pt x="109" y="31"/>
                  </a:lnTo>
                  <a:lnTo>
                    <a:pt x="109" y="49"/>
                  </a:lnTo>
                  <a:lnTo>
                    <a:pt x="109" y="79"/>
                  </a:lnTo>
                  <a:lnTo>
                    <a:pt x="109" y="79"/>
                  </a:lnTo>
                  <a:lnTo>
                    <a:pt x="110" y="106"/>
                  </a:lnTo>
                  <a:lnTo>
                    <a:pt x="111" y="121"/>
                  </a:lnTo>
                  <a:lnTo>
                    <a:pt x="75" y="121"/>
                  </a:lnTo>
                  <a:lnTo>
                    <a:pt x="72" y="112"/>
                  </a:lnTo>
                  <a:lnTo>
                    <a:pt x="72" y="112"/>
                  </a:lnTo>
                  <a:lnTo>
                    <a:pt x="65" y="118"/>
                  </a:lnTo>
                  <a:lnTo>
                    <a:pt x="56" y="121"/>
                  </a:lnTo>
                  <a:lnTo>
                    <a:pt x="47" y="124"/>
                  </a:lnTo>
                  <a:lnTo>
                    <a:pt x="37" y="124"/>
                  </a:lnTo>
                  <a:lnTo>
                    <a:pt x="37" y="124"/>
                  </a:lnTo>
                  <a:lnTo>
                    <a:pt x="30" y="124"/>
                  </a:lnTo>
                  <a:lnTo>
                    <a:pt x="22" y="122"/>
                  </a:lnTo>
                  <a:lnTo>
                    <a:pt x="16" y="120"/>
                  </a:lnTo>
                  <a:lnTo>
                    <a:pt x="11" y="117"/>
                  </a:lnTo>
                  <a:lnTo>
                    <a:pt x="11" y="117"/>
                  </a:lnTo>
                  <a:lnTo>
                    <a:pt x="5" y="112"/>
                  </a:lnTo>
                  <a:lnTo>
                    <a:pt x="2" y="105"/>
                  </a:lnTo>
                  <a:lnTo>
                    <a:pt x="0" y="99"/>
                  </a:lnTo>
                  <a:lnTo>
                    <a:pt x="0" y="92"/>
                  </a:lnTo>
                  <a:lnTo>
                    <a:pt x="0" y="92"/>
                  </a:lnTo>
                  <a:lnTo>
                    <a:pt x="1" y="83"/>
                  </a:lnTo>
                  <a:lnTo>
                    <a:pt x="4" y="75"/>
                  </a:lnTo>
                  <a:lnTo>
                    <a:pt x="10" y="68"/>
                  </a:lnTo>
                  <a:lnTo>
                    <a:pt x="16" y="62"/>
                  </a:lnTo>
                  <a:lnTo>
                    <a:pt x="16" y="62"/>
                  </a:lnTo>
                  <a:lnTo>
                    <a:pt x="25" y="57"/>
                  </a:lnTo>
                  <a:lnTo>
                    <a:pt x="36" y="53"/>
                  </a:lnTo>
                  <a:lnTo>
                    <a:pt x="51" y="49"/>
                  </a:lnTo>
                  <a:lnTo>
                    <a:pt x="68" y="45"/>
                  </a:lnTo>
                  <a:lnTo>
                    <a:pt x="71" y="45"/>
                  </a:lnTo>
                  <a:lnTo>
                    <a:pt x="71" y="45"/>
                  </a:lnTo>
                  <a:lnTo>
                    <a:pt x="71" y="41"/>
                  </a:lnTo>
                  <a:lnTo>
                    <a:pt x="71" y="41"/>
                  </a:lnTo>
                  <a:lnTo>
                    <a:pt x="70" y="34"/>
                  </a:lnTo>
                  <a:lnTo>
                    <a:pt x="69" y="32"/>
                  </a:lnTo>
                  <a:lnTo>
                    <a:pt x="68" y="30"/>
                  </a:lnTo>
                  <a:lnTo>
                    <a:pt x="68" y="30"/>
                  </a:lnTo>
                  <a:lnTo>
                    <a:pt x="64" y="28"/>
                  </a:lnTo>
                  <a:lnTo>
                    <a:pt x="57" y="27"/>
                  </a:lnTo>
                  <a:lnTo>
                    <a:pt x="57" y="27"/>
                  </a:lnTo>
                  <a:lnTo>
                    <a:pt x="51" y="28"/>
                  </a:lnTo>
                  <a:lnTo>
                    <a:pt x="47" y="30"/>
                  </a:lnTo>
                  <a:lnTo>
                    <a:pt x="43" y="34"/>
                  </a:lnTo>
                  <a:lnTo>
                    <a:pt x="42" y="40"/>
                  </a:lnTo>
                  <a:lnTo>
                    <a:pt x="42" y="40"/>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34" name="Freeform 148"/>
            <p:cNvSpPr>
              <a:spLocks noEditPoints="1"/>
            </p:cNvSpPr>
            <p:nvPr/>
          </p:nvSpPr>
          <p:spPr bwMode="auto">
            <a:xfrm>
              <a:off x="732" y="4098"/>
              <a:ext cx="37" cy="57"/>
            </a:xfrm>
            <a:custGeom>
              <a:avLst/>
              <a:gdLst/>
              <a:ahLst/>
              <a:cxnLst>
                <a:cxn ang="0">
                  <a:pos x="73" y="86"/>
                </a:cxn>
                <a:cxn ang="0">
                  <a:pos x="66" y="79"/>
                </a:cxn>
                <a:cxn ang="0">
                  <a:pos x="57" y="76"/>
                </a:cxn>
                <a:cxn ang="0">
                  <a:pos x="52" y="77"/>
                </a:cxn>
                <a:cxn ang="0">
                  <a:pos x="44" y="83"/>
                </a:cxn>
                <a:cxn ang="0">
                  <a:pos x="41" y="90"/>
                </a:cxn>
                <a:cxn ang="0">
                  <a:pos x="39" y="109"/>
                </a:cxn>
                <a:cxn ang="0">
                  <a:pos x="39" y="117"/>
                </a:cxn>
                <a:cxn ang="0">
                  <a:pos x="42" y="131"/>
                </a:cxn>
                <a:cxn ang="0">
                  <a:pos x="46" y="136"/>
                </a:cxn>
                <a:cxn ang="0">
                  <a:pos x="51" y="142"/>
                </a:cxn>
                <a:cxn ang="0">
                  <a:pos x="57" y="144"/>
                </a:cxn>
                <a:cxn ang="0">
                  <a:pos x="61" y="143"/>
                </a:cxn>
                <a:cxn ang="0">
                  <a:pos x="70" y="137"/>
                </a:cxn>
                <a:cxn ang="0">
                  <a:pos x="73" y="129"/>
                </a:cxn>
                <a:cxn ang="0">
                  <a:pos x="73" y="118"/>
                </a:cxn>
                <a:cxn ang="0">
                  <a:pos x="110" y="0"/>
                </a:cxn>
                <a:cxn ang="0">
                  <a:pos x="77" y="167"/>
                </a:cxn>
                <a:cxn ang="0">
                  <a:pos x="76" y="155"/>
                </a:cxn>
                <a:cxn ang="0">
                  <a:pos x="61" y="167"/>
                </a:cxn>
                <a:cxn ang="0">
                  <a:pos x="44" y="170"/>
                </a:cxn>
                <a:cxn ang="0">
                  <a:pos x="39" y="170"/>
                </a:cxn>
                <a:cxn ang="0">
                  <a:pos x="29" y="168"/>
                </a:cxn>
                <a:cxn ang="0">
                  <a:pos x="20" y="163"/>
                </a:cxn>
                <a:cxn ang="0">
                  <a:pos x="13" y="154"/>
                </a:cxn>
                <a:cxn ang="0">
                  <a:pos x="8" y="149"/>
                </a:cxn>
                <a:cxn ang="0">
                  <a:pos x="2" y="131"/>
                </a:cxn>
                <a:cxn ang="0">
                  <a:pos x="0" y="109"/>
                </a:cxn>
                <a:cxn ang="0">
                  <a:pos x="0" y="96"/>
                </a:cxn>
                <a:cxn ang="0">
                  <a:pos x="5" y="75"/>
                </a:cxn>
                <a:cxn ang="0">
                  <a:pos x="10" y="66"/>
                </a:cxn>
                <a:cxn ang="0">
                  <a:pos x="25" y="51"/>
                </a:cxn>
                <a:cxn ang="0">
                  <a:pos x="30" y="48"/>
                </a:cxn>
                <a:cxn ang="0">
                  <a:pos x="39" y="46"/>
                </a:cxn>
                <a:cxn ang="0">
                  <a:pos x="44" y="46"/>
                </a:cxn>
                <a:cxn ang="0">
                  <a:pos x="59" y="49"/>
                </a:cxn>
                <a:cxn ang="0">
                  <a:pos x="73" y="61"/>
                </a:cxn>
                <a:cxn ang="0">
                  <a:pos x="110" y="0"/>
                </a:cxn>
              </a:cxnLst>
              <a:rect l="0" t="0" r="r" b="b"/>
              <a:pathLst>
                <a:path w="110" h="170">
                  <a:moveTo>
                    <a:pt x="73" y="86"/>
                  </a:moveTo>
                  <a:lnTo>
                    <a:pt x="73" y="86"/>
                  </a:lnTo>
                  <a:lnTo>
                    <a:pt x="70" y="82"/>
                  </a:lnTo>
                  <a:lnTo>
                    <a:pt x="66" y="79"/>
                  </a:lnTo>
                  <a:lnTo>
                    <a:pt x="61" y="77"/>
                  </a:lnTo>
                  <a:lnTo>
                    <a:pt x="57" y="76"/>
                  </a:lnTo>
                  <a:lnTo>
                    <a:pt x="57" y="76"/>
                  </a:lnTo>
                  <a:lnTo>
                    <a:pt x="52" y="77"/>
                  </a:lnTo>
                  <a:lnTo>
                    <a:pt x="48" y="79"/>
                  </a:lnTo>
                  <a:lnTo>
                    <a:pt x="44" y="83"/>
                  </a:lnTo>
                  <a:lnTo>
                    <a:pt x="41" y="90"/>
                  </a:lnTo>
                  <a:lnTo>
                    <a:pt x="41" y="90"/>
                  </a:lnTo>
                  <a:lnTo>
                    <a:pt x="40" y="98"/>
                  </a:lnTo>
                  <a:lnTo>
                    <a:pt x="39" y="109"/>
                  </a:lnTo>
                  <a:lnTo>
                    <a:pt x="39" y="109"/>
                  </a:lnTo>
                  <a:lnTo>
                    <a:pt x="39" y="117"/>
                  </a:lnTo>
                  <a:lnTo>
                    <a:pt x="40" y="125"/>
                  </a:lnTo>
                  <a:lnTo>
                    <a:pt x="42" y="131"/>
                  </a:lnTo>
                  <a:lnTo>
                    <a:pt x="46" y="136"/>
                  </a:lnTo>
                  <a:lnTo>
                    <a:pt x="46" y="136"/>
                  </a:lnTo>
                  <a:lnTo>
                    <a:pt x="48" y="140"/>
                  </a:lnTo>
                  <a:lnTo>
                    <a:pt x="51" y="142"/>
                  </a:lnTo>
                  <a:lnTo>
                    <a:pt x="54" y="144"/>
                  </a:lnTo>
                  <a:lnTo>
                    <a:pt x="57" y="144"/>
                  </a:lnTo>
                  <a:lnTo>
                    <a:pt x="57" y="144"/>
                  </a:lnTo>
                  <a:lnTo>
                    <a:pt x="61" y="143"/>
                  </a:lnTo>
                  <a:lnTo>
                    <a:pt x="66" y="141"/>
                  </a:lnTo>
                  <a:lnTo>
                    <a:pt x="70" y="137"/>
                  </a:lnTo>
                  <a:lnTo>
                    <a:pt x="73" y="133"/>
                  </a:lnTo>
                  <a:lnTo>
                    <a:pt x="73" y="129"/>
                  </a:lnTo>
                  <a:lnTo>
                    <a:pt x="73" y="121"/>
                  </a:lnTo>
                  <a:lnTo>
                    <a:pt x="73" y="118"/>
                  </a:lnTo>
                  <a:lnTo>
                    <a:pt x="73" y="86"/>
                  </a:lnTo>
                  <a:close/>
                  <a:moveTo>
                    <a:pt x="110" y="0"/>
                  </a:moveTo>
                  <a:lnTo>
                    <a:pt x="110" y="167"/>
                  </a:lnTo>
                  <a:lnTo>
                    <a:pt x="77" y="167"/>
                  </a:lnTo>
                  <a:lnTo>
                    <a:pt x="76" y="155"/>
                  </a:lnTo>
                  <a:lnTo>
                    <a:pt x="76" y="155"/>
                  </a:lnTo>
                  <a:lnTo>
                    <a:pt x="69" y="162"/>
                  </a:lnTo>
                  <a:lnTo>
                    <a:pt x="61" y="167"/>
                  </a:lnTo>
                  <a:lnTo>
                    <a:pt x="53" y="170"/>
                  </a:lnTo>
                  <a:lnTo>
                    <a:pt x="44" y="170"/>
                  </a:lnTo>
                  <a:lnTo>
                    <a:pt x="44" y="170"/>
                  </a:lnTo>
                  <a:lnTo>
                    <a:pt x="39" y="170"/>
                  </a:lnTo>
                  <a:lnTo>
                    <a:pt x="34" y="169"/>
                  </a:lnTo>
                  <a:lnTo>
                    <a:pt x="29" y="168"/>
                  </a:lnTo>
                  <a:lnTo>
                    <a:pt x="24" y="165"/>
                  </a:lnTo>
                  <a:lnTo>
                    <a:pt x="20" y="163"/>
                  </a:lnTo>
                  <a:lnTo>
                    <a:pt x="16" y="159"/>
                  </a:lnTo>
                  <a:lnTo>
                    <a:pt x="13" y="154"/>
                  </a:lnTo>
                  <a:lnTo>
                    <a:pt x="8" y="149"/>
                  </a:lnTo>
                  <a:lnTo>
                    <a:pt x="8" y="149"/>
                  </a:lnTo>
                  <a:lnTo>
                    <a:pt x="5" y="141"/>
                  </a:lnTo>
                  <a:lnTo>
                    <a:pt x="2" y="131"/>
                  </a:lnTo>
                  <a:lnTo>
                    <a:pt x="0" y="120"/>
                  </a:lnTo>
                  <a:lnTo>
                    <a:pt x="0" y="109"/>
                  </a:lnTo>
                  <a:lnTo>
                    <a:pt x="0" y="109"/>
                  </a:lnTo>
                  <a:lnTo>
                    <a:pt x="0" y="96"/>
                  </a:lnTo>
                  <a:lnTo>
                    <a:pt x="2" y="84"/>
                  </a:lnTo>
                  <a:lnTo>
                    <a:pt x="5" y="75"/>
                  </a:lnTo>
                  <a:lnTo>
                    <a:pt x="10" y="66"/>
                  </a:lnTo>
                  <a:lnTo>
                    <a:pt x="10" y="66"/>
                  </a:lnTo>
                  <a:lnTo>
                    <a:pt x="17" y="58"/>
                  </a:lnTo>
                  <a:lnTo>
                    <a:pt x="25" y="51"/>
                  </a:lnTo>
                  <a:lnTo>
                    <a:pt x="25" y="51"/>
                  </a:lnTo>
                  <a:lnTo>
                    <a:pt x="30" y="48"/>
                  </a:lnTo>
                  <a:lnTo>
                    <a:pt x="35" y="47"/>
                  </a:lnTo>
                  <a:lnTo>
                    <a:pt x="39" y="46"/>
                  </a:lnTo>
                  <a:lnTo>
                    <a:pt x="44" y="46"/>
                  </a:lnTo>
                  <a:lnTo>
                    <a:pt x="44" y="46"/>
                  </a:lnTo>
                  <a:lnTo>
                    <a:pt x="52" y="46"/>
                  </a:lnTo>
                  <a:lnTo>
                    <a:pt x="59" y="49"/>
                  </a:lnTo>
                  <a:lnTo>
                    <a:pt x="67" y="55"/>
                  </a:lnTo>
                  <a:lnTo>
                    <a:pt x="73" y="61"/>
                  </a:lnTo>
                  <a:lnTo>
                    <a:pt x="73" y="0"/>
                  </a:lnTo>
                  <a:lnTo>
                    <a:pt x="110" y="0"/>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35" name="Freeform 149"/>
            <p:cNvSpPr>
              <a:spLocks noEditPoints="1"/>
            </p:cNvSpPr>
            <p:nvPr/>
          </p:nvSpPr>
          <p:spPr bwMode="auto">
            <a:xfrm>
              <a:off x="776" y="4113"/>
              <a:ext cx="36" cy="42"/>
            </a:xfrm>
            <a:custGeom>
              <a:avLst/>
              <a:gdLst/>
              <a:ahLst/>
              <a:cxnLst>
                <a:cxn ang="0">
                  <a:pos x="74" y="50"/>
                </a:cxn>
                <a:cxn ang="0">
                  <a:pos x="73" y="43"/>
                </a:cxn>
                <a:cxn ang="0">
                  <a:pos x="71" y="36"/>
                </a:cxn>
                <a:cxn ang="0">
                  <a:pos x="66" y="29"/>
                </a:cxn>
                <a:cxn ang="0">
                  <a:pos x="56" y="27"/>
                </a:cxn>
                <a:cxn ang="0">
                  <a:pos x="52" y="28"/>
                </a:cxn>
                <a:cxn ang="0">
                  <a:pos x="44" y="33"/>
                </a:cxn>
                <a:cxn ang="0">
                  <a:pos x="41" y="38"/>
                </a:cxn>
                <a:cxn ang="0">
                  <a:pos x="39" y="50"/>
                </a:cxn>
                <a:cxn ang="0">
                  <a:pos x="74" y="84"/>
                </a:cxn>
                <a:cxn ang="0">
                  <a:pos x="109" y="87"/>
                </a:cxn>
                <a:cxn ang="0">
                  <a:pos x="102" y="103"/>
                </a:cxn>
                <a:cxn ang="0">
                  <a:pos x="91" y="116"/>
                </a:cxn>
                <a:cxn ang="0">
                  <a:pos x="76" y="122"/>
                </a:cxn>
                <a:cxn ang="0">
                  <a:pos x="56" y="124"/>
                </a:cxn>
                <a:cxn ang="0">
                  <a:pos x="42" y="123"/>
                </a:cxn>
                <a:cxn ang="0">
                  <a:pos x="30" y="120"/>
                </a:cxn>
                <a:cxn ang="0">
                  <a:pos x="20" y="115"/>
                </a:cxn>
                <a:cxn ang="0">
                  <a:pos x="12" y="107"/>
                </a:cxn>
                <a:cxn ang="0">
                  <a:pos x="7" y="98"/>
                </a:cxn>
                <a:cxn ang="0">
                  <a:pos x="0" y="77"/>
                </a:cxn>
                <a:cxn ang="0">
                  <a:pos x="0" y="64"/>
                </a:cxn>
                <a:cxn ang="0">
                  <a:pos x="3" y="38"/>
                </a:cxn>
                <a:cxn ang="0">
                  <a:pos x="12" y="19"/>
                </a:cxn>
                <a:cxn ang="0">
                  <a:pos x="17" y="14"/>
                </a:cxn>
                <a:cxn ang="0">
                  <a:pos x="26" y="6"/>
                </a:cxn>
                <a:cxn ang="0">
                  <a:pos x="33" y="4"/>
                </a:cxn>
                <a:cxn ang="0">
                  <a:pos x="56" y="0"/>
                </a:cxn>
                <a:cxn ang="0">
                  <a:pos x="67" y="0"/>
                </a:cxn>
                <a:cxn ang="0">
                  <a:pos x="86" y="7"/>
                </a:cxn>
                <a:cxn ang="0">
                  <a:pos x="93" y="14"/>
                </a:cxn>
                <a:cxn ang="0">
                  <a:pos x="103" y="28"/>
                </a:cxn>
                <a:cxn ang="0">
                  <a:pos x="107" y="44"/>
                </a:cxn>
                <a:cxn ang="0">
                  <a:pos x="109" y="70"/>
                </a:cxn>
                <a:cxn ang="0">
                  <a:pos x="39" y="70"/>
                </a:cxn>
                <a:cxn ang="0">
                  <a:pos x="41" y="86"/>
                </a:cxn>
                <a:cxn ang="0">
                  <a:pos x="43" y="91"/>
                </a:cxn>
                <a:cxn ang="0">
                  <a:pos x="48" y="96"/>
                </a:cxn>
                <a:cxn ang="0">
                  <a:pos x="57" y="98"/>
                </a:cxn>
                <a:cxn ang="0">
                  <a:pos x="63" y="97"/>
                </a:cxn>
                <a:cxn ang="0">
                  <a:pos x="72" y="90"/>
                </a:cxn>
                <a:cxn ang="0">
                  <a:pos x="74" y="84"/>
                </a:cxn>
              </a:cxnLst>
              <a:rect l="0" t="0" r="r" b="b"/>
              <a:pathLst>
                <a:path w="109" h="124">
                  <a:moveTo>
                    <a:pt x="39" y="50"/>
                  </a:moveTo>
                  <a:lnTo>
                    <a:pt x="74" y="50"/>
                  </a:lnTo>
                  <a:lnTo>
                    <a:pt x="74" y="50"/>
                  </a:lnTo>
                  <a:lnTo>
                    <a:pt x="73" y="43"/>
                  </a:lnTo>
                  <a:lnTo>
                    <a:pt x="71" y="36"/>
                  </a:lnTo>
                  <a:lnTo>
                    <a:pt x="71" y="36"/>
                  </a:lnTo>
                  <a:lnTo>
                    <a:pt x="69" y="32"/>
                  </a:lnTo>
                  <a:lnTo>
                    <a:pt x="66" y="29"/>
                  </a:lnTo>
                  <a:lnTo>
                    <a:pt x="61" y="28"/>
                  </a:lnTo>
                  <a:lnTo>
                    <a:pt x="56" y="27"/>
                  </a:lnTo>
                  <a:lnTo>
                    <a:pt x="56" y="27"/>
                  </a:lnTo>
                  <a:lnTo>
                    <a:pt x="52" y="28"/>
                  </a:lnTo>
                  <a:lnTo>
                    <a:pt x="48" y="30"/>
                  </a:lnTo>
                  <a:lnTo>
                    <a:pt x="44" y="33"/>
                  </a:lnTo>
                  <a:lnTo>
                    <a:pt x="41" y="38"/>
                  </a:lnTo>
                  <a:lnTo>
                    <a:pt x="41" y="38"/>
                  </a:lnTo>
                  <a:lnTo>
                    <a:pt x="40" y="44"/>
                  </a:lnTo>
                  <a:lnTo>
                    <a:pt x="39" y="50"/>
                  </a:lnTo>
                  <a:lnTo>
                    <a:pt x="39" y="50"/>
                  </a:lnTo>
                  <a:close/>
                  <a:moveTo>
                    <a:pt x="74" y="84"/>
                  </a:moveTo>
                  <a:lnTo>
                    <a:pt x="109" y="87"/>
                  </a:lnTo>
                  <a:lnTo>
                    <a:pt x="109" y="87"/>
                  </a:lnTo>
                  <a:lnTo>
                    <a:pt x="106" y="96"/>
                  </a:lnTo>
                  <a:lnTo>
                    <a:pt x="102" y="103"/>
                  </a:lnTo>
                  <a:lnTo>
                    <a:pt x="98" y="111"/>
                  </a:lnTo>
                  <a:lnTo>
                    <a:pt x="91" y="116"/>
                  </a:lnTo>
                  <a:lnTo>
                    <a:pt x="84" y="119"/>
                  </a:lnTo>
                  <a:lnTo>
                    <a:pt x="76" y="122"/>
                  </a:lnTo>
                  <a:lnTo>
                    <a:pt x="67" y="124"/>
                  </a:lnTo>
                  <a:lnTo>
                    <a:pt x="56" y="124"/>
                  </a:lnTo>
                  <a:lnTo>
                    <a:pt x="56" y="124"/>
                  </a:lnTo>
                  <a:lnTo>
                    <a:pt x="42" y="123"/>
                  </a:lnTo>
                  <a:lnTo>
                    <a:pt x="36" y="122"/>
                  </a:lnTo>
                  <a:lnTo>
                    <a:pt x="30" y="120"/>
                  </a:lnTo>
                  <a:lnTo>
                    <a:pt x="25" y="118"/>
                  </a:lnTo>
                  <a:lnTo>
                    <a:pt x="20" y="115"/>
                  </a:lnTo>
                  <a:lnTo>
                    <a:pt x="16" y="112"/>
                  </a:lnTo>
                  <a:lnTo>
                    <a:pt x="12" y="107"/>
                  </a:lnTo>
                  <a:lnTo>
                    <a:pt x="12" y="107"/>
                  </a:lnTo>
                  <a:lnTo>
                    <a:pt x="7" y="98"/>
                  </a:lnTo>
                  <a:lnTo>
                    <a:pt x="3" y="88"/>
                  </a:lnTo>
                  <a:lnTo>
                    <a:pt x="0" y="77"/>
                  </a:lnTo>
                  <a:lnTo>
                    <a:pt x="0" y="64"/>
                  </a:lnTo>
                  <a:lnTo>
                    <a:pt x="0" y="64"/>
                  </a:lnTo>
                  <a:lnTo>
                    <a:pt x="0" y="51"/>
                  </a:lnTo>
                  <a:lnTo>
                    <a:pt x="3" y="38"/>
                  </a:lnTo>
                  <a:lnTo>
                    <a:pt x="6" y="29"/>
                  </a:lnTo>
                  <a:lnTo>
                    <a:pt x="12" y="19"/>
                  </a:lnTo>
                  <a:lnTo>
                    <a:pt x="12" y="19"/>
                  </a:lnTo>
                  <a:lnTo>
                    <a:pt x="17" y="14"/>
                  </a:lnTo>
                  <a:lnTo>
                    <a:pt x="21" y="11"/>
                  </a:lnTo>
                  <a:lnTo>
                    <a:pt x="26" y="6"/>
                  </a:lnTo>
                  <a:lnTo>
                    <a:pt x="33" y="4"/>
                  </a:lnTo>
                  <a:lnTo>
                    <a:pt x="33" y="4"/>
                  </a:lnTo>
                  <a:lnTo>
                    <a:pt x="43" y="1"/>
                  </a:lnTo>
                  <a:lnTo>
                    <a:pt x="56" y="0"/>
                  </a:lnTo>
                  <a:lnTo>
                    <a:pt x="56" y="0"/>
                  </a:lnTo>
                  <a:lnTo>
                    <a:pt x="67" y="0"/>
                  </a:lnTo>
                  <a:lnTo>
                    <a:pt x="77" y="3"/>
                  </a:lnTo>
                  <a:lnTo>
                    <a:pt x="86" y="7"/>
                  </a:lnTo>
                  <a:lnTo>
                    <a:pt x="93" y="14"/>
                  </a:lnTo>
                  <a:lnTo>
                    <a:pt x="93" y="14"/>
                  </a:lnTo>
                  <a:lnTo>
                    <a:pt x="99" y="20"/>
                  </a:lnTo>
                  <a:lnTo>
                    <a:pt x="103" y="28"/>
                  </a:lnTo>
                  <a:lnTo>
                    <a:pt x="106" y="35"/>
                  </a:lnTo>
                  <a:lnTo>
                    <a:pt x="107" y="44"/>
                  </a:lnTo>
                  <a:lnTo>
                    <a:pt x="107" y="44"/>
                  </a:lnTo>
                  <a:lnTo>
                    <a:pt x="109" y="70"/>
                  </a:lnTo>
                  <a:lnTo>
                    <a:pt x="39" y="70"/>
                  </a:lnTo>
                  <a:lnTo>
                    <a:pt x="39" y="70"/>
                  </a:lnTo>
                  <a:lnTo>
                    <a:pt x="40" y="80"/>
                  </a:lnTo>
                  <a:lnTo>
                    <a:pt x="41" y="86"/>
                  </a:lnTo>
                  <a:lnTo>
                    <a:pt x="41" y="86"/>
                  </a:lnTo>
                  <a:lnTo>
                    <a:pt x="43" y="91"/>
                  </a:lnTo>
                  <a:lnTo>
                    <a:pt x="48" y="96"/>
                  </a:lnTo>
                  <a:lnTo>
                    <a:pt x="48" y="96"/>
                  </a:lnTo>
                  <a:lnTo>
                    <a:pt x="52" y="97"/>
                  </a:lnTo>
                  <a:lnTo>
                    <a:pt x="57" y="98"/>
                  </a:lnTo>
                  <a:lnTo>
                    <a:pt x="57" y="98"/>
                  </a:lnTo>
                  <a:lnTo>
                    <a:pt x="63" y="97"/>
                  </a:lnTo>
                  <a:lnTo>
                    <a:pt x="68" y="95"/>
                  </a:lnTo>
                  <a:lnTo>
                    <a:pt x="72" y="90"/>
                  </a:lnTo>
                  <a:lnTo>
                    <a:pt x="74" y="84"/>
                  </a:lnTo>
                  <a:lnTo>
                    <a:pt x="74" y="84"/>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36" name="Freeform 150"/>
            <p:cNvSpPr>
              <a:spLocks noEditPoints="1"/>
            </p:cNvSpPr>
            <p:nvPr/>
          </p:nvSpPr>
          <p:spPr bwMode="auto">
            <a:xfrm>
              <a:off x="839" y="4098"/>
              <a:ext cx="37" cy="57"/>
            </a:xfrm>
            <a:custGeom>
              <a:avLst/>
              <a:gdLst/>
              <a:ahLst/>
              <a:cxnLst>
                <a:cxn ang="0">
                  <a:pos x="73" y="86"/>
                </a:cxn>
                <a:cxn ang="0">
                  <a:pos x="66" y="79"/>
                </a:cxn>
                <a:cxn ang="0">
                  <a:pos x="57" y="76"/>
                </a:cxn>
                <a:cxn ang="0">
                  <a:pos x="52" y="77"/>
                </a:cxn>
                <a:cxn ang="0">
                  <a:pos x="45" y="83"/>
                </a:cxn>
                <a:cxn ang="0">
                  <a:pos x="41" y="90"/>
                </a:cxn>
                <a:cxn ang="0">
                  <a:pos x="39" y="109"/>
                </a:cxn>
                <a:cxn ang="0">
                  <a:pos x="39" y="117"/>
                </a:cxn>
                <a:cxn ang="0">
                  <a:pos x="43" y="131"/>
                </a:cxn>
                <a:cxn ang="0">
                  <a:pos x="46" y="136"/>
                </a:cxn>
                <a:cxn ang="0">
                  <a:pos x="51" y="142"/>
                </a:cxn>
                <a:cxn ang="0">
                  <a:pos x="57" y="144"/>
                </a:cxn>
                <a:cxn ang="0">
                  <a:pos x="62" y="143"/>
                </a:cxn>
                <a:cxn ang="0">
                  <a:pos x="70" y="137"/>
                </a:cxn>
                <a:cxn ang="0">
                  <a:pos x="73" y="129"/>
                </a:cxn>
                <a:cxn ang="0">
                  <a:pos x="73" y="118"/>
                </a:cxn>
                <a:cxn ang="0">
                  <a:pos x="111" y="0"/>
                </a:cxn>
                <a:cxn ang="0">
                  <a:pos x="79" y="167"/>
                </a:cxn>
                <a:cxn ang="0">
                  <a:pos x="77" y="155"/>
                </a:cxn>
                <a:cxn ang="0">
                  <a:pos x="62" y="167"/>
                </a:cxn>
                <a:cxn ang="0">
                  <a:pos x="45" y="171"/>
                </a:cxn>
                <a:cxn ang="0">
                  <a:pos x="39" y="170"/>
                </a:cxn>
                <a:cxn ang="0">
                  <a:pos x="29" y="168"/>
                </a:cxn>
                <a:cxn ang="0">
                  <a:pos x="20" y="163"/>
                </a:cxn>
                <a:cxn ang="0">
                  <a:pos x="13" y="154"/>
                </a:cxn>
                <a:cxn ang="0">
                  <a:pos x="10" y="149"/>
                </a:cxn>
                <a:cxn ang="0">
                  <a:pos x="2" y="131"/>
                </a:cxn>
                <a:cxn ang="0">
                  <a:pos x="0" y="109"/>
                </a:cxn>
                <a:cxn ang="0">
                  <a:pos x="1" y="96"/>
                </a:cxn>
                <a:cxn ang="0">
                  <a:pos x="5" y="75"/>
                </a:cxn>
                <a:cxn ang="0">
                  <a:pos x="11" y="66"/>
                </a:cxn>
                <a:cxn ang="0">
                  <a:pos x="26" y="51"/>
                </a:cxn>
                <a:cxn ang="0">
                  <a:pos x="30" y="48"/>
                </a:cxn>
                <a:cxn ang="0">
                  <a:pos x="39" y="46"/>
                </a:cxn>
                <a:cxn ang="0">
                  <a:pos x="45" y="46"/>
                </a:cxn>
                <a:cxn ang="0">
                  <a:pos x="60" y="49"/>
                </a:cxn>
                <a:cxn ang="0">
                  <a:pos x="73" y="61"/>
                </a:cxn>
                <a:cxn ang="0">
                  <a:pos x="111" y="0"/>
                </a:cxn>
              </a:cxnLst>
              <a:rect l="0" t="0" r="r" b="b"/>
              <a:pathLst>
                <a:path w="111" h="171">
                  <a:moveTo>
                    <a:pt x="73" y="86"/>
                  </a:moveTo>
                  <a:lnTo>
                    <a:pt x="73" y="86"/>
                  </a:lnTo>
                  <a:lnTo>
                    <a:pt x="70" y="82"/>
                  </a:lnTo>
                  <a:lnTo>
                    <a:pt x="66" y="79"/>
                  </a:lnTo>
                  <a:lnTo>
                    <a:pt x="62" y="77"/>
                  </a:lnTo>
                  <a:lnTo>
                    <a:pt x="57" y="76"/>
                  </a:lnTo>
                  <a:lnTo>
                    <a:pt x="57" y="76"/>
                  </a:lnTo>
                  <a:lnTo>
                    <a:pt x="52" y="77"/>
                  </a:lnTo>
                  <a:lnTo>
                    <a:pt x="48" y="79"/>
                  </a:lnTo>
                  <a:lnTo>
                    <a:pt x="45" y="83"/>
                  </a:lnTo>
                  <a:lnTo>
                    <a:pt x="41" y="90"/>
                  </a:lnTo>
                  <a:lnTo>
                    <a:pt x="41" y="90"/>
                  </a:lnTo>
                  <a:lnTo>
                    <a:pt x="40" y="98"/>
                  </a:lnTo>
                  <a:lnTo>
                    <a:pt x="39" y="109"/>
                  </a:lnTo>
                  <a:lnTo>
                    <a:pt x="39" y="109"/>
                  </a:lnTo>
                  <a:lnTo>
                    <a:pt x="39" y="117"/>
                  </a:lnTo>
                  <a:lnTo>
                    <a:pt x="40" y="125"/>
                  </a:lnTo>
                  <a:lnTo>
                    <a:pt x="43" y="131"/>
                  </a:lnTo>
                  <a:lnTo>
                    <a:pt x="46" y="136"/>
                  </a:lnTo>
                  <a:lnTo>
                    <a:pt x="46" y="136"/>
                  </a:lnTo>
                  <a:lnTo>
                    <a:pt x="48" y="140"/>
                  </a:lnTo>
                  <a:lnTo>
                    <a:pt x="51" y="142"/>
                  </a:lnTo>
                  <a:lnTo>
                    <a:pt x="54" y="144"/>
                  </a:lnTo>
                  <a:lnTo>
                    <a:pt x="57" y="144"/>
                  </a:lnTo>
                  <a:lnTo>
                    <a:pt x="57" y="144"/>
                  </a:lnTo>
                  <a:lnTo>
                    <a:pt x="62" y="143"/>
                  </a:lnTo>
                  <a:lnTo>
                    <a:pt x="66" y="141"/>
                  </a:lnTo>
                  <a:lnTo>
                    <a:pt x="70" y="137"/>
                  </a:lnTo>
                  <a:lnTo>
                    <a:pt x="73" y="133"/>
                  </a:lnTo>
                  <a:lnTo>
                    <a:pt x="73" y="129"/>
                  </a:lnTo>
                  <a:lnTo>
                    <a:pt x="73" y="121"/>
                  </a:lnTo>
                  <a:lnTo>
                    <a:pt x="73" y="118"/>
                  </a:lnTo>
                  <a:lnTo>
                    <a:pt x="73" y="86"/>
                  </a:lnTo>
                  <a:close/>
                  <a:moveTo>
                    <a:pt x="111" y="0"/>
                  </a:moveTo>
                  <a:lnTo>
                    <a:pt x="111" y="167"/>
                  </a:lnTo>
                  <a:lnTo>
                    <a:pt x="79" y="167"/>
                  </a:lnTo>
                  <a:lnTo>
                    <a:pt x="77" y="155"/>
                  </a:lnTo>
                  <a:lnTo>
                    <a:pt x="77" y="155"/>
                  </a:lnTo>
                  <a:lnTo>
                    <a:pt x="69" y="162"/>
                  </a:lnTo>
                  <a:lnTo>
                    <a:pt x="62" y="167"/>
                  </a:lnTo>
                  <a:lnTo>
                    <a:pt x="53" y="170"/>
                  </a:lnTo>
                  <a:lnTo>
                    <a:pt x="45" y="171"/>
                  </a:lnTo>
                  <a:lnTo>
                    <a:pt x="45" y="171"/>
                  </a:lnTo>
                  <a:lnTo>
                    <a:pt x="39" y="170"/>
                  </a:lnTo>
                  <a:lnTo>
                    <a:pt x="34" y="169"/>
                  </a:lnTo>
                  <a:lnTo>
                    <a:pt x="29" y="168"/>
                  </a:lnTo>
                  <a:lnTo>
                    <a:pt x="24" y="165"/>
                  </a:lnTo>
                  <a:lnTo>
                    <a:pt x="20" y="163"/>
                  </a:lnTo>
                  <a:lnTo>
                    <a:pt x="16" y="159"/>
                  </a:lnTo>
                  <a:lnTo>
                    <a:pt x="13" y="154"/>
                  </a:lnTo>
                  <a:lnTo>
                    <a:pt x="10" y="149"/>
                  </a:lnTo>
                  <a:lnTo>
                    <a:pt x="10" y="149"/>
                  </a:lnTo>
                  <a:lnTo>
                    <a:pt x="5" y="141"/>
                  </a:lnTo>
                  <a:lnTo>
                    <a:pt x="2" y="131"/>
                  </a:lnTo>
                  <a:lnTo>
                    <a:pt x="0" y="120"/>
                  </a:lnTo>
                  <a:lnTo>
                    <a:pt x="0" y="109"/>
                  </a:lnTo>
                  <a:lnTo>
                    <a:pt x="0" y="109"/>
                  </a:lnTo>
                  <a:lnTo>
                    <a:pt x="1" y="96"/>
                  </a:lnTo>
                  <a:lnTo>
                    <a:pt x="2" y="84"/>
                  </a:lnTo>
                  <a:lnTo>
                    <a:pt x="5" y="75"/>
                  </a:lnTo>
                  <a:lnTo>
                    <a:pt x="11" y="66"/>
                  </a:lnTo>
                  <a:lnTo>
                    <a:pt x="11" y="66"/>
                  </a:lnTo>
                  <a:lnTo>
                    <a:pt x="17" y="58"/>
                  </a:lnTo>
                  <a:lnTo>
                    <a:pt x="26" y="51"/>
                  </a:lnTo>
                  <a:lnTo>
                    <a:pt x="26" y="51"/>
                  </a:lnTo>
                  <a:lnTo>
                    <a:pt x="30" y="48"/>
                  </a:lnTo>
                  <a:lnTo>
                    <a:pt x="35" y="47"/>
                  </a:lnTo>
                  <a:lnTo>
                    <a:pt x="39" y="46"/>
                  </a:lnTo>
                  <a:lnTo>
                    <a:pt x="45" y="46"/>
                  </a:lnTo>
                  <a:lnTo>
                    <a:pt x="45" y="46"/>
                  </a:lnTo>
                  <a:lnTo>
                    <a:pt x="52" y="46"/>
                  </a:lnTo>
                  <a:lnTo>
                    <a:pt x="60" y="49"/>
                  </a:lnTo>
                  <a:lnTo>
                    <a:pt x="67" y="55"/>
                  </a:lnTo>
                  <a:lnTo>
                    <a:pt x="73" y="61"/>
                  </a:lnTo>
                  <a:lnTo>
                    <a:pt x="73" y="0"/>
                  </a:lnTo>
                  <a:lnTo>
                    <a:pt x="111" y="0"/>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37" name="Freeform 151"/>
            <p:cNvSpPr>
              <a:spLocks noEditPoints="1"/>
            </p:cNvSpPr>
            <p:nvPr/>
          </p:nvSpPr>
          <p:spPr bwMode="auto">
            <a:xfrm>
              <a:off x="882" y="4113"/>
              <a:ext cx="38" cy="42"/>
            </a:xfrm>
            <a:custGeom>
              <a:avLst/>
              <a:gdLst/>
              <a:ahLst/>
              <a:cxnLst>
                <a:cxn ang="0">
                  <a:pos x="56" y="27"/>
                </a:cxn>
                <a:cxn ang="0">
                  <a:pos x="49" y="29"/>
                </a:cxn>
                <a:cxn ang="0">
                  <a:pos x="43" y="35"/>
                </a:cxn>
                <a:cxn ang="0">
                  <a:pos x="40" y="46"/>
                </a:cxn>
                <a:cxn ang="0">
                  <a:pos x="39" y="62"/>
                </a:cxn>
                <a:cxn ang="0">
                  <a:pos x="41" y="83"/>
                </a:cxn>
                <a:cxn ang="0">
                  <a:pos x="42" y="87"/>
                </a:cxn>
                <a:cxn ang="0">
                  <a:pos x="49" y="96"/>
                </a:cxn>
                <a:cxn ang="0">
                  <a:pos x="56" y="98"/>
                </a:cxn>
                <a:cxn ang="0">
                  <a:pos x="62" y="97"/>
                </a:cxn>
                <a:cxn ang="0">
                  <a:pos x="70" y="89"/>
                </a:cxn>
                <a:cxn ang="0">
                  <a:pos x="72" y="83"/>
                </a:cxn>
                <a:cxn ang="0">
                  <a:pos x="74" y="58"/>
                </a:cxn>
                <a:cxn ang="0">
                  <a:pos x="74" y="51"/>
                </a:cxn>
                <a:cxn ang="0">
                  <a:pos x="72" y="39"/>
                </a:cxn>
                <a:cxn ang="0">
                  <a:pos x="67" y="31"/>
                </a:cxn>
                <a:cxn ang="0">
                  <a:pos x="60" y="28"/>
                </a:cxn>
                <a:cxn ang="0">
                  <a:pos x="56" y="27"/>
                </a:cxn>
                <a:cxn ang="0">
                  <a:pos x="58" y="0"/>
                </a:cxn>
                <a:cxn ang="0">
                  <a:pos x="72" y="1"/>
                </a:cxn>
                <a:cxn ang="0">
                  <a:pos x="85" y="5"/>
                </a:cxn>
                <a:cxn ang="0">
                  <a:pos x="96" y="13"/>
                </a:cxn>
                <a:cxn ang="0">
                  <a:pos x="104" y="23"/>
                </a:cxn>
                <a:cxn ang="0">
                  <a:pos x="108" y="32"/>
                </a:cxn>
                <a:cxn ang="0">
                  <a:pos x="113" y="50"/>
                </a:cxn>
                <a:cxn ang="0">
                  <a:pos x="114" y="62"/>
                </a:cxn>
                <a:cxn ang="0">
                  <a:pos x="109" y="88"/>
                </a:cxn>
                <a:cxn ang="0">
                  <a:pos x="99" y="108"/>
                </a:cxn>
                <a:cxn ang="0">
                  <a:pos x="95" y="113"/>
                </a:cxn>
                <a:cxn ang="0">
                  <a:pos x="81" y="121"/>
                </a:cxn>
                <a:cxn ang="0">
                  <a:pos x="56" y="125"/>
                </a:cxn>
                <a:cxn ang="0">
                  <a:pos x="49" y="124"/>
                </a:cxn>
                <a:cxn ang="0">
                  <a:pos x="35" y="122"/>
                </a:cxn>
                <a:cxn ang="0">
                  <a:pos x="23" y="117"/>
                </a:cxn>
                <a:cxn ang="0">
                  <a:pos x="15" y="108"/>
                </a:cxn>
                <a:cxn ang="0">
                  <a:pos x="10" y="103"/>
                </a:cxn>
                <a:cxn ang="0">
                  <a:pos x="2" y="85"/>
                </a:cxn>
                <a:cxn ang="0">
                  <a:pos x="0" y="63"/>
                </a:cxn>
                <a:cxn ang="0">
                  <a:pos x="0" y="55"/>
                </a:cxn>
                <a:cxn ang="0">
                  <a:pos x="3" y="40"/>
                </a:cxn>
                <a:cxn ang="0">
                  <a:pos x="5" y="34"/>
                </a:cxn>
                <a:cxn ang="0">
                  <a:pos x="10" y="22"/>
                </a:cxn>
                <a:cxn ang="0">
                  <a:pos x="19" y="13"/>
                </a:cxn>
                <a:cxn ang="0">
                  <a:pos x="26" y="7"/>
                </a:cxn>
                <a:cxn ang="0">
                  <a:pos x="47" y="0"/>
                </a:cxn>
                <a:cxn ang="0">
                  <a:pos x="58" y="0"/>
                </a:cxn>
              </a:cxnLst>
              <a:rect l="0" t="0" r="r" b="b"/>
              <a:pathLst>
                <a:path w="114" h="125">
                  <a:moveTo>
                    <a:pt x="56" y="27"/>
                  </a:moveTo>
                  <a:lnTo>
                    <a:pt x="56" y="27"/>
                  </a:lnTo>
                  <a:lnTo>
                    <a:pt x="52" y="28"/>
                  </a:lnTo>
                  <a:lnTo>
                    <a:pt x="49" y="29"/>
                  </a:lnTo>
                  <a:lnTo>
                    <a:pt x="46" y="32"/>
                  </a:lnTo>
                  <a:lnTo>
                    <a:pt x="43" y="35"/>
                  </a:lnTo>
                  <a:lnTo>
                    <a:pt x="41" y="40"/>
                  </a:lnTo>
                  <a:lnTo>
                    <a:pt x="40" y="46"/>
                  </a:lnTo>
                  <a:lnTo>
                    <a:pt x="39" y="62"/>
                  </a:lnTo>
                  <a:lnTo>
                    <a:pt x="39" y="62"/>
                  </a:lnTo>
                  <a:lnTo>
                    <a:pt x="40" y="77"/>
                  </a:lnTo>
                  <a:lnTo>
                    <a:pt x="41" y="83"/>
                  </a:lnTo>
                  <a:lnTo>
                    <a:pt x="42" y="87"/>
                  </a:lnTo>
                  <a:lnTo>
                    <a:pt x="42" y="87"/>
                  </a:lnTo>
                  <a:lnTo>
                    <a:pt x="46" y="91"/>
                  </a:lnTo>
                  <a:lnTo>
                    <a:pt x="49" y="96"/>
                  </a:lnTo>
                  <a:lnTo>
                    <a:pt x="52" y="97"/>
                  </a:lnTo>
                  <a:lnTo>
                    <a:pt x="56" y="98"/>
                  </a:lnTo>
                  <a:lnTo>
                    <a:pt x="56" y="98"/>
                  </a:lnTo>
                  <a:lnTo>
                    <a:pt x="62" y="97"/>
                  </a:lnTo>
                  <a:lnTo>
                    <a:pt x="66" y="94"/>
                  </a:lnTo>
                  <a:lnTo>
                    <a:pt x="70" y="89"/>
                  </a:lnTo>
                  <a:lnTo>
                    <a:pt x="72" y="83"/>
                  </a:lnTo>
                  <a:lnTo>
                    <a:pt x="72" y="83"/>
                  </a:lnTo>
                  <a:lnTo>
                    <a:pt x="73" y="72"/>
                  </a:lnTo>
                  <a:lnTo>
                    <a:pt x="74" y="58"/>
                  </a:lnTo>
                  <a:lnTo>
                    <a:pt x="74" y="58"/>
                  </a:lnTo>
                  <a:lnTo>
                    <a:pt x="74" y="51"/>
                  </a:lnTo>
                  <a:lnTo>
                    <a:pt x="73" y="45"/>
                  </a:lnTo>
                  <a:lnTo>
                    <a:pt x="72" y="39"/>
                  </a:lnTo>
                  <a:lnTo>
                    <a:pt x="70" y="35"/>
                  </a:lnTo>
                  <a:lnTo>
                    <a:pt x="67" y="31"/>
                  </a:lnTo>
                  <a:lnTo>
                    <a:pt x="64" y="29"/>
                  </a:lnTo>
                  <a:lnTo>
                    <a:pt x="60" y="28"/>
                  </a:lnTo>
                  <a:lnTo>
                    <a:pt x="56" y="27"/>
                  </a:lnTo>
                  <a:lnTo>
                    <a:pt x="56" y="27"/>
                  </a:lnTo>
                  <a:close/>
                  <a:moveTo>
                    <a:pt x="58" y="0"/>
                  </a:moveTo>
                  <a:lnTo>
                    <a:pt x="58" y="0"/>
                  </a:lnTo>
                  <a:lnTo>
                    <a:pt x="66" y="0"/>
                  </a:lnTo>
                  <a:lnTo>
                    <a:pt x="72" y="1"/>
                  </a:lnTo>
                  <a:lnTo>
                    <a:pt x="79" y="3"/>
                  </a:lnTo>
                  <a:lnTo>
                    <a:pt x="85" y="5"/>
                  </a:lnTo>
                  <a:lnTo>
                    <a:pt x="90" y="9"/>
                  </a:lnTo>
                  <a:lnTo>
                    <a:pt x="96" y="13"/>
                  </a:lnTo>
                  <a:lnTo>
                    <a:pt x="100" y="18"/>
                  </a:lnTo>
                  <a:lnTo>
                    <a:pt x="104" y="23"/>
                  </a:lnTo>
                  <a:lnTo>
                    <a:pt x="104" y="23"/>
                  </a:lnTo>
                  <a:lnTo>
                    <a:pt x="108" y="32"/>
                  </a:lnTo>
                  <a:lnTo>
                    <a:pt x="112" y="40"/>
                  </a:lnTo>
                  <a:lnTo>
                    <a:pt x="113" y="50"/>
                  </a:lnTo>
                  <a:lnTo>
                    <a:pt x="114" y="62"/>
                  </a:lnTo>
                  <a:lnTo>
                    <a:pt x="114" y="62"/>
                  </a:lnTo>
                  <a:lnTo>
                    <a:pt x="113" y="75"/>
                  </a:lnTo>
                  <a:lnTo>
                    <a:pt x="109" y="88"/>
                  </a:lnTo>
                  <a:lnTo>
                    <a:pt x="105" y="99"/>
                  </a:lnTo>
                  <a:lnTo>
                    <a:pt x="99" y="108"/>
                  </a:lnTo>
                  <a:lnTo>
                    <a:pt x="99" y="108"/>
                  </a:lnTo>
                  <a:lnTo>
                    <a:pt x="95" y="113"/>
                  </a:lnTo>
                  <a:lnTo>
                    <a:pt x="90" y="116"/>
                  </a:lnTo>
                  <a:lnTo>
                    <a:pt x="81" y="121"/>
                  </a:lnTo>
                  <a:lnTo>
                    <a:pt x="69" y="124"/>
                  </a:lnTo>
                  <a:lnTo>
                    <a:pt x="56" y="125"/>
                  </a:lnTo>
                  <a:lnTo>
                    <a:pt x="56" y="125"/>
                  </a:lnTo>
                  <a:lnTo>
                    <a:pt x="49" y="124"/>
                  </a:lnTo>
                  <a:lnTo>
                    <a:pt x="41" y="123"/>
                  </a:lnTo>
                  <a:lnTo>
                    <a:pt x="35" y="122"/>
                  </a:lnTo>
                  <a:lnTo>
                    <a:pt x="30" y="119"/>
                  </a:lnTo>
                  <a:lnTo>
                    <a:pt x="23" y="117"/>
                  </a:lnTo>
                  <a:lnTo>
                    <a:pt x="19" y="113"/>
                  </a:lnTo>
                  <a:lnTo>
                    <a:pt x="15" y="108"/>
                  </a:lnTo>
                  <a:lnTo>
                    <a:pt x="10" y="103"/>
                  </a:lnTo>
                  <a:lnTo>
                    <a:pt x="10" y="103"/>
                  </a:lnTo>
                  <a:lnTo>
                    <a:pt x="6" y="95"/>
                  </a:lnTo>
                  <a:lnTo>
                    <a:pt x="2" y="85"/>
                  </a:lnTo>
                  <a:lnTo>
                    <a:pt x="1" y="74"/>
                  </a:lnTo>
                  <a:lnTo>
                    <a:pt x="0" y="63"/>
                  </a:lnTo>
                  <a:lnTo>
                    <a:pt x="0" y="63"/>
                  </a:lnTo>
                  <a:lnTo>
                    <a:pt x="0" y="55"/>
                  </a:lnTo>
                  <a:lnTo>
                    <a:pt x="1" y="48"/>
                  </a:lnTo>
                  <a:lnTo>
                    <a:pt x="3" y="40"/>
                  </a:lnTo>
                  <a:lnTo>
                    <a:pt x="5" y="34"/>
                  </a:lnTo>
                  <a:lnTo>
                    <a:pt x="5" y="34"/>
                  </a:lnTo>
                  <a:lnTo>
                    <a:pt x="7" y="28"/>
                  </a:lnTo>
                  <a:lnTo>
                    <a:pt x="10" y="22"/>
                  </a:lnTo>
                  <a:lnTo>
                    <a:pt x="15" y="17"/>
                  </a:lnTo>
                  <a:lnTo>
                    <a:pt x="19" y="13"/>
                  </a:lnTo>
                  <a:lnTo>
                    <a:pt x="19" y="13"/>
                  </a:lnTo>
                  <a:lnTo>
                    <a:pt x="26" y="7"/>
                  </a:lnTo>
                  <a:lnTo>
                    <a:pt x="36" y="3"/>
                  </a:lnTo>
                  <a:lnTo>
                    <a:pt x="47" y="0"/>
                  </a:lnTo>
                  <a:lnTo>
                    <a:pt x="58" y="0"/>
                  </a:lnTo>
                  <a:lnTo>
                    <a:pt x="58" y="0"/>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38" name="Freeform 152"/>
            <p:cNvSpPr>
              <a:spLocks/>
            </p:cNvSpPr>
            <p:nvPr/>
          </p:nvSpPr>
          <p:spPr bwMode="auto">
            <a:xfrm>
              <a:off x="949" y="4098"/>
              <a:ext cx="60" cy="56"/>
            </a:xfrm>
            <a:custGeom>
              <a:avLst/>
              <a:gdLst/>
              <a:ahLst/>
              <a:cxnLst>
                <a:cxn ang="0">
                  <a:pos x="180" y="0"/>
                </a:cxn>
                <a:cxn ang="0">
                  <a:pos x="180" y="167"/>
                </a:cxn>
                <a:cxn ang="0">
                  <a:pos x="138" y="167"/>
                </a:cxn>
                <a:cxn ang="0">
                  <a:pos x="138" y="57"/>
                </a:cxn>
                <a:cxn ang="0">
                  <a:pos x="138" y="57"/>
                </a:cxn>
                <a:cxn ang="0">
                  <a:pos x="137" y="53"/>
                </a:cxn>
                <a:cxn ang="0">
                  <a:pos x="137" y="53"/>
                </a:cxn>
                <a:cxn ang="0">
                  <a:pos x="137" y="50"/>
                </a:cxn>
                <a:cxn ang="0">
                  <a:pos x="138" y="39"/>
                </a:cxn>
                <a:cxn ang="0">
                  <a:pos x="138" y="39"/>
                </a:cxn>
                <a:cxn ang="0">
                  <a:pos x="138" y="31"/>
                </a:cxn>
                <a:cxn ang="0">
                  <a:pos x="138" y="31"/>
                </a:cxn>
                <a:cxn ang="0">
                  <a:pos x="134" y="47"/>
                </a:cxn>
                <a:cxn ang="0">
                  <a:pos x="133" y="53"/>
                </a:cxn>
                <a:cxn ang="0">
                  <a:pos x="105" y="167"/>
                </a:cxn>
                <a:cxn ang="0">
                  <a:pos x="73" y="167"/>
                </a:cxn>
                <a:cxn ang="0">
                  <a:pos x="46" y="57"/>
                </a:cxn>
                <a:cxn ang="0">
                  <a:pos x="46" y="57"/>
                </a:cxn>
                <a:cxn ang="0">
                  <a:pos x="41" y="31"/>
                </a:cxn>
                <a:cxn ang="0">
                  <a:pos x="41" y="38"/>
                </a:cxn>
                <a:cxn ang="0">
                  <a:pos x="41" y="50"/>
                </a:cxn>
                <a:cxn ang="0">
                  <a:pos x="41" y="57"/>
                </a:cxn>
                <a:cxn ang="0">
                  <a:pos x="41" y="167"/>
                </a:cxn>
                <a:cxn ang="0">
                  <a:pos x="0" y="167"/>
                </a:cxn>
                <a:cxn ang="0">
                  <a:pos x="0" y="0"/>
                </a:cxn>
                <a:cxn ang="0">
                  <a:pos x="66" y="0"/>
                </a:cxn>
                <a:cxn ang="0">
                  <a:pos x="86" y="85"/>
                </a:cxn>
                <a:cxn ang="0">
                  <a:pos x="86" y="85"/>
                </a:cxn>
                <a:cxn ang="0">
                  <a:pos x="89" y="101"/>
                </a:cxn>
                <a:cxn ang="0">
                  <a:pos x="91" y="113"/>
                </a:cxn>
                <a:cxn ang="0">
                  <a:pos x="91" y="113"/>
                </a:cxn>
                <a:cxn ang="0">
                  <a:pos x="95" y="89"/>
                </a:cxn>
                <a:cxn ang="0">
                  <a:pos x="96" y="85"/>
                </a:cxn>
                <a:cxn ang="0">
                  <a:pos x="113" y="0"/>
                </a:cxn>
                <a:cxn ang="0">
                  <a:pos x="180" y="0"/>
                </a:cxn>
              </a:cxnLst>
              <a:rect l="0" t="0" r="r" b="b"/>
              <a:pathLst>
                <a:path w="180" h="167">
                  <a:moveTo>
                    <a:pt x="180" y="0"/>
                  </a:moveTo>
                  <a:lnTo>
                    <a:pt x="180" y="167"/>
                  </a:lnTo>
                  <a:lnTo>
                    <a:pt x="138" y="167"/>
                  </a:lnTo>
                  <a:lnTo>
                    <a:pt x="138" y="57"/>
                  </a:lnTo>
                  <a:lnTo>
                    <a:pt x="138" y="57"/>
                  </a:lnTo>
                  <a:lnTo>
                    <a:pt x="137" y="53"/>
                  </a:lnTo>
                  <a:lnTo>
                    <a:pt x="137" y="53"/>
                  </a:lnTo>
                  <a:lnTo>
                    <a:pt x="137" y="50"/>
                  </a:lnTo>
                  <a:lnTo>
                    <a:pt x="138" y="39"/>
                  </a:lnTo>
                  <a:lnTo>
                    <a:pt x="138" y="39"/>
                  </a:lnTo>
                  <a:lnTo>
                    <a:pt x="138" y="31"/>
                  </a:lnTo>
                  <a:lnTo>
                    <a:pt x="138" y="31"/>
                  </a:lnTo>
                  <a:lnTo>
                    <a:pt x="134" y="47"/>
                  </a:lnTo>
                  <a:lnTo>
                    <a:pt x="133" y="53"/>
                  </a:lnTo>
                  <a:lnTo>
                    <a:pt x="105" y="167"/>
                  </a:lnTo>
                  <a:lnTo>
                    <a:pt x="73" y="167"/>
                  </a:lnTo>
                  <a:lnTo>
                    <a:pt x="46" y="57"/>
                  </a:lnTo>
                  <a:lnTo>
                    <a:pt x="46" y="57"/>
                  </a:lnTo>
                  <a:lnTo>
                    <a:pt x="41" y="31"/>
                  </a:lnTo>
                  <a:lnTo>
                    <a:pt x="41" y="38"/>
                  </a:lnTo>
                  <a:lnTo>
                    <a:pt x="41" y="50"/>
                  </a:lnTo>
                  <a:lnTo>
                    <a:pt x="41" y="57"/>
                  </a:lnTo>
                  <a:lnTo>
                    <a:pt x="41" y="167"/>
                  </a:lnTo>
                  <a:lnTo>
                    <a:pt x="0" y="167"/>
                  </a:lnTo>
                  <a:lnTo>
                    <a:pt x="0" y="0"/>
                  </a:lnTo>
                  <a:lnTo>
                    <a:pt x="66" y="0"/>
                  </a:lnTo>
                  <a:lnTo>
                    <a:pt x="86" y="85"/>
                  </a:lnTo>
                  <a:lnTo>
                    <a:pt x="86" y="85"/>
                  </a:lnTo>
                  <a:lnTo>
                    <a:pt x="89" y="101"/>
                  </a:lnTo>
                  <a:lnTo>
                    <a:pt x="91" y="113"/>
                  </a:lnTo>
                  <a:lnTo>
                    <a:pt x="91" y="113"/>
                  </a:lnTo>
                  <a:lnTo>
                    <a:pt x="95" y="89"/>
                  </a:lnTo>
                  <a:lnTo>
                    <a:pt x="96" y="85"/>
                  </a:lnTo>
                  <a:lnTo>
                    <a:pt x="113" y="0"/>
                  </a:lnTo>
                  <a:lnTo>
                    <a:pt x="180" y="0"/>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39" name="Freeform 153"/>
            <p:cNvSpPr>
              <a:spLocks noEditPoints="1"/>
            </p:cNvSpPr>
            <p:nvPr/>
          </p:nvSpPr>
          <p:spPr bwMode="auto">
            <a:xfrm>
              <a:off x="1018" y="4098"/>
              <a:ext cx="13" cy="56"/>
            </a:xfrm>
            <a:custGeom>
              <a:avLst/>
              <a:gdLst/>
              <a:ahLst/>
              <a:cxnLst>
                <a:cxn ang="0">
                  <a:pos x="39" y="0"/>
                </a:cxn>
                <a:cxn ang="0">
                  <a:pos x="39" y="34"/>
                </a:cxn>
                <a:cxn ang="0">
                  <a:pos x="0" y="34"/>
                </a:cxn>
                <a:cxn ang="0">
                  <a:pos x="0" y="0"/>
                </a:cxn>
                <a:cxn ang="0">
                  <a:pos x="39" y="0"/>
                </a:cxn>
                <a:cxn ang="0">
                  <a:pos x="39" y="50"/>
                </a:cxn>
                <a:cxn ang="0">
                  <a:pos x="39" y="167"/>
                </a:cxn>
                <a:cxn ang="0">
                  <a:pos x="0" y="167"/>
                </a:cxn>
                <a:cxn ang="0">
                  <a:pos x="0" y="50"/>
                </a:cxn>
                <a:cxn ang="0">
                  <a:pos x="39" y="50"/>
                </a:cxn>
              </a:cxnLst>
              <a:rect l="0" t="0" r="r" b="b"/>
              <a:pathLst>
                <a:path w="39" h="167">
                  <a:moveTo>
                    <a:pt x="39" y="0"/>
                  </a:moveTo>
                  <a:lnTo>
                    <a:pt x="39" y="34"/>
                  </a:lnTo>
                  <a:lnTo>
                    <a:pt x="0" y="34"/>
                  </a:lnTo>
                  <a:lnTo>
                    <a:pt x="0" y="0"/>
                  </a:lnTo>
                  <a:lnTo>
                    <a:pt x="39" y="0"/>
                  </a:lnTo>
                  <a:close/>
                  <a:moveTo>
                    <a:pt x="39" y="50"/>
                  </a:moveTo>
                  <a:lnTo>
                    <a:pt x="39" y="167"/>
                  </a:lnTo>
                  <a:lnTo>
                    <a:pt x="0" y="167"/>
                  </a:lnTo>
                  <a:lnTo>
                    <a:pt x="0" y="50"/>
                  </a:lnTo>
                  <a:lnTo>
                    <a:pt x="39" y="50"/>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40" name="Freeform 154"/>
            <p:cNvSpPr>
              <a:spLocks/>
            </p:cNvSpPr>
            <p:nvPr/>
          </p:nvSpPr>
          <p:spPr bwMode="auto">
            <a:xfrm>
              <a:off x="1039" y="4113"/>
              <a:ext cx="36" cy="41"/>
            </a:xfrm>
            <a:custGeom>
              <a:avLst/>
              <a:gdLst/>
              <a:ahLst/>
              <a:cxnLst>
                <a:cxn ang="0">
                  <a:pos x="38" y="4"/>
                </a:cxn>
                <a:cxn ang="0">
                  <a:pos x="38" y="17"/>
                </a:cxn>
                <a:cxn ang="0">
                  <a:pos x="38" y="17"/>
                </a:cxn>
                <a:cxn ang="0">
                  <a:pos x="48" y="10"/>
                </a:cxn>
                <a:cxn ang="0">
                  <a:pos x="58" y="4"/>
                </a:cxn>
                <a:cxn ang="0">
                  <a:pos x="68" y="1"/>
                </a:cxn>
                <a:cxn ang="0">
                  <a:pos x="78" y="0"/>
                </a:cxn>
                <a:cxn ang="0">
                  <a:pos x="78" y="0"/>
                </a:cxn>
                <a:cxn ang="0">
                  <a:pos x="85" y="1"/>
                </a:cxn>
                <a:cxn ang="0">
                  <a:pos x="92" y="3"/>
                </a:cxn>
                <a:cxn ang="0">
                  <a:pos x="92" y="3"/>
                </a:cxn>
                <a:cxn ang="0">
                  <a:pos x="98" y="9"/>
                </a:cxn>
                <a:cxn ang="0">
                  <a:pos x="102" y="14"/>
                </a:cxn>
                <a:cxn ang="0">
                  <a:pos x="102" y="14"/>
                </a:cxn>
                <a:cxn ang="0">
                  <a:pos x="104" y="19"/>
                </a:cxn>
                <a:cxn ang="0">
                  <a:pos x="105" y="27"/>
                </a:cxn>
                <a:cxn ang="0">
                  <a:pos x="107" y="35"/>
                </a:cxn>
                <a:cxn ang="0">
                  <a:pos x="107" y="46"/>
                </a:cxn>
                <a:cxn ang="0">
                  <a:pos x="107" y="121"/>
                </a:cxn>
                <a:cxn ang="0">
                  <a:pos x="69" y="121"/>
                </a:cxn>
                <a:cxn ang="0">
                  <a:pos x="69" y="46"/>
                </a:cxn>
                <a:cxn ang="0">
                  <a:pos x="69" y="46"/>
                </a:cxn>
                <a:cxn ang="0">
                  <a:pos x="68" y="39"/>
                </a:cxn>
                <a:cxn ang="0">
                  <a:pos x="66" y="34"/>
                </a:cxn>
                <a:cxn ang="0">
                  <a:pos x="62" y="31"/>
                </a:cxn>
                <a:cxn ang="0">
                  <a:pos x="57" y="30"/>
                </a:cxn>
                <a:cxn ang="0">
                  <a:pos x="57" y="30"/>
                </a:cxn>
                <a:cxn ang="0">
                  <a:pos x="52" y="31"/>
                </a:cxn>
                <a:cxn ang="0">
                  <a:pos x="48" y="32"/>
                </a:cxn>
                <a:cxn ang="0">
                  <a:pos x="43" y="35"/>
                </a:cxn>
                <a:cxn ang="0">
                  <a:pos x="38" y="39"/>
                </a:cxn>
                <a:cxn ang="0">
                  <a:pos x="38" y="121"/>
                </a:cxn>
                <a:cxn ang="0">
                  <a:pos x="0" y="121"/>
                </a:cxn>
                <a:cxn ang="0">
                  <a:pos x="0" y="4"/>
                </a:cxn>
                <a:cxn ang="0">
                  <a:pos x="38" y="4"/>
                </a:cxn>
              </a:cxnLst>
              <a:rect l="0" t="0" r="r" b="b"/>
              <a:pathLst>
                <a:path w="107" h="121">
                  <a:moveTo>
                    <a:pt x="38" y="4"/>
                  </a:moveTo>
                  <a:lnTo>
                    <a:pt x="38" y="17"/>
                  </a:lnTo>
                  <a:lnTo>
                    <a:pt x="38" y="17"/>
                  </a:lnTo>
                  <a:lnTo>
                    <a:pt x="48" y="10"/>
                  </a:lnTo>
                  <a:lnTo>
                    <a:pt x="58" y="4"/>
                  </a:lnTo>
                  <a:lnTo>
                    <a:pt x="68" y="1"/>
                  </a:lnTo>
                  <a:lnTo>
                    <a:pt x="78" y="0"/>
                  </a:lnTo>
                  <a:lnTo>
                    <a:pt x="78" y="0"/>
                  </a:lnTo>
                  <a:lnTo>
                    <a:pt x="85" y="1"/>
                  </a:lnTo>
                  <a:lnTo>
                    <a:pt x="92" y="3"/>
                  </a:lnTo>
                  <a:lnTo>
                    <a:pt x="92" y="3"/>
                  </a:lnTo>
                  <a:lnTo>
                    <a:pt x="98" y="9"/>
                  </a:lnTo>
                  <a:lnTo>
                    <a:pt x="102" y="14"/>
                  </a:lnTo>
                  <a:lnTo>
                    <a:pt x="102" y="14"/>
                  </a:lnTo>
                  <a:lnTo>
                    <a:pt x="104" y="19"/>
                  </a:lnTo>
                  <a:lnTo>
                    <a:pt x="105" y="27"/>
                  </a:lnTo>
                  <a:lnTo>
                    <a:pt x="107" y="35"/>
                  </a:lnTo>
                  <a:lnTo>
                    <a:pt x="107" y="46"/>
                  </a:lnTo>
                  <a:lnTo>
                    <a:pt x="107" y="121"/>
                  </a:lnTo>
                  <a:lnTo>
                    <a:pt x="69" y="121"/>
                  </a:lnTo>
                  <a:lnTo>
                    <a:pt x="69" y="46"/>
                  </a:lnTo>
                  <a:lnTo>
                    <a:pt x="69" y="46"/>
                  </a:lnTo>
                  <a:lnTo>
                    <a:pt x="68" y="39"/>
                  </a:lnTo>
                  <a:lnTo>
                    <a:pt x="66" y="34"/>
                  </a:lnTo>
                  <a:lnTo>
                    <a:pt x="62" y="31"/>
                  </a:lnTo>
                  <a:lnTo>
                    <a:pt x="57" y="30"/>
                  </a:lnTo>
                  <a:lnTo>
                    <a:pt x="57" y="30"/>
                  </a:lnTo>
                  <a:lnTo>
                    <a:pt x="52" y="31"/>
                  </a:lnTo>
                  <a:lnTo>
                    <a:pt x="48" y="32"/>
                  </a:lnTo>
                  <a:lnTo>
                    <a:pt x="43" y="35"/>
                  </a:lnTo>
                  <a:lnTo>
                    <a:pt x="38" y="39"/>
                  </a:lnTo>
                  <a:lnTo>
                    <a:pt x="38" y="121"/>
                  </a:lnTo>
                  <a:lnTo>
                    <a:pt x="0" y="121"/>
                  </a:lnTo>
                  <a:lnTo>
                    <a:pt x="0" y="4"/>
                  </a:lnTo>
                  <a:lnTo>
                    <a:pt x="38" y="4"/>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41" name="Freeform 155"/>
            <p:cNvSpPr>
              <a:spLocks/>
            </p:cNvSpPr>
            <p:nvPr/>
          </p:nvSpPr>
          <p:spPr bwMode="auto">
            <a:xfrm>
              <a:off x="1083" y="4098"/>
              <a:ext cx="35" cy="56"/>
            </a:xfrm>
            <a:custGeom>
              <a:avLst/>
              <a:gdLst/>
              <a:ahLst/>
              <a:cxnLst>
                <a:cxn ang="0">
                  <a:pos x="37" y="0"/>
                </a:cxn>
                <a:cxn ang="0">
                  <a:pos x="37" y="64"/>
                </a:cxn>
                <a:cxn ang="0">
                  <a:pos x="37" y="64"/>
                </a:cxn>
                <a:cxn ang="0">
                  <a:pos x="43" y="58"/>
                </a:cxn>
                <a:cxn ang="0">
                  <a:pos x="50" y="53"/>
                </a:cxn>
                <a:cxn ang="0">
                  <a:pos x="50" y="53"/>
                </a:cxn>
                <a:cxn ang="0">
                  <a:pos x="58" y="50"/>
                </a:cxn>
                <a:cxn ang="0">
                  <a:pos x="64" y="47"/>
                </a:cxn>
                <a:cxn ang="0">
                  <a:pos x="70" y="46"/>
                </a:cxn>
                <a:cxn ang="0">
                  <a:pos x="76" y="46"/>
                </a:cxn>
                <a:cxn ang="0">
                  <a:pos x="76" y="46"/>
                </a:cxn>
                <a:cxn ang="0">
                  <a:pos x="84" y="47"/>
                </a:cxn>
                <a:cxn ang="0">
                  <a:pos x="90" y="49"/>
                </a:cxn>
                <a:cxn ang="0">
                  <a:pos x="90" y="49"/>
                </a:cxn>
                <a:cxn ang="0">
                  <a:pos x="97" y="55"/>
                </a:cxn>
                <a:cxn ang="0">
                  <a:pos x="101" y="60"/>
                </a:cxn>
                <a:cxn ang="0">
                  <a:pos x="101" y="60"/>
                </a:cxn>
                <a:cxn ang="0">
                  <a:pos x="103" y="65"/>
                </a:cxn>
                <a:cxn ang="0">
                  <a:pos x="104" y="73"/>
                </a:cxn>
                <a:cxn ang="0">
                  <a:pos x="105" y="80"/>
                </a:cxn>
                <a:cxn ang="0">
                  <a:pos x="106" y="90"/>
                </a:cxn>
                <a:cxn ang="0">
                  <a:pos x="106" y="167"/>
                </a:cxn>
                <a:cxn ang="0">
                  <a:pos x="68" y="167"/>
                </a:cxn>
                <a:cxn ang="0">
                  <a:pos x="68" y="92"/>
                </a:cxn>
                <a:cxn ang="0">
                  <a:pos x="68" y="92"/>
                </a:cxn>
                <a:cxn ang="0">
                  <a:pos x="68" y="86"/>
                </a:cxn>
                <a:cxn ang="0">
                  <a:pos x="66" y="82"/>
                </a:cxn>
                <a:cxn ang="0">
                  <a:pos x="66" y="82"/>
                </a:cxn>
                <a:cxn ang="0">
                  <a:pos x="65" y="80"/>
                </a:cxn>
                <a:cxn ang="0">
                  <a:pos x="62" y="78"/>
                </a:cxn>
                <a:cxn ang="0">
                  <a:pos x="59" y="77"/>
                </a:cxn>
                <a:cxn ang="0">
                  <a:pos x="55" y="76"/>
                </a:cxn>
                <a:cxn ang="0">
                  <a:pos x="55" y="76"/>
                </a:cxn>
                <a:cxn ang="0">
                  <a:pos x="51" y="77"/>
                </a:cxn>
                <a:cxn ang="0">
                  <a:pos x="47" y="78"/>
                </a:cxn>
                <a:cxn ang="0">
                  <a:pos x="42" y="81"/>
                </a:cxn>
                <a:cxn ang="0">
                  <a:pos x="37" y="85"/>
                </a:cxn>
                <a:cxn ang="0">
                  <a:pos x="37" y="167"/>
                </a:cxn>
                <a:cxn ang="0">
                  <a:pos x="0" y="167"/>
                </a:cxn>
                <a:cxn ang="0">
                  <a:pos x="0" y="0"/>
                </a:cxn>
                <a:cxn ang="0">
                  <a:pos x="37" y="0"/>
                </a:cxn>
              </a:cxnLst>
              <a:rect l="0" t="0" r="r" b="b"/>
              <a:pathLst>
                <a:path w="106" h="167">
                  <a:moveTo>
                    <a:pt x="37" y="0"/>
                  </a:moveTo>
                  <a:lnTo>
                    <a:pt x="37" y="64"/>
                  </a:lnTo>
                  <a:lnTo>
                    <a:pt x="37" y="64"/>
                  </a:lnTo>
                  <a:lnTo>
                    <a:pt x="43" y="58"/>
                  </a:lnTo>
                  <a:lnTo>
                    <a:pt x="50" y="53"/>
                  </a:lnTo>
                  <a:lnTo>
                    <a:pt x="50" y="53"/>
                  </a:lnTo>
                  <a:lnTo>
                    <a:pt x="58" y="50"/>
                  </a:lnTo>
                  <a:lnTo>
                    <a:pt x="64" y="47"/>
                  </a:lnTo>
                  <a:lnTo>
                    <a:pt x="70" y="46"/>
                  </a:lnTo>
                  <a:lnTo>
                    <a:pt x="76" y="46"/>
                  </a:lnTo>
                  <a:lnTo>
                    <a:pt x="76" y="46"/>
                  </a:lnTo>
                  <a:lnTo>
                    <a:pt x="84" y="47"/>
                  </a:lnTo>
                  <a:lnTo>
                    <a:pt x="90" y="49"/>
                  </a:lnTo>
                  <a:lnTo>
                    <a:pt x="90" y="49"/>
                  </a:lnTo>
                  <a:lnTo>
                    <a:pt x="97" y="55"/>
                  </a:lnTo>
                  <a:lnTo>
                    <a:pt x="101" y="60"/>
                  </a:lnTo>
                  <a:lnTo>
                    <a:pt x="101" y="60"/>
                  </a:lnTo>
                  <a:lnTo>
                    <a:pt x="103" y="65"/>
                  </a:lnTo>
                  <a:lnTo>
                    <a:pt x="104" y="73"/>
                  </a:lnTo>
                  <a:lnTo>
                    <a:pt x="105" y="80"/>
                  </a:lnTo>
                  <a:lnTo>
                    <a:pt x="106" y="90"/>
                  </a:lnTo>
                  <a:lnTo>
                    <a:pt x="106" y="167"/>
                  </a:lnTo>
                  <a:lnTo>
                    <a:pt x="68" y="167"/>
                  </a:lnTo>
                  <a:lnTo>
                    <a:pt x="68" y="92"/>
                  </a:lnTo>
                  <a:lnTo>
                    <a:pt x="68" y="92"/>
                  </a:lnTo>
                  <a:lnTo>
                    <a:pt x="68" y="86"/>
                  </a:lnTo>
                  <a:lnTo>
                    <a:pt x="66" y="82"/>
                  </a:lnTo>
                  <a:lnTo>
                    <a:pt x="66" y="82"/>
                  </a:lnTo>
                  <a:lnTo>
                    <a:pt x="65" y="80"/>
                  </a:lnTo>
                  <a:lnTo>
                    <a:pt x="62" y="78"/>
                  </a:lnTo>
                  <a:lnTo>
                    <a:pt x="59" y="77"/>
                  </a:lnTo>
                  <a:lnTo>
                    <a:pt x="55" y="76"/>
                  </a:lnTo>
                  <a:lnTo>
                    <a:pt x="55" y="76"/>
                  </a:lnTo>
                  <a:lnTo>
                    <a:pt x="51" y="77"/>
                  </a:lnTo>
                  <a:lnTo>
                    <a:pt x="47" y="78"/>
                  </a:lnTo>
                  <a:lnTo>
                    <a:pt x="42" y="81"/>
                  </a:lnTo>
                  <a:lnTo>
                    <a:pt x="37" y="85"/>
                  </a:lnTo>
                  <a:lnTo>
                    <a:pt x="37" y="167"/>
                  </a:lnTo>
                  <a:lnTo>
                    <a:pt x="0" y="167"/>
                  </a:lnTo>
                  <a:lnTo>
                    <a:pt x="0" y="0"/>
                  </a:lnTo>
                  <a:lnTo>
                    <a:pt x="37" y="0"/>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42" name="Freeform 156"/>
            <p:cNvSpPr>
              <a:spLocks noEditPoints="1"/>
            </p:cNvSpPr>
            <p:nvPr/>
          </p:nvSpPr>
          <p:spPr bwMode="auto">
            <a:xfrm>
              <a:off x="1125" y="4113"/>
              <a:ext cx="38" cy="42"/>
            </a:xfrm>
            <a:custGeom>
              <a:avLst/>
              <a:gdLst/>
              <a:ahLst/>
              <a:cxnLst>
                <a:cxn ang="0">
                  <a:pos x="56" y="27"/>
                </a:cxn>
                <a:cxn ang="0">
                  <a:pos x="49" y="29"/>
                </a:cxn>
                <a:cxn ang="0">
                  <a:pos x="43" y="35"/>
                </a:cxn>
                <a:cxn ang="0">
                  <a:pos x="40" y="46"/>
                </a:cxn>
                <a:cxn ang="0">
                  <a:pos x="39" y="62"/>
                </a:cxn>
                <a:cxn ang="0">
                  <a:pos x="41" y="83"/>
                </a:cxn>
                <a:cxn ang="0">
                  <a:pos x="42" y="87"/>
                </a:cxn>
                <a:cxn ang="0">
                  <a:pos x="49" y="96"/>
                </a:cxn>
                <a:cxn ang="0">
                  <a:pos x="56" y="98"/>
                </a:cxn>
                <a:cxn ang="0">
                  <a:pos x="61" y="97"/>
                </a:cxn>
                <a:cxn ang="0">
                  <a:pos x="70" y="89"/>
                </a:cxn>
                <a:cxn ang="0">
                  <a:pos x="72" y="83"/>
                </a:cxn>
                <a:cxn ang="0">
                  <a:pos x="74" y="58"/>
                </a:cxn>
                <a:cxn ang="0">
                  <a:pos x="74" y="51"/>
                </a:cxn>
                <a:cxn ang="0">
                  <a:pos x="72" y="39"/>
                </a:cxn>
                <a:cxn ang="0">
                  <a:pos x="68" y="31"/>
                </a:cxn>
                <a:cxn ang="0">
                  <a:pos x="60" y="28"/>
                </a:cxn>
                <a:cxn ang="0">
                  <a:pos x="56" y="27"/>
                </a:cxn>
                <a:cxn ang="0">
                  <a:pos x="58" y="0"/>
                </a:cxn>
                <a:cxn ang="0">
                  <a:pos x="73" y="1"/>
                </a:cxn>
                <a:cxn ang="0">
                  <a:pos x="85" y="5"/>
                </a:cxn>
                <a:cxn ang="0">
                  <a:pos x="95" y="13"/>
                </a:cxn>
                <a:cxn ang="0">
                  <a:pos x="104" y="23"/>
                </a:cxn>
                <a:cxn ang="0">
                  <a:pos x="108" y="32"/>
                </a:cxn>
                <a:cxn ang="0">
                  <a:pos x="113" y="51"/>
                </a:cxn>
                <a:cxn ang="0">
                  <a:pos x="113" y="62"/>
                </a:cxn>
                <a:cxn ang="0">
                  <a:pos x="110" y="88"/>
                </a:cxn>
                <a:cxn ang="0">
                  <a:pos x="99" y="108"/>
                </a:cxn>
                <a:cxn ang="0">
                  <a:pos x="94" y="113"/>
                </a:cxn>
                <a:cxn ang="0">
                  <a:pos x="80" y="121"/>
                </a:cxn>
                <a:cxn ang="0">
                  <a:pos x="56" y="125"/>
                </a:cxn>
                <a:cxn ang="0">
                  <a:pos x="49" y="124"/>
                </a:cxn>
                <a:cxn ang="0">
                  <a:pos x="35" y="122"/>
                </a:cxn>
                <a:cxn ang="0">
                  <a:pos x="24" y="117"/>
                </a:cxn>
                <a:cxn ang="0">
                  <a:pos x="15" y="108"/>
                </a:cxn>
                <a:cxn ang="0">
                  <a:pos x="10" y="103"/>
                </a:cxn>
                <a:cxn ang="0">
                  <a:pos x="3" y="85"/>
                </a:cxn>
                <a:cxn ang="0">
                  <a:pos x="0" y="63"/>
                </a:cxn>
                <a:cxn ang="0">
                  <a:pos x="0" y="55"/>
                </a:cxn>
                <a:cxn ang="0">
                  <a:pos x="3" y="40"/>
                </a:cxn>
                <a:cxn ang="0">
                  <a:pos x="5" y="34"/>
                </a:cxn>
                <a:cxn ang="0">
                  <a:pos x="10" y="22"/>
                </a:cxn>
                <a:cxn ang="0">
                  <a:pos x="19" y="13"/>
                </a:cxn>
                <a:cxn ang="0">
                  <a:pos x="26" y="7"/>
                </a:cxn>
                <a:cxn ang="0">
                  <a:pos x="46" y="0"/>
                </a:cxn>
                <a:cxn ang="0">
                  <a:pos x="58" y="0"/>
                </a:cxn>
              </a:cxnLst>
              <a:rect l="0" t="0" r="r" b="b"/>
              <a:pathLst>
                <a:path w="113" h="125">
                  <a:moveTo>
                    <a:pt x="56" y="27"/>
                  </a:moveTo>
                  <a:lnTo>
                    <a:pt x="56" y="27"/>
                  </a:lnTo>
                  <a:lnTo>
                    <a:pt x="52" y="28"/>
                  </a:lnTo>
                  <a:lnTo>
                    <a:pt x="49" y="29"/>
                  </a:lnTo>
                  <a:lnTo>
                    <a:pt x="45" y="32"/>
                  </a:lnTo>
                  <a:lnTo>
                    <a:pt x="43" y="35"/>
                  </a:lnTo>
                  <a:lnTo>
                    <a:pt x="41" y="40"/>
                  </a:lnTo>
                  <a:lnTo>
                    <a:pt x="40" y="46"/>
                  </a:lnTo>
                  <a:lnTo>
                    <a:pt x="39" y="62"/>
                  </a:lnTo>
                  <a:lnTo>
                    <a:pt x="39" y="62"/>
                  </a:lnTo>
                  <a:lnTo>
                    <a:pt x="40" y="77"/>
                  </a:lnTo>
                  <a:lnTo>
                    <a:pt x="41" y="83"/>
                  </a:lnTo>
                  <a:lnTo>
                    <a:pt x="42" y="87"/>
                  </a:lnTo>
                  <a:lnTo>
                    <a:pt x="42" y="87"/>
                  </a:lnTo>
                  <a:lnTo>
                    <a:pt x="45" y="91"/>
                  </a:lnTo>
                  <a:lnTo>
                    <a:pt x="49" y="96"/>
                  </a:lnTo>
                  <a:lnTo>
                    <a:pt x="52" y="97"/>
                  </a:lnTo>
                  <a:lnTo>
                    <a:pt x="56" y="98"/>
                  </a:lnTo>
                  <a:lnTo>
                    <a:pt x="56" y="98"/>
                  </a:lnTo>
                  <a:lnTo>
                    <a:pt x="61" y="97"/>
                  </a:lnTo>
                  <a:lnTo>
                    <a:pt x="67" y="94"/>
                  </a:lnTo>
                  <a:lnTo>
                    <a:pt x="70" y="89"/>
                  </a:lnTo>
                  <a:lnTo>
                    <a:pt x="72" y="83"/>
                  </a:lnTo>
                  <a:lnTo>
                    <a:pt x="72" y="83"/>
                  </a:lnTo>
                  <a:lnTo>
                    <a:pt x="74" y="72"/>
                  </a:lnTo>
                  <a:lnTo>
                    <a:pt x="74" y="58"/>
                  </a:lnTo>
                  <a:lnTo>
                    <a:pt x="74" y="58"/>
                  </a:lnTo>
                  <a:lnTo>
                    <a:pt x="74" y="51"/>
                  </a:lnTo>
                  <a:lnTo>
                    <a:pt x="73" y="45"/>
                  </a:lnTo>
                  <a:lnTo>
                    <a:pt x="72" y="39"/>
                  </a:lnTo>
                  <a:lnTo>
                    <a:pt x="70" y="35"/>
                  </a:lnTo>
                  <a:lnTo>
                    <a:pt x="68" y="31"/>
                  </a:lnTo>
                  <a:lnTo>
                    <a:pt x="65" y="29"/>
                  </a:lnTo>
                  <a:lnTo>
                    <a:pt x="60" y="28"/>
                  </a:lnTo>
                  <a:lnTo>
                    <a:pt x="56" y="27"/>
                  </a:lnTo>
                  <a:lnTo>
                    <a:pt x="56" y="27"/>
                  </a:lnTo>
                  <a:close/>
                  <a:moveTo>
                    <a:pt x="58" y="0"/>
                  </a:moveTo>
                  <a:lnTo>
                    <a:pt x="58" y="0"/>
                  </a:lnTo>
                  <a:lnTo>
                    <a:pt x="66" y="0"/>
                  </a:lnTo>
                  <a:lnTo>
                    <a:pt x="73" y="1"/>
                  </a:lnTo>
                  <a:lnTo>
                    <a:pt x="79" y="3"/>
                  </a:lnTo>
                  <a:lnTo>
                    <a:pt x="85" y="5"/>
                  </a:lnTo>
                  <a:lnTo>
                    <a:pt x="90" y="9"/>
                  </a:lnTo>
                  <a:lnTo>
                    <a:pt x="95" y="13"/>
                  </a:lnTo>
                  <a:lnTo>
                    <a:pt x="100" y="18"/>
                  </a:lnTo>
                  <a:lnTo>
                    <a:pt x="104" y="23"/>
                  </a:lnTo>
                  <a:lnTo>
                    <a:pt x="104" y="23"/>
                  </a:lnTo>
                  <a:lnTo>
                    <a:pt x="108" y="32"/>
                  </a:lnTo>
                  <a:lnTo>
                    <a:pt x="111" y="40"/>
                  </a:lnTo>
                  <a:lnTo>
                    <a:pt x="113" y="51"/>
                  </a:lnTo>
                  <a:lnTo>
                    <a:pt x="113" y="62"/>
                  </a:lnTo>
                  <a:lnTo>
                    <a:pt x="113" y="62"/>
                  </a:lnTo>
                  <a:lnTo>
                    <a:pt x="112" y="75"/>
                  </a:lnTo>
                  <a:lnTo>
                    <a:pt x="110" y="88"/>
                  </a:lnTo>
                  <a:lnTo>
                    <a:pt x="105" y="99"/>
                  </a:lnTo>
                  <a:lnTo>
                    <a:pt x="99" y="108"/>
                  </a:lnTo>
                  <a:lnTo>
                    <a:pt x="99" y="108"/>
                  </a:lnTo>
                  <a:lnTo>
                    <a:pt x="94" y="113"/>
                  </a:lnTo>
                  <a:lnTo>
                    <a:pt x="90" y="116"/>
                  </a:lnTo>
                  <a:lnTo>
                    <a:pt x="80" y="121"/>
                  </a:lnTo>
                  <a:lnTo>
                    <a:pt x="69" y="124"/>
                  </a:lnTo>
                  <a:lnTo>
                    <a:pt x="56" y="125"/>
                  </a:lnTo>
                  <a:lnTo>
                    <a:pt x="56" y="125"/>
                  </a:lnTo>
                  <a:lnTo>
                    <a:pt x="49" y="124"/>
                  </a:lnTo>
                  <a:lnTo>
                    <a:pt x="41" y="123"/>
                  </a:lnTo>
                  <a:lnTo>
                    <a:pt x="35" y="122"/>
                  </a:lnTo>
                  <a:lnTo>
                    <a:pt x="29" y="120"/>
                  </a:lnTo>
                  <a:lnTo>
                    <a:pt x="24" y="117"/>
                  </a:lnTo>
                  <a:lnTo>
                    <a:pt x="19" y="113"/>
                  </a:lnTo>
                  <a:lnTo>
                    <a:pt x="15" y="108"/>
                  </a:lnTo>
                  <a:lnTo>
                    <a:pt x="10" y="103"/>
                  </a:lnTo>
                  <a:lnTo>
                    <a:pt x="10" y="103"/>
                  </a:lnTo>
                  <a:lnTo>
                    <a:pt x="6" y="95"/>
                  </a:lnTo>
                  <a:lnTo>
                    <a:pt x="3" y="85"/>
                  </a:lnTo>
                  <a:lnTo>
                    <a:pt x="1" y="74"/>
                  </a:lnTo>
                  <a:lnTo>
                    <a:pt x="0" y="63"/>
                  </a:lnTo>
                  <a:lnTo>
                    <a:pt x="0" y="63"/>
                  </a:lnTo>
                  <a:lnTo>
                    <a:pt x="0" y="55"/>
                  </a:lnTo>
                  <a:lnTo>
                    <a:pt x="1" y="48"/>
                  </a:lnTo>
                  <a:lnTo>
                    <a:pt x="3" y="40"/>
                  </a:lnTo>
                  <a:lnTo>
                    <a:pt x="5" y="34"/>
                  </a:lnTo>
                  <a:lnTo>
                    <a:pt x="5" y="34"/>
                  </a:lnTo>
                  <a:lnTo>
                    <a:pt x="7" y="28"/>
                  </a:lnTo>
                  <a:lnTo>
                    <a:pt x="10" y="22"/>
                  </a:lnTo>
                  <a:lnTo>
                    <a:pt x="15" y="17"/>
                  </a:lnTo>
                  <a:lnTo>
                    <a:pt x="19" y="13"/>
                  </a:lnTo>
                  <a:lnTo>
                    <a:pt x="19" y="13"/>
                  </a:lnTo>
                  <a:lnTo>
                    <a:pt x="26" y="7"/>
                  </a:lnTo>
                  <a:lnTo>
                    <a:pt x="36" y="3"/>
                  </a:lnTo>
                  <a:lnTo>
                    <a:pt x="46" y="0"/>
                  </a:lnTo>
                  <a:lnTo>
                    <a:pt x="58" y="0"/>
                  </a:lnTo>
                  <a:lnTo>
                    <a:pt x="58" y="0"/>
                  </a:lnTo>
                  <a:close/>
                </a:path>
              </a:pathLst>
            </a:custGeom>
            <a:solidFill>
              <a:schemeClr val="bg1"/>
            </a:solidFill>
            <a:ln w="9525">
              <a:noFill/>
              <a:round/>
              <a:headEnd/>
              <a:tailEnd/>
            </a:ln>
          </p:spPr>
          <p:txBody>
            <a:bodyPr/>
            <a:lstStyle/>
            <a:p>
              <a:pPr>
                <a:defRPr/>
              </a:pPr>
              <a:endParaRPr lang="pt-PT">
                <a:latin typeface="Arial" charset="0"/>
                <a:cs typeface="+mn-cs"/>
              </a:endParaRPr>
            </a:p>
          </p:txBody>
        </p:sp>
        <p:sp>
          <p:nvSpPr>
            <p:cNvPr id="143" name="Rectangle 157"/>
            <p:cNvSpPr>
              <a:spLocks noChangeArrowheads="1"/>
            </p:cNvSpPr>
            <p:nvPr/>
          </p:nvSpPr>
          <p:spPr bwMode="auto">
            <a:xfrm>
              <a:off x="340" y="3598"/>
              <a:ext cx="839" cy="422"/>
            </a:xfrm>
            <a:prstGeom prst="rect">
              <a:avLst/>
            </a:prstGeom>
            <a:solidFill>
              <a:schemeClr val="bg1"/>
            </a:solidFill>
            <a:ln w="9525">
              <a:noFill/>
              <a:miter lim="800000"/>
              <a:headEnd/>
              <a:tailEnd/>
            </a:ln>
          </p:spPr>
          <p:txBody>
            <a:bodyPr/>
            <a:lstStyle/>
            <a:p>
              <a:pPr>
                <a:defRPr/>
              </a:pPr>
              <a:endParaRPr lang="pt-PT">
                <a:latin typeface="Arial" charset="0"/>
                <a:cs typeface="+mn-cs"/>
              </a:endParaRPr>
            </a:p>
          </p:txBody>
        </p:sp>
        <p:sp>
          <p:nvSpPr>
            <p:cNvPr id="144" name="Freeform 158"/>
            <p:cNvSpPr>
              <a:spLocks noEditPoints="1"/>
            </p:cNvSpPr>
            <p:nvPr/>
          </p:nvSpPr>
          <p:spPr bwMode="auto">
            <a:xfrm>
              <a:off x="430" y="3678"/>
              <a:ext cx="235" cy="268"/>
            </a:xfrm>
            <a:custGeom>
              <a:avLst/>
              <a:gdLst/>
              <a:ahLst/>
              <a:cxnLst>
                <a:cxn ang="0">
                  <a:pos x="392" y="182"/>
                </a:cxn>
                <a:cxn ang="0">
                  <a:pos x="375" y="205"/>
                </a:cxn>
                <a:cxn ang="0">
                  <a:pos x="354" y="213"/>
                </a:cxn>
                <a:cxn ang="0">
                  <a:pos x="327" y="201"/>
                </a:cxn>
                <a:cxn ang="0">
                  <a:pos x="315" y="173"/>
                </a:cxn>
                <a:cxn ang="0">
                  <a:pos x="318" y="25"/>
                </a:cxn>
                <a:cxn ang="0">
                  <a:pos x="339" y="3"/>
                </a:cxn>
                <a:cxn ang="0">
                  <a:pos x="361" y="1"/>
                </a:cxn>
                <a:cxn ang="0">
                  <a:pos x="385" y="17"/>
                </a:cxn>
                <a:cxn ang="0">
                  <a:pos x="392" y="40"/>
                </a:cxn>
                <a:cxn ang="0">
                  <a:pos x="523" y="541"/>
                </a:cxn>
                <a:cxn ang="0">
                  <a:pos x="510" y="515"/>
                </a:cxn>
                <a:cxn ang="0">
                  <a:pos x="521" y="488"/>
                </a:cxn>
                <a:cxn ang="0">
                  <a:pos x="545" y="474"/>
                </a:cxn>
                <a:cxn ang="0">
                  <a:pos x="682" y="549"/>
                </a:cxn>
                <a:cxn ang="0">
                  <a:pos x="699" y="566"/>
                </a:cxn>
                <a:cxn ang="0">
                  <a:pos x="699" y="594"/>
                </a:cxn>
                <a:cxn ang="0">
                  <a:pos x="681" y="616"/>
                </a:cxn>
                <a:cxn ang="0">
                  <a:pos x="653" y="619"/>
                </a:cxn>
                <a:cxn ang="0">
                  <a:pos x="138" y="480"/>
                </a:cxn>
                <a:cxn ang="0">
                  <a:pos x="161" y="474"/>
                </a:cxn>
                <a:cxn ang="0">
                  <a:pos x="185" y="488"/>
                </a:cxn>
                <a:cxn ang="0">
                  <a:pos x="195" y="515"/>
                </a:cxn>
                <a:cxn ang="0">
                  <a:pos x="183" y="541"/>
                </a:cxn>
                <a:cxn ang="0">
                  <a:pos x="50" y="617"/>
                </a:cxn>
                <a:cxn ang="0">
                  <a:pos x="22" y="613"/>
                </a:cxn>
                <a:cxn ang="0">
                  <a:pos x="4" y="592"/>
                </a:cxn>
                <a:cxn ang="0">
                  <a:pos x="4" y="564"/>
                </a:cxn>
                <a:cxn ang="0">
                  <a:pos x="21" y="547"/>
                </a:cxn>
                <a:cxn ang="0">
                  <a:pos x="316" y="474"/>
                </a:cxn>
                <a:cxn ang="0">
                  <a:pos x="332" y="450"/>
                </a:cxn>
                <a:cxn ang="0">
                  <a:pos x="354" y="443"/>
                </a:cxn>
                <a:cxn ang="0">
                  <a:pos x="381" y="455"/>
                </a:cxn>
                <a:cxn ang="0">
                  <a:pos x="392" y="482"/>
                </a:cxn>
                <a:cxn ang="0">
                  <a:pos x="389" y="777"/>
                </a:cxn>
                <a:cxn ang="0">
                  <a:pos x="368" y="798"/>
                </a:cxn>
                <a:cxn ang="0">
                  <a:pos x="346" y="801"/>
                </a:cxn>
                <a:cxn ang="0">
                  <a:pos x="322" y="785"/>
                </a:cxn>
                <a:cxn ang="0">
                  <a:pos x="315" y="762"/>
                </a:cxn>
                <a:cxn ang="0">
                  <a:pos x="311" y="332"/>
                </a:cxn>
                <a:cxn ang="0">
                  <a:pos x="324" y="358"/>
                </a:cxn>
                <a:cxn ang="0">
                  <a:pos x="314" y="384"/>
                </a:cxn>
                <a:cxn ang="0">
                  <a:pos x="290" y="398"/>
                </a:cxn>
                <a:cxn ang="0">
                  <a:pos x="22" y="254"/>
                </a:cxn>
                <a:cxn ang="0">
                  <a:pos x="5" y="236"/>
                </a:cxn>
                <a:cxn ang="0">
                  <a:pos x="5" y="209"/>
                </a:cxn>
                <a:cxn ang="0">
                  <a:pos x="23" y="187"/>
                </a:cxn>
                <a:cxn ang="0">
                  <a:pos x="51" y="184"/>
                </a:cxn>
                <a:cxn ang="0">
                  <a:pos x="443" y="393"/>
                </a:cxn>
                <a:cxn ang="0">
                  <a:pos x="420" y="400"/>
                </a:cxn>
                <a:cxn ang="0">
                  <a:pos x="395" y="386"/>
                </a:cxn>
                <a:cxn ang="0">
                  <a:pos x="384" y="359"/>
                </a:cxn>
                <a:cxn ang="0">
                  <a:pos x="397" y="333"/>
                </a:cxn>
                <a:cxn ang="0">
                  <a:pos x="654" y="183"/>
                </a:cxn>
                <a:cxn ang="0">
                  <a:pos x="683" y="186"/>
                </a:cxn>
                <a:cxn ang="0">
                  <a:pos x="701" y="207"/>
                </a:cxn>
                <a:cxn ang="0">
                  <a:pos x="700" y="236"/>
                </a:cxn>
                <a:cxn ang="0">
                  <a:pos x="684" y="253"/>
                </a:cxn>
              </a:cxnLst>
              <a:rect l="0" t="0" r="r" b="b"/>
              <a:pathLst>
                <a:path w="704" h="802">
                  <a:moveTo>
                    <a:pt x="392" y="40"/>
                  </a:moveTo>
                  <a:lnTo>
                    <a:pt x="392" y="173"/>
                  </a:lnTo>
                  <a:lnTo>
                    <a:pt x="392" y="173"/>
                  </a:lnTo>
                  <a:lnTo>
                    <a:pt x="392" y="182"/>
                  </a:lnTo>
                  <a:lnTo>
                    <a:pt x="389" y="188"/>
                  </a:lnTo>
                  <a:lnTo>
                    <a:pt x="385" y="196"/>
                  </a:lnTo>
                  <a:lnTo>
                    <a:pt x="381" y="201"/>
                  </a:lnTo>
                  <a:lnTo>
                    <a:pt x="375" y="205"/>
                  </a:lnTo>
                  <a:lnTo>
                    <a:pt x="368" y="210"/>
                  </a:lnTo>
                  <a:lnTo>
                    <a:pt x="361" y="212"/>
                  </a:lnTo>
                  <a:lnTo>
                    <a:pt x="354" y="213"/>
                  </a:lnTo>
                  <a:lnTo>
                    <a:pt x="354" y="213"/>
                  </a:lnTo>
                  <a:lnTo>
                    <a:pt x="346" y="212"/>
                  </a:lnTo>
                  <a:lnTo>
                    <a:pt x="339" y="210"/>
                  </a:lnTo>
                  <a:lnTo>
                    <a:pt x="332" y="205"/>
                  </a:lnTo>
                  <a:lnTo>
                    <a:pt x="327" y="201"/>
                  </a:lnTo>
                  <a:lnTo>
                    <a:pt x="322" y="196"/>
                  </a:lnTo>
                  <a:lnTo>
                    <a:pt x="318" y="188"/>
                  </a:lnTo>
                  <a:lnTo>
                    <a:pt x="316" y="182"/>
                  </a:lnTo>
                  <a:lnTo>
                    <a:pt x="315" y="173"/>
                  </a:lnTo>
                  <a:lnTo>
                    <a:pt x="315" y="40"/>
                  </a:lnTo>
                  <a:lnTo>
                    <a:pt x="315" y="40"/>
                  </a:lnTo>
                  <a:lnTo>
                    <a:pt x="316" y="31"/>
                  </a:lnTo>
                  <a:lnTo>
                    <a:pt x="318" y="25"/>
                  </a:lnTo>
                  <a:lnTo>
                    <a:pt x="322" y="17"/>
                  </a:lnTo>
                  <a:lnTo>
                    <a:pt x="327" y="12"/>
                  </a:lnTo>
                  <a:lnTo>
                    <a:pt x="332" y="8"/>
                  </a:lnTo>
                  <a:lnTo>
                    <a:pt x="339" y="3"/>
                  </a:lnTo>
                  <a:lnTo>
                    <a:pt x="346" y="1"/>
                  </a:lnTo>
                  <a:lnTo>
                    <a:pt x="354" y="0"/>
                  </a:lnTo>
                  <a:lnTo>
                    <a:pt x="354" y="0"/>
                  </a:lnTo>
                  <a:lnTo>
                    <a:pt x="361" y="1"/>
                  </a:lnTo>
                  <a:lnTo>
                    <a:pt x="368" y="3"/>
                  </a:lnTo>
                  <a:lnTo>
                    <a:pt x="375" y="8"/>
                  </a:lnTo>
                  <a:lnTo>
                    <a:pt x="381" y="12"/>
                  </a:lnTo>
                  <a:lnTo>
                    <a:pt x="385" y="17"/>
                  </a:lnTo>
                  <a:lnTo>
                    <a:pt x="389" y="24"/>
                  </a:lnTo>
                  <a:lnTo>
                    <a:pt x="392" y="31"/>
                  </a:lnTo>
                  <a:lnTo>
                    <a:pt x="392" y="40"/>
                  </a:lnTo>
                  <a:lnTo>
                    <a:pt x="392" y="40"/>
                  </a:lnTo>
                  <a:close/>
                  <a:moveTo>
                    <a:pt x="644" y="615"/>
                  </a:moveTo>
                  <a:lnTo>
                    <a:pt x="530" y="547"/>
                  </a:lnTo>
                  <a:lnTo>
                    <a:pt x="530" y="547"/>
                  </a:lnTo>
                  <a:lnTo>
                    <a:pt x="523" y="541"/>
                  </a:lnTo>
                  <a:lnTo>
                    <a:pt x="517" y="535"/>
                  </a:lnTo>
                  <a:lnTo>
                    <a:pt x="513" y="528"/>
                  </a:lnTo>
                  <a:lnTo>
                    <a:pt x="511" y="521"/>
                  </a:lnTo>
                  <a:lnTo>
                    <a:pt x="510" y="515"/>
                  </a:lnTo>
                  <a:lnTo>
                    <a:pt x="511" y="507"/>
                  </a:lnTo>
                  <a:lnTo>
                    <a:pt x="513" y="501"/>
                  </a:lnTo>
                  <a:lnTo>
                    <a:pt x="516" y="493"/>
                  </a:lnTo>
                  <a:lnTo>
                    <a:pt x="521" y="488"/>
                  </a:lnTo>
                  <a:lnTo>
                    <a:pt x="525" y="483"/>
                  </a:lnTo>
                  <a:lnTo>
                    <a:pt x="531" y="478"/>
                  </a:lnTo>
                  <a:lnTo>
                    <a:pt x="538" y="475"/>
                  </a:lnTo>
                  <a:lnTo>
                    <a:pt x="545" y="474"/>
                  </a:lnTo>
                  <a:lnTo>
                    <a:pt x="553" y="474"/>
                  </a:lnTo>
                  <a:lnTo>
                    <a:pt x="560" y="475"/>
                  </a:lnTo>
                  <a:lnTo>
                    <a:pt x="568" y="480"/>
                  </a:lnTo>
                  <a:lnTo>
                    <a:pt x="682" y="549"/>
                  </a:lnTo>
                  <a:lnTo>
                    <a:pt x="682" y="549"/>
                  </a:lnTo>
                  <a:lnTo>
                    <a:pt x="690" y="554"/>
                  </a:lnTo>
                  <a:lnTo>
                    <a:pt x="695" y="559"/>
                  </a:lnTo>
                  <a:lnTo>
                    <a:pt x="699" y="566"/>
                  </a:lnTo>
                  <a:lnTo>
                    <a:pt x="701" y="573"/>
                  </a:lnTo>
                  <a:lnTo>
                    <a:pt x="701" y="581"/>
                  </a:lnTo>
                  <a:lnTo>
                    <a:pt x="701" y="587"/>
                  </a:lnTo>
                  <a:lnTo>
                    <a:pt x="699" y="594"/>
                  </a:lnTo>
                  <a:lnTo>
                    <a:pt x="696" y="601"/>
                  </a:lnTo>
                  <a:lnTo>
                    <a:pt x="692" y="606"/>
                  </a:lnTo>
                  <a:lnTo>
                    <a:pt x="687" y="611"/>
                  </a:lnTo>
                  <a:lnTo>
                    <a:pt x="681" y="616"/>
                  </a:lnTo>
                  <a:lnTo>
                    <a:pt x="675" y="619"/>
                  </a:lnTo>
                  <a:lnTo>
                    <a:pt x="667" y="620"/>
                  </a:lnTo>
                  <a:lnTo>
                    <a:pt x="660" y="620"/>
                  </a:lnTo>
                  <a:lnTo>
                    <a:pt x="653" y="619"/>
                  </a:lnTo>
                  <a:lnTo>
                    <a:pt x="644" y="615"/>
                  </a:lnTo>
                  <a:lnTo>
                    <a:pt x="644" y="615"/>
                  </a:lnTo>
                  <a:close/>
                  <a:moveTo>
                    <a:pt x="21" y="547"/>
                  </a:moveTo>
                  <a:lnTo>
                    <a:pt x="138" y="480"/>
                  </a:lnTo>
                  <a:lnTo>
                    <a:pt x="138" y="480"/>
                  </a:lnTo>
                  <a:lnTo>
                    <a:pt x="146" y="476"/>
                  </a:lnTo>
                  <a:lnTo>
                    <a:pt x="154" y="474"/>
                  </a:lnTo>
                  <a:lnTo>
                    <a:pt x="161" y="474"/>
                  </a:lnTo>
                  <a:lnTo>
                    <a:pt x="168" y="475"/>
                  </a:lnTo>
                  <a:lnTo>
                    <a:pt x="175" y="478"/>
                  </a:lnTo>
                  <a:lnTo>
                    <a:pt x="180" y="483"/>
                  </a:lnTo>
                  <a:lnTo>
                    <a:pt x="185" y="488"/>
                  </a:lnTo>
                  <a:lnTo>
                    <a:pt x="190" y="494"/>
                  </a:lnTo>
                  <a:lnTo>
                    <a:pt x="193" y="501"/>
                  </a:lnTo>
                  <a:lnTo>
                    <a:pt x="195" y="507"/>
                  </a:lnTo>
                  <a:lnTo>
                    <a:pt x="195" y="515"/>
                  </a:lnTo>
                  <a:lnTo>
                    <a:pt x="195" y="522"/>
                  </a:lnTo>
                  <a:lnTo>
                    <a:pt x="193" y="528"/>
                  </a:lnTo>
                  <a:lnTo>
                    <a:pt x="189" y="535"/>
                  </a:lnTo>
                  <a:lnTo>
                    <a:pt x="183" y="541"/>
                  </a:lnTo>
                  <a:lnTo>
                    <a:pt x="176" y="547"/>
                  </a:lnTo>
                  <a:lnTo>
                    <a:pt x="59" y="612"/>
                  </a:lnTo>
                  <a:lnTo>
                    <a:pt x="59" y="612"/>
                  </a:lnTo>
                  <a:lnTo>
                    <a:pt x="50" y="617"/>
                  </a:lnTo>
                  <a:lnTo>
                    <a:pt x="43" y="618"/>
                  </a:lnTo>
                  <a:lnTo>
                    <a:pt x="35" y="618"/>
                  </a:lnTo>
                  <a:lnTo>
                    <a:pt x="28" y="617"/>
                  </a:lnTo>
                  <a:lnTo>
                    <a:pt x="22" y="613"/>
                  </a:lnTo>
                  <a:lnTo>
                    <a:pt x="15" y="609"/>
                  </a:lnTo>
                  <a:lnTo>
                    <a:pt x="11" y="604"/>
                  </a:lnTo>
                  <a:lnTo>
                    <a:pt x="7" y="599"/>
                  </a:lnTo>
                  <a:lnTo>
                    <a:pt x="4" y="592"/>
                  </a:lnTo>
                  <a:lnTo>
                    <a:pt x="1" y="585"/>
                  </a:lnTo>
                  <a:lnTo>
                    <a:pt x="0" y="578"/>
                  </a:lnTo>
                  <a:lnTo>
                    <a:pt x="1" y="571"/>
                  </a:lnTo>
                  <a:lnTo>
                    <a:pt x="4" y="564"/>
                  </a:lnTo>
                  <a:lnTo>
                    <a:pt x="8" y="557"/>
                  </a:lnTo>
                  <a:lnTo>
                    <a:pt x="13" y="552"/>
                  </a:lnTo>
                  <a:lnTo>
                    <a:pt x="21" y="547"/>
                  </a:lnTo>
                  <a:lnTo>
                    <a:pt x="21" y="547"/>
                  </a:lnTo>
                  <a:close/>
                  <a:moveTo>
                    <a:pt x="315" y="762"/>
                  </a:moveTo>
                  <a:lnTo>
                    <a:pt x="315" y="482"/>
                  </a:lnTo>
                  <a:lnTo>
                    <a:pt x="315" y="482"/>
                  </a:lnTo>
                  <a:lnTo>
                    <a:pt x="316" y="474"/>
                  </a:lnTo>
                  <a:lnTo>
                    <a:pt x="318" y="467"/>
                  </a:lnTo>
                  <a:lnTo>
                    <a:pt x="322" y="460"/>
                  </a:lnTo>
                  <a:lnTo>
                    <a:pt x="326" y="455"/>
                  </a:lnTo>
                  <a:lnTo>
                    <a:pt x="332" y="450"/>
                  </a:lnTo>
                  <a:lnTo>
                    <a:pt x="339" y="447"/>
                  </a:lnTo>
                  <a:lnTo>
                    <a:pt x="346" y="444"/>
                  </a:lnTo>
                  <a:lnTo>
                    <a:pt x="354" y="443"/>
                  </a:lnTo>
                  <a:lnTo>
                    <a:pt x="354" y="443"/>
                  </a:lnTo>
                  <a:lnTo>
                    <a:pt x="361" y="444"/>
                  </a:lnTo>
                  <a:lnTo>
                    <a:pt x="368" y="447"/>
                  </a:lnTo>
                  <a:lnTo>
                    <a:pt x="375" y="450"/>
                  </a:lnTo>
                  <a:lnTo>
                    <a:pt x="381" y="455"/>
                  </a:lnTo>
                  <a:lnTo>
                    <a:pt x="385" y="460"/>
                  </a:lnTo>
                  <a:lnTo>
                    <a:pt x="389" y="467"/>
                  </a:lnTo>
                  <a:lnTo>
                    <a:pt x="391" y="474"/>
                  </a:lnTo>
                  <a:lnTo>
                    <a:pt x="392" y="482"/>
                  </a:lnTo>
                  <a:lnTo>
                    <a:pt x="392" y="762"/>
                  </a:lnTo>
                  <a:lnTo>
                    <a:pt x="392" y="762"/>
                  </a:lnTo>
                  <a:lnTo>
                    <a:pt x="391" y="771"/>
                  </a:lnTo>
                  <a:lnTo>
                    <a:pt x="389" y="777"/>
                  </a:lnTo>
                  <a:lnTo>
                    <a:pt x="385" y="785"/>
                  </a:lnTo>
                  <a:lnTo>
                    <a:pt x="381" y="790"/>
                  </a:lnTo>
                  <a:lnTo>
                    <a:pt x="375" y="794"/>
                  </a:lnTo>
                  <a:lnTo>
                    <a:pt x="368" y="798"/>
                  </a:lnTo>
                  <a:lnTo>
                    <a:pt x="361" y="801"/>
                  </a:lnTo>
                  <a:lnTo>
                    <a:pt x="354" y="802"/>
                  </a:lnTo>
                  <a:lnTo>
                    <a:pt x="354" y="802"/>
                  </a:lnTo>
                  <a:lnTo>
                    <a:pt x="346" y="801"/>
                  </a:lnTo>
                  <a:lnTo>
                    <a:pt x="339" y="798"/>
                  </a:lnTo>
                  <a:lnTo>
                    <a:pt x="332" y="794"/>
                  </a:lnTo>
                  <a:lnTo>
                    <a:pt x="326" y="790"/>
                  </a:lnTo>
                  <a:lnTo>
                    <a:pt x="322" y="785"/>
                  </a:lnTo>
                  <a:lnTo>
                    <a:pt x="318" y="777"/>
                  </a:lnTo>
                  <a:lnTo>
                    <a:pt x="316" y="771"/>
                  </a:lnTo>
                  <a:lnTo>
                    <a:pt x="315" y="762"/>
                  </a:lnTo>
                  <a:lnTo>
                    <a:pt x="315" y="762"/>
                  </a:lnTo>
                  <a:close/>
                  <a:moveTo>
                    <a:pt x="60" y="187"/>
                  </a:moveTo>
                  <a:lnTo>
                    <a:pt x="304" y="327"/>
                  </a:lnTo>
                  <a:lnTo>
                    <a:pt x="304" y="327"/>
                  </a:lnTo>
                  <a:lnTo>
                    <a:pt x="311" y="332"/>
                  </a:lnTo>
                  <a:lnTo>
                    <a:pt x="316" y="337"/>
                  </a:lnTo>
                  <a:lnTo>
                    <a:pt x="321" y="344"/>
                  </a:lnTo>
                  <a:lnTo>
                    <a:pt x="323" y="351"/>
                  </a:lnTo>
                  <a:lnTo>
                    <a:pt x="324" y="358"/>
                  </a:lnTo>
                  <a:lnTo>
                    <a:pt x="323" y="365"/>
                  </a:lnTo>
                  <a:lnTo>
                    <a:pt x="321" y="372"/>
                  </a:lnTo>
                  <a:lnTo>
                    <a:pt x="317" y="379"/>
                  </a:lnTo>
                  <a:lnTo>
                    <a:pt x="314" y="384"/>
                  </a:lnTo>
                  <a:lnTo>
                    <a:pt x="309" y="389"/>
                  </a:lnTo>
                  <a:lnTo>
                    <a:pt x="302" y="393"/>
                  </a:lnTo>
                  <a:lnTo>
                    <a:pt x="296" y="397"/>
                  </a:lnTo>
                  <a:lnTo>
                    <a:pt x="290" y="398"/>
                  </a:lnTo>
                  <a:lnTo>
                    <a:pt x="281" y="398"/>
                  </a:lnTo>
                  <a:lnTo>
                    <a:pt x="274" y="397"/>
                  </a:lnTo>
                  <a:lnTo>
                    <a:pt x="265" y="392"/>
                  </a:lnTo>
                  <a:lnTo>
                    <a:pt x="22" y="254"/>
                  </a:lnTo>
                  <a:lnTo>
                    <a:pt x="22" y="254"/>
                  </a:lnTo>
                  <a:lnTo>
                    <a:pt x="14" y="249"/>
                  </a:lnTo>
                  <a:lnTo>
                    <a:pt x="9" y="244"/>
                  </a:lnTo>
                  <a:lnTo>
                    <a:pt x="5" y="236"/>
                  </a:lnTo>
                  <a:lnTo>
                    <a:pt x="2" y="230"/>
                  </a:lnTo>
                  <a:lnTo>
                    <a:pt x="2" y="222"/>
                  </a:lnTo>
                  <a:lnTo>
                    <a:pt x="2" y="216"/>
                  </a:lnTo>
                  <a:lnTo>
                    <a:pt x="5" y="209"/>
                  </a:lnTo>
                  <a:lnTo>
                    <a:pt x="8" y="202"/>
                  </a:lnTo>
                  <a:lnTo>
                    <a:pt x="12" y="196"/>
                  </a:lnTo>
                  <a:lnTo>
                    <a:pt x="16" y="192"/>
                  </a:lnTo>
                  <a:lnTo>
                    <a:pt x="23" y="187"/>
                  </a:lnTo>
                  <a:lnTo>
                    <a:pt x="29" y="184"/>
                  </a:lnTo>
                  <a:lnTo>
                    <a:pt x="36" y="182"/>
                  </a:lnTo>
                  <a:lnTo>
                    <a:pt x="44" y="182"/>
                  </a:lnTo>
                  <a:lnTo>
                    <a:pt x="51" y="184"/>
                  </a:lnTo>
                  <a:lnTo>
                    <a:pt x="60" y="187"/>
                  </a:lnTo>
                  <a:lnTo>
                    <a:pt x="60" y="187"/>
                  </a:lnTo>
                  <a:close/>
                  <a:moveTo>
                    <a:pt x="684" y="253"/>
                  </a:moveTo>
                  <a:lnTo>
                    <a:pt x="443" y="393"/>
                  </a:lnTo>
                  <a:lnTo>
                    <a:pt x="443" y="393"/>
                  </a:lnTo>
                  <a:lnTo>
                    <a:pt x="434" y="398"/>
                  </a:lnTo>
                  <a:lnTo>
                    <a:pt x="427" y="400"/>
                  </a:lnTo>
                  <a:lnTo>
                    <a:pt x="420" y="400"/>
                  </a:lnTo>
                  <a:lnTo>
                    <a:pt x="412" y="398"/>
                  </a:lnTo>
                  <a:lnTo>
                    <a:pt x="406" y="395"/>
                  </a:lnTo>
                  <a:lnTo>
                    <a:pt x="399" y="390"/>
                  </a:lnTo>
                  <a:lnTo>
                    <a:pt x="395" y="386"/>
                  </a:lnTo>
                  <a:lnTo>
                    <a:pt x="391" y="380"/>
                  </a:lnTo>
                  <a:lnTo>
                    <a:pt x="388" y="373"/>
                  </a:lnTo>
                  <a:lnTo>
                    <a:pt x="385" y="366"/>
                  </a:lnTo>
                  <a:lnTo>
                    <a:pt x="384" y="359"/>
                  </a:lnTo>
                  <a:lnTo>
                    <a:pt x="385" y="352"/>
                  </a:lnTo>
                  <a:lnTo>
                    <a:pt x="388" y="346"/>
                  </a:lnTo>
                  <a:lnTo>
                    <a:pt x="392" y="338"/>
                  </a:lnTo>
                  <a:lnTo>
                    <a:pt x="397" y="333"/>
                  </a:lnTo>
                  <a:lnTo>
                    <a:pt x="405" y="328"/>
                  </a:lnTo>
                  <a:lnTo>
                    <a:pt x="646" y="187"/>
                  </a:lnTo>
                  <a:lnTo>
                    <a:pt x="646" y="187"/>
                  </a:lnTo>
                  <a:lnTo>
                    <a:pt x="654" y="183"/>
                  </a:lnTo>
                  <a:lnTo>
                    <a:pt x="662" y="182"/>
                  </a:lnTo>
                  <a:lnTo>
                    <a:pt x="670" y="182"/>
                  </a:lnTo>
                  <a:lnTo>
                    <a:pt x="677" y="183"/>
                  </a:lnTo>
                  <a:lnTo>
                    <a:pt x="683" y="186"/>
                  </a:lnTo>
                  <a:lnTo>
                    <a:pt x="689" y="190"/>
                  </a:lnTo>
                  <a:lnTo>
                    <a:pt x="694" y="196"/>
                  </a:lnTo>
                  <a:lnTo>
                    <a:pt x="698" y="201"/>
                  </a:lnTo>
                  <a:lnTo>
                    <a:pt x="701" y="207"/>
                  </a:lnTo>
                  <a:lnTo>
                    <a:pt x="703" y="215"/>
                  </a:lnTo>
                  <a:lnTo>
                    <a:pt x="704" y="221"/>
                  </a:lnTo>
                  <a:lnTo>
                    <a:pt x="703" y="229"/>
                  </a:lnTo>
                  <a:lnTo>
                    <a:pt x="700" y="236"/>
                  </a:lnTo>
                  <a:lnTo>
                    <a:pt x="697" y="243"/>
                  </a:lnTo>
                  <a:lnTo>
                    <a:pt x="692" y="248"/>
                  </a:lnTo>
                  <a:lnTo>
                    <a:pt x="684" y="253"/>
                  </a:lnTo>
                  <a:lnTo>
                    <a:pt x="684" y="253"/>
                  </a:lnTo>
                  <a:close/>
                </a:path>
              </a:pathLst>
            </a:custGeom>
            <a:solidFill>
              <a:srgbClr val="43A756"/>
            </a:solidFill>
            <a:ln w="9525">
              <a:noFill/>
              <a:round/>
              <a:headEnd/>
              <a:tailEnd/>
            </a:ln>
          </p:spPr>
          <p:txBody>
            <a:bodyPr/>
            <a:lstStyle/>
            <a:p>
              <a:pPr>
                <a:defRPr/>
              </a:pPr>
              <a:endParaRPr lang="pt-PT">
                <a:latin typeface="Arial" charset="0"/>
                <a:cs typeface="+mn-cs"/>
              </a:endParaRPr>
            </a:p>
          </p:txBody>
        </p:sp>
      </p:grpSp>
      <p:grpSp>
        <p:nvGrpSpPr>
          <p:cNvPr id="57" name="Group 29"/>
          <p:cNvGrpSpPr>
            <a:grpSpLocks/>
          </p:cNvGrpSpPr>
          <p:nvPr userDrawn="1"/>
        </p:nvGrpSpPr>
        <p:grpSpPr bwMode="auto">
          <a:xfrm>
            <a:off x="373551" y="476252"/>
            <a:ext cx="3863975" cy="4537075"/>
            <a:chOff x="158" y="142"/>
            <a:chExt cx="753" cy="884"/>
          </a:xfrm>
        </p:grpSpPr>
        <p:sp>
          <p:nvSpPr>
            <p:cNvPr id="58" name="AutoShape 30"/>
            <p:cNvSpPr>
              <a:spLocks noChangeAspect="1" noChangeArrowheads="1" noTextEdit="1"/>
            </p:cNvSpPr>
            <p:nvPr userDrawn="1"/>
          </p:nvSpPr>
          <p:spPr bwMode="auto">
            <a:xfrm>
              <a:off x="158" y="142"/>
              <a:ext cx="753"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59" name="Freeform 31"/>
            <p:cNvSpPr>
              <a:spLocks noEditPoints="1"/>
            </p:cNvSpPr>
            <p:nvPr userDrawn="1"/>
          </p:nvSpPr>
          <p:spPr bwMode="auto">
            <a:xfrm>
              <a:off x="158" y="142"/>
              <a:ext cx="753" cy="884"/>
            </a:xfrm>
            <a:custGeom>
              <a:avLst/>
              <a:gdLst>
                <a:gd name="T0" fmla="*/ 20 w 2259"/>
                <a:gd name="T1" fmla="*/ 90 h 2652"/>
                <a:gd name="T2" fmla="*/ 18 w 2259"/>
                <a:gd name="T3" fmla="*/ 89 h 2652"/>
                <a:gd name="T4" fmla="*/ 17 w 2259"/>
                <a:gd name="T5" fmla="*/ 85 h 2652"/>
                <a:gd name="T6" fmla="*/ 22 w 2259"/>
                <a:gd name="T7" fmla="*/ 87 h 2652"/>
                <a:gd name="T8" fmla="*/ 24 w 2259"/>
                <a:gd name="T9" fmla="*/ 88 h 2652"/>
                <a:gd name="T10" fmla="*/ 26 w 2259"/>
                <a:gd name="T11" fmla="*/ 86 h 2652"/>
                <a:gd name="T12" fmla="*/ 24 w 2259"/>
                <a:gd name="T13" fmla="*/ 84 h 2652"/>
                <a:gd name="T14" fmla="*/ 19 w 2259"/>
                <a:gd name="T15" fmla="*/ 81 h 2652"/>
                <a:gd name="T16" fmla="*/ 17 w 2259"/>
                <a:gd name="T17" fmla="*/ 78 h 2652"/>
                <a:gd name="T18" fmla="*/ 18 w 2259"/>
                <a:gd name="T19" fmla="*/ 74 h 2652"/>
                <a:gd name="T20" fmla="*/ 23 w 2259"/>
                <a:gd name="T21" fmla="*/ 73 h 2652"/>
                <a:gd name="T22" fmla="*/ 29 w 2259"/>
                <a:gd name="T23" fmla="*/ 74 h 2652"/>
                <a:gd name="T24" fmla="*/ 31 w 2259"/>
                <a:gd name="T25" fmla="*/ 78 h 2652"/>
                <a:gd name="T26" fmla="*/ 26 w 2259"/>
                <a:gd name="T27" fmla="*/ 77 h 2652"/>
                <a:gd name="T28" fmla="*/ 24 w 2259"/>
                <a:gd name="T29" fmla="*/ 76 h 2652"/>
                <a:gd name="T30" fmla="*/ 22 w 2259"/>
                <a:gd name="T31" fmla="*/ 77 h 2652"/>
                <a:gd name="T32" fmla="*/ 24 w 2259"/>
                <a:gd name="T33" fmla="*/ 79 h 2652"/>
                <a:gd name="T34" fmla="*/ 29 w 2259"/>
                <a:gd name="T35" fmla="*/ 83 h 2652"/>
                <a:gd name="T36" fmla="*/ 31 w 2259"/>
                <a:gd name="T37" fmla="*/ 86 h 2652"/>
                <a:gd name="T38" fmla="*/ 29 w 2259"/>
                <a:gd name="T39" fmla="*/ 90 h 2652"/>
                <a:gd name="T40" fmla="*/ 70 w 2259"/>
                <a:gd name="T41" fmla="*/ 98 h 2652"/>
                <a:gd name="T42" fmla="*/ 65 w 2259"/>
                <a:gd name="T43" fmla="*/ 91 h 2652"/>
                <a:gd name="T44" fmla="*/ 61 w 2259"/>
                <a:gd name="T45" fmla="*/ 89 h 2652"/>
                <a:gd name="T46" fmla="*/ 59 w 2259"/>
                <a:gd name="T47" fmla="*/ 83 h 2652"/>
                <a:gd name="T48" fmla="*/ 60 w 2259"/>
                <a:gd name="T49" fmla="*/ 76 h 2652"/>
                <a:gd name="T50" fmla="*/ 64 w 2259"/>
                <a:gd name="T51" fmla="*/ 73 h 2652"/>
                <a:gd name="T52" fmla="*/ 71 w 2259"/>
                <a:gd name="T53" fmla="*/ 73 h 2652"/>
                <a:gd name="T54" fmla="*/ 14 w 2259"/>
                <a:gd name="T55" fmla="*/ 71 h 2652"/>
                <a:gd name="T56" fmla="*/ 39 w 2259"/>
                <a:gd name="T57" fmla="*/ 71 h 2652"/>
                <a:gd name="T58" fmla="*/ 47 w 2259"/>
                <a:gd name="T59" fmla="*/ 78 h 2652"/>
                <a:gd name="T60" fmla="*/ 51 w 2259"/>
                <a:gd name="T61" fmla="*/ 81 h 2652"/>
                <a:gd name="T62" fmla="*/ 56 w 2259"/>
                <a:gd name="T63" fmla="*/ 84 h 2652"/>
                <a:gd name="T64" fmla="*/ 57 w 2259"/>
                <a:gd name="T65" fmla="*/ 87 h 2652"/>
                <a:gd name="T66" fmla="*/ 54 w 2259"/>
                <a:gd name="T67" fmla="*/ 90 h 2652"/>
                <a:gd name="T68" fmla="*/ 48 w 2259"/>
                <a:gd name="T69" fmla="*/ 91 h 2652"/>
                <a:gd name="T70" fmla="*/ 43 w 2259"/>
                <a:gd name="T71" fmla="*/ 89 h 2652"/>
                <a:gd name="T72" fmla="*/ 43 w 2259"/>
                <a:gd name="T73" fmla="*/ 85 h 2652"/>
                <a:gd name="T74" fmla="*/ 48 w 2259"/>
                <a:gd name="T75" fmla="*/ 87 h 2652"/>
                <a:gd name="T76" fmla="*/ 50 w 2259"/>
                <a:gd name="T77" fmla="*/ 88 h 2652"/>
                <a:gd name="T78" fmla="*/ 52 w 2259"/>
                <a:gd name="T79" fmla="*/ 86 h 2652"/>
                <a:gd name="T80" fmla="*/ 49 w 2259"/>
                <a:gd name="T81" fmla="*/ 84 h 2652"/>
                <a:gd name="T82" fmla="*/ 45 w 2259"/>
                <a:gd name="T83" fmla="*/ 81 h 2652"/>
                <a:gd name="T84" fmla="*/ 43 w 2259"/>
                <a:gd name="T85" fmla="*/ 78 h 2652"/>
                <a:gd name="T86" fmla="*/ 44 w 2259"/>
                <a:gd name="T87" fmla="*/ 74 h 2652"/>
                <a:gd name="T88" fmla="*/ 49 w 2259"/>
                <a:gd name="T89" fmla="*/ 73 h 2652"/>
                <a:gd name="T90" fmla="*/ 54 w 2259"/>
                <a:gd name="T91" fmla="*/ 74 h 2652"/>
                <a:gd name="T92" fmla="*/ 56 w 2259"/>
                <a:gd name="T93" fmla="*/ 78 h 2652"/>
                <a:gd name="T94" fmla="*/ 52 w 2259"/>
                <a:gd name="T95" fmla="*/ 77 h 2652"/>
                <a:gd name="T96" fmla="*/ 49 w 2259"/>
                <a:gd name="T97" fmla="*/ 76 h 2652"/>
                <a:gd name="T98" fmla="*/ 47 w 2259"/>
                <a:gd name="T99" fmla="*/ 77 h 2652"/>
                <a:gd name="T100" fmla="*/ 69 w 2259"/>
                <a:gd name="T101" fmla="*/ 77 h 2652"/>
                <a:gd name="T102" fmla="*/ 67 w 2259"/>
                <a:gd name="T103" fmla="*/ 76 h 2652"/>
                <a:gd name="T104" fmla="*/ 65 w 2259"/>
                <a:gd name="T105" fmla="*/ 77 h 2652"/>
                <a:gd name="T106" fmla="*/ 72 w 2259"/>
                <a:gd name="T107" fmla="*/ 83 h 2652"/>
                <a:gd name="T108" fmla="*/ 65 w 2259"/>
                <a:gd name="T109" fmla="*/ 86 h 2652"/>
                <a:gd name="T110" fmla="*/ 66 w 2259"/>
                <a:gd name="T111" fmla="*/ 88 h 2652"/>
                <a:gd name="T112" fmla="*/ 68 w 2259"/>
                <a:gd name="T113" fmla="*/ 88 h 2652"/>
                <a:gd name="T114" fmla="*/ 70 w 2259"/>
                <a:gd name="T115" fmla="*/ 86 h 26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59" h="2652">
                  <a:moveTo>
                    <a:pt x="1980" y="2032"/>
                  </a:moveTo>
                  <a:lnTo>
                    <a:pt x="2259" y="304"/>
                  </a:lnTo>
                  <a:lnTo>
                    <a:pt x="381" y="0"/>
                  </a:lnTo>
                  <a:lnTo>
                    <a:pt x="0" y="2347"/>
                  </a:lnTo>
                  <a:lnTo>
                    <a:pt x="232" y="2385"/>
                  </a:lnTo>
                  <a:lnTo>
                    <a:pt x="232" y="1978"/>
                  </a:lnTo>
                  <a:lnTo>
                    <a:pt x="368" y="1978"/>
                  </a:lnTo>
                  <a:lnTo>
                    <a:pt x="368" y="2407"/>
                  </a:lnTo>
                  <a:lnTo>
                    <a:pt x="544" y="2436"/>
                  </a:lnTo>
                  <a:lnTo>
                    <a:pt x="534" y="2433"/>
                  </a:lnTo>
                  <a:lnTo>
                    <a:pt x="521" y="2431"/>
                  </a:lnTo>
                  <a:lnTo>
                    <a:pt x="511" y="2429"/>
                  </a:lnTo>
                  <a:lnTo>
                    <a:pt x="505" y="2428"/>
                  </a:lnTo>
                  <a:lnTo>
                    <a:pt x="501" y="2425"/>
                  </a:lnTo>
                  <a:lnTo>
                    <a:pt x="490" y="2415"/>
                  </a:lnTo>
                  <a:lnTo>
                    <a:pt x="481" y="2404"/>
                  </a:lnTo>
                  <a:lnTo>
                    <a:pt x="473" y="2392"/>
                  </a:lnTo>
                  <a:lnTo>
                    <a:pt x="467" y="2378"/>
                  </a:lnTo>
                  <a:lnTo>
                    <a:pt x="461" y="2363"/>
                  </a:lnTo>
                  <a:lnTo>
                    <a:pt x="458" y="2347"/>
                  </a:lnTo>
                  <a:lnTo>
                    <a:pt x="455" y="2330"/>
                  </a:lnTo>
                  <a:lnTo>
                    <a:pt x="455" y="2310"/>
                  </a:lnTo>
                  <a:lnTo>
                    <a:pt x="455" y="2302"/>
                  </a:lnTo>
                  <a:lnTo>
                    <a:pt x="457" y="2292"/>
                  </a:lnTo>
                  <a:lnTo>
                    <a:pt x="580" y="2292"/>
                  </a:lnTo>
                  <a:lnTo>
                    <a:pt x="580" y="2306"/>
                  </a:lnTo>
                  <a:lnTo>
                    <a:pt x="581" y="2324"/>
                  </a:lnTo>
                  <a:lnTo>
                    <a:pt x="583" y="2340"/>
                  </a:lnTo>
                  <a:lnTo>
                    <a:pt x="585" y="2347"/>
                  </a:lnTo>
                  <a:lnTo>
                    <a:pt x="588" y="2353"/>
                  </a:lnTo>
                  <a:lnTo>
                    <a:pt x="591" y="2359"/>
                  </a:lnTo>
                  <a:lnTo>
                    <a:pt x="595" y="2363"/>
                  </a:lnTo>
                  <a:lnTo>
                    <a:pt x="599" y="2367"/>
                  </a:lnTo>
                  <a:lnTo>
                    <a:pt x="604" y="2370"/>
                  </a:lnTo>
                  <a:lnTo>
                    <a:pt x="610" y="2374"/>
                  </a:lnTo>
                  <a:lnTo>
                    <a:pt x="615" y="2376"/>
                  </a:lnTo>
                  <a:lnTo>
                    <a:pt x="630" y="2379"/>
                  </a:lnTo>
                  <a:lnTo>
                    <a:pt x="646" y="2381"/>
                  </a:lnTo>
                  <a:lnTo>
                    <a:pt x="660" y="2379"/>
                  </a:lnTo>
                  <a:lnTo>
                    <a:pt x="672" y="2377"/>
                  </a:lnTo>
                  <a:lnTo>
                    <a:pt x="682" y="2374"/>
                  </a:lnTo>
                  <a:lnTo>
                    <a:pt x="691" y="2368"/>
                  </a:lnTo>
                  <a:lnTo>
                    <a:pt x="698" y="2361"/>
                  </a:lnTo>
                  <a:lnTo>
                    <a:pt x="704" y="2354"/>
                  </a:lnTo>
                  <a:lnTo>
                    <a:pt x="707" y="2345"/>
                  </a:lnTo>
                  <a:lnTo>
                    <a:pt x="707" y="2335"/>
                  </a:lnTo>
                  <a:lnTo>
                    <a:pt x="707" y="2328"/>
                  </a:lnTo>
                  <a:lnTo>
                    <a:pt x="704" y="2321"/>
                  </a:lnTo>
                  <a:lnTo>
                    <a:pt x="698" y="2314"/>
                  </a:lnTo>
                  <a:lnTo>
                    <a:pt x="691" y="2306"/>
                  </a:lnTo>
                  <a:lnTo>
                    <a:pt x="682" y="2298"/>
                  </a:lnTo>
                  <a:lnTo>
                    <a:pt x="671" y="2290"/>
                  </a:lnTo>
                  <a:lnTo>
                    <a:pt x="658" y="2282"/>
                  </a:lnTo>
                  <a:lnTo>
                    <a:pt x="642" y="2272"/>
                  </a:lnTo>
                  <a:lnTo>
                    <a:pt x="617" y="2259"/>
                  </a:lnTo>
                  <a:lnTo>
                    <a:pt x="610" y="2255"/>
                  </a:lnTo>
                  <a:lnTo>
                    <a:pt x="574" y="2235"/>
                  </a:lnTo>
                  <a:lnTo>
                    <a:pt x="544" y="2215"/>
                  </a:lnTo>
                  <a:lnTo>
                    <a:pt x="530" y="2205"/>
                  </a:lnTo>
                  <a:lnTo>
                    <a:pt x="518" y="2194"/>
                  </a:lnTo>
                  <a:lnTo>
                    <a:pt x="507" y="2184"/>
                  </a:lnTo>
                  <a:lnTo>
                    <a:pt x="497" y="2175"/>
                  </a:lnTo>
                  <a:lnTo>
                    <a:pt x="488" y="2164"/>
                  </a:lnTo>
                  <a:lnTo>
                    <a:pt x="481" y="2154"/>
                  </a:lnTo>
                  <a:lnTo>
                    <a:pt x="474" y="2144"/>
                  </a:lnTo>
                  <a:lnTo>
                    <a:pt x="468" y="2134"/>
                  </a:lnTo>
                  <a:lnTo>
                    <a:pt x="465" y="2124"/>
                  </a:lnTo>
                  <a:lnTo>
                    <a:pt x="461" y="2114"/>
                  </a:lnTo>
                  <a:lnTo>
                    <a:pt x="460" y="2105"/>
                  </a:lnTo>
                  <a:lnTo>
                    <a:pt x="459" y="2094"/>
                  </a:lnTo>
                  <a:lnTo>
                    <a:pt x="460" y="2079"/>
                  </a:lnTo>
                  <a:lnTo>
                    <a:pt x="462" y="2065"/>
                  </a:lnTo>
                  <a:lnTo>
                    <a:pt x="466" y="2052"/>
                  </a:lnTo>
                  <a:lnTo>
                    <a:pt x="472" y="2039"/>
                  </a:lnTo>
                  <a:lnTo>
                    <a:pt x="478" y="2028"/>
                  </a:lnTo>
                  <a:lnTo>
                    <a:pt x="487" y="2017"/>
                  </a:lnTo>
                  <a:lnTo>
                    <a:pt x="497" y="2008"/>
                  </a:lnTo>
                  <a:lnTo>
                    <a:pt x="508" y="1999"/>
                  </a:lnTo>
                  <a:lnTo>
                    <a:pt x="521" y="1991"/>
                  </a:lnTo>
                  <a:lnTo>
                    <a:pt x="535" y="1984"/>
                  </a:lnTo>
                  <a:lnTo>
                    <a:pt x="551" y="1979"/>
                  </a:lnTo>
                  <a:lnTo>
                    <a:pt x="568" y="1975"/>
                  </a:lnTo>
                  <a:lnTo>
                    <a:pt x="587" y="1970"/>
                  </a:lnTo>
                  <a:lnTo>
                    <a:pt x="606" y="1968"/>
                  </a:lnTo>
                  <a:lnTo>
                    <a:pt x="627" y="1967"/>
                  </a:lnTo>
                  <a:lnTo>
                    <a:pt x="650" y="1965"/>
                  </a:lnTo>
                  <a:lnTo>
                    <a:pt x="672" y="1967"/>
                  </a:lnTo>
                  <a:lnTo>
                    <a:pt x="692" y="1968"/>
                  </a:lnTo>
                  <a:lnTo>
                    <a:pt x="711" y="1971"/>
                  </a:lnTo>
                  <a:lnTo>
                    <a:pt x="728" y="1975"/>
                  </a:lnTo>
                  <a:lnTo>
                    <a:pt x="744" y="1980"/>
                  </a:lnTo>
                  <a:lnTo>
                    <a:pt x="759" y="1986"/>
                  </a:lnTo>
                  <a:lnTo>
                    <a:pt x="773" y="1994"/>
                  </a:lnTo>
                  <a:lnTo>
                    <a:pt x="784" y="2002"/>
                  </a:lnTo>
                  <a:lnTo>
                    <a:pt x="795" y="2013"/>
                  </a:lnTo>
                  <a:lnTo>
                    <a:pt x="804" y="2023"/>
                  </a:lnTo>
                  <a:lnTo>
                    <a:pt x="812" y="2034"/>
                  </a:lnTo>
                  <a:lnTo>
                    <a:pt x="819" y="2048"/>
                  </a:lnTo>
                  <a:lnTo>
                    <a:pt x="824" y="2063"/>
                  </a:lnTo>
                  <a:lnTo>
                    <a:pt x="827" y="2078"/>
                  </a:lnTo>
                  <a:lnTo>
                    <a:pt x="829" y="2095"/>
                  </a:lnTo>
                  <a:lnTo>
                    <a:pt x="829" y="2113"/>
                  </a:lnTo>
                  <a:lnTo>
                    <a:pt x="829" y="2123"/>
                  </a:lnTo>
                  <a:lnTo>
                    <a:pt x="709" y="2123"/>
                  </a:lnTo>
                  <a:lnTo>
                    <a:pt x="709" y="2113"/>
                  </a:lnTo>
                  <a:lnTo>
                    <a:pt x="707" y="2097"/>
                  </a:lnTo>
                  <a:lnTo>
                    <a:pt x="705" y="2084"/>
                  </a:lnTo>
                  <a:lnTo>
                    <a:pt x="703" y="2077"/>
                  </a:lnTo>
                  <a:lnTo>
                    <a:pt x="699" y="2072"/>
                  </a:lnTo>
                  <a:lnTo>
                    <a:pt x="696" y="2068"/>
                  </a:lnTo>
                  <a:lnTo>
                    <a:pt x="692" y="2063"/>
                  </a:lnTo>
                  <a:lnTo>
                    <a:pt x="688" y="2060"/>
                  </a:lnTo>
                  <a:lnTo>
                    <a:pt x="683" y="2056"/>
                  </a:lnTo>
                  <a:lnTo>
                    <a:pt x="672" y="2051"/>
                  </a:lnTo>
                  <a:lnTo>
                    <a:pt x="658" y="2048"/>
                  </a:lnTo>
                  <a:lnTo>
                    <a:pt x="641" y="2047"/>
                  </a:lnTo>
                  <a:lnTo>
                    <a:pt x="629" y="2048"/>
                  </a:lnTo>
                  <a:lnTo>
                    <a:pt x="618" y="2049"/>
                  </a:lnTo>
                  <a:lnTo>
                    <a:pt x="608" y="2053"/>
                  </a:lnTo>
                  <a:lnTo>
                    <a:pt x="600" y="2059"/>
                  </a:lnTo>
                  <a:lnTo>
                    <a:pt x="594" y="2064"/>
                  </a:lnTo>
                  <a:lnTo>
                    <a:pt x="589" y="2071"/>
                  </a:lnTo>
                  <a:lnTo>
                    <a:pt x="587" y="2079"/>
                  </a:lnTo>
                  <a:lnTo>
                    <a:pt x="585" y="2087"/>
                  </a:lnTo>
                  <a:lnTo>
                    <a:pt x="585" y="2097"/>
                  </a:lnTo>
                  <a:lnTo>
                    <a:pt x="589" y="2105"/>
                  </a:lnTo>
                  <a:lnTo>
                    <a:pt x="592" y="2111"/>
                  </a:lnTo>
                  <a:lnTo>
                    <a:pt x="598" y="2118"/>
                  </a:lnTo>
                  <a:lnTo>
                    <a:pt x="607" y="2126"/>
                  </a:lnTo>
                  <a:lnTo>
                    <a:pt x="620" y="2136"/>
                  </a:lnTo>
                  <a:lnTo>
                    <a:pt x="637" y="2146"/>
                  </a:lnTo>
                  <a:lnTo>
                    <a:pt x="659" y="2157"/>
                  </a:lnTo>
                  <a:lnTo>
                    <a:pt x="690" y="2175"/>
                  </a:lnTo>
                  <a:lnTo>
                    <a:pt x="725" y="2194"/>
                  </a:lnTo>
                  <a:lnTo>
                    <a:pt x="756" y="2214"/>
                  </a:lnTo>
                  <a:lnTo>
                    <a:pt x="768" y="2223"/>
                  </a:lnTo>
                  <a:lnTo>
                    <a:pt x="781" y="2233"/>
                  </a:lnTo>
                  <a:lnTo>
                    <a:pt x="791" y="2243"/>
                  </a:lnTo>
                  <a:lnTo>
                    <a:pt x="802" y="2253"/>
                  </a:lnTo>
                  <a:lnTo>
                    <a:pt x="810" y="2262"/>
                  </a:lnTo>
                  <a:lnTo>
                    <a:pt x="818" y="2272"/>
                  </a:lnTo>
                  <a:lnTo>
                    <a:pt x="825" y="2282"/>
                  </a:lnTo>
                  <a:lnTo>
                    <a:pt x="829" y="2292"/>
                  </a:lnTo>
                  <a:lnTo>
                    <a:pt x="834" y="2301"/>
                  </a:lnTo>
                  <a:lnTo>
                    <a:pt x="836" y="2312"/>
                  </a:lnTo>
                  <a:lnTo>
                    <a:pt x="838" y="2321"/>
                  </a:lnTo>
                  <a:lnTo>
                    <a:pt x="838" y="2331"/>
                  </a:lnTo>
                  <a:lnTo>
                    <a:pt x="838" y="2346"/>
                  </a:lnTo>
                  <a:lnTo>
                    <a:pt x="835" y="2360"/>
                  </a:lnTo>
                  <a:lnTo>
                    <a:pt x="832" y="2374"/>
                  </a:lnTo>
                  <a:lnTo>
                    <a:pt x="826" y="2386"/>
                  </a:lnTo>
                  <a:lnTo>
                    <a:pt x="819" y="2398"/>
                  </a:lnTo>
                  <a:lnTo>
                    <a:pt x="811" y="2408"/>
                  </a:lnTo>
                  <a:lnTo>
                    <a:pt x="801" y="2419"/>
                  </a:lnTo>
                  <a:lnTo>
                    <a:pt x="788" y="2428"/>
                  </a:lnTo>
                  <a:lnTo>
                    <a:pt x="778" y="2433"/>
                  </a:lnTo>
                  <a:lnTo>
                    <a:pt x="765" y="2439"/>
                  </a:lnTo>
                  <a:lnTo>
                    <a:pt x="751" y="2444"/>
                  </a:lnTo>
                  <a:lnTo>
                    <a:pt x="736" y="2447"/>
                  </a:lnTo>
                  <a:lnTo>
                    <a:pt x="720" y="2451"/>
                  </a:lnTo>
                  <a:lnTo>
                    <a:pt x="704" y="2453"/>
                  </a:lnTo>
                  <a:lnTo>
                    <a:pt x="668" y="2456"/>
                  </a:lnTo>
                  <a:lnTo>
                    <a:pt x="1879" y="2652"/>
                  </a:lnTo>
                  <a:lnTo>
                    <a:pt x="1912" y="2446"/>
                  </a:lnTo>
                  <a:lnTo>
                    <a:pt x="1890" y="2453"/>
                  </a:lnTo>
                  <a:lnTo>
                    <a:pt x="1866" y="2458"/>
                  </a:lnTo>
                  <a:lnTo>
                    <a:pt x="1838" y="2460"/>
                  </a:lnTo>
                  <a:lnTo>
                    <a:pt x="1808" y="2461"/>
                  </a:lnTo>
                  <a:lnTo>
                    <a:pt x="1782" y="2461"/>
                  </a:lnTo>
                  <a:lnTo>
                    <a:pt x="1758" y="2459"/>
                  </a:lnTo>
                  <a:lnTo>
                    <a:pt x="1736" y="2455"/>
                  </a:lnTo>
                  <a:lnTo>
                    <a:pt x="1716" y="2451"/>
                  </a:lnTo>
                  <a:lnTo>
                    <a:pt x="1698" y="2444"/>
                  </a:lnTo>
                  <a:lnTo>
                    <a:pt x="1682" y="2437"/>
                  </a:lnTo>
                  <a:lnTo>
                    <a:pt x="1668" y="2428"/>
                  </a:lnTo>
                  <a:lnTo>
                    <a:pt x="1655" y="2416"/>
                  </a:lnTo>
                  <a:lnTo>
                    <a:pt x="1648" y="2409"/>
                  </a:lnTo>
                  <a:lnTo>
                    <a:pt x="1641" y="2402"/>
                  </a:lnTo>
                  <a:lnTo>
                    <a:pt x="1630" y="2385"/>
                  </a:lnTo>
                  <a:lnTo>
                    <a:pt x="1622" y="2368"/>
                  </a:lnTo>
                  <a:lnTo>
                    <a:pt x="1614" y="2347"/>
                  </a:lnTo>
                  <a:lnTo>
                    <a:pt x="1611" y="2336"/>
                  </a:lnTo>
                  <a:lnTo>
                    <a:pt x="1609" y="2323"/>
                  </a:lnTo>
                  <a:lnTo>
                    <a:pt x="1606" y="2290"/>
                  </a:lnTo>
                  <a:lnTo>
                    <a:pt x="1603" y="2248"/>
                  </a:lnTo>
                  <a:lnTo>
                    <a:pt x="1602" y="2199"/>
                  </a:lnTo>
                  <a:lnTo>
                    <a:pt x="1603" y="2159"/>
                  </a:lnTo>
                  <a:lnTo>
                    <a:pt x="1606" y="2125"/>
                  </a:lnTo>
                  <a:lnTo>
                    <a:pt x="1608" y="2098"/>
                  </a:lnTo>
                  <a:lnTo>
                    <a:pt x="1613" y="2076"/>
                  </a:lnTo>
                  <a:lnTo>
                    <a:pt x="1618" y="2057"/>
                  </a:lnTo>
                  <a:lnTo>
                    <a:pt x="1626" y="2042"/>
                  </a:lnTo>
                  <a:lnTo>
                    <a:pt x="1637" y="2028"/>
                  </a:lnTo>
                  <a:lnTo>
                    <a:pt x="1647" y="2015"/>
                  </a:lnTo>
                  <a:lnTo>
                    <a:pt x="1661" y="2003"/>
                  </a:lnTo>
                  <a:lnTo>
                    <a:pt x="1677" y="1994"/>
                  </a:lnTo>
                  <a:lnTo>
                    <a:pt x="1694" y="1985"/>
                  </a:lnTo>
                  <a:lnTo>
                    <a:pt x="1714" y="1978"/>
                  </a:lnTo>
                  <a:lnTo>
                    <a:pt x="1736" y="1972"/>
                  </a:lnTo>
                  <a:lnTo>
                    <a:pt x="1760" y="1969"/>
                  </a:lnTo>
                  <a:lnTo>
                    <a:pt x="1785" y="1967"/>
                  </a:lnTo>
                  <a:lnTo>
                    <a:pt x="1813" y="1965"/>
                  </a:lnTo>
                  <a:lnTo>
                    <a:pt x="1838" y="1967"/>
                  </a:lnTo>
                  <a:lnTo>
                    <a:pt x="1863" y="1969"/>
                  </a:lnTo>
                  <a:lnTo>
                    <a:pt x="1885" y="1973"/>
                  </a:lnTo>
                  <a:lnTo>
                    <a:pt x="1906" y="1979"/>
                  </a:lnTo>
                  <a:lnTo>
                    <a:pt x="1925" y="1986"/>
                  </a:lnTo>
                  <a:lnTo>
                    <a:pt x="1943" y="1995"/>
                  </a:lnTo>
                  <a:lnTo>
                    <a:pt x="1959" y="2007"/>
                  </a:lnTo>
                  <a:lnTo>
                    <a:pt x="1973" y="2019"/>
                  </a:lnTo>
                  <a:lnTo>
                    <a:pt x="1974" y="2022"/>
                  </a:lnTo>
                  <a:lnTo>
                    <a:pt x="1976" y="2025"/>
                  </a:lnTo>
                  <a:lnTo>
                    <a:pt x="1980" y="2032"/>
                  </a:lnTo>
                  <a:close/>
                  <a:moveTo>
                    <a:pt x="368" y="1919"/>
                  </a:moveTo>
                  <a:lnTo>
                    <a:pt x="232" y="1919"/>
                  </a:lnTo>
                  <a:lnTo>
                    <a:pt x="232" y="1823"/>
                  </a:lnTo>
                  <a:lnTo>
                    <a:pt x="368" y="1823"/>
                  </a:lnTo>
                  <a:lnTo>
                    <a:pt x="368" y="1919"/>
                  </a:lnTo>
                  <a:close/>
                  <a:moveTo>
                    <a:pt x="1060" y="1919"/>
                  </a:moveTo>
                  <a:lnTo>
                    <a:pt x="925" y="1919"/>
                  </a:lnTo>
                  <a:lnTo>
                    <a:pt x="925" y="1823"/>
                  </a:lnTo>
                  <a:lnTo>
                    <a:pt x="1060" y="1823"/>
                  </a:lnTo>
                  <a:lnTo>
                    <a:pt x="1060" y="1919"/>
                  </a:lnTo>
                  <a:close/>
                  <a:moveTo>
                    <a:pt x="1060" y="2448"/>
                  </a:moveTo>
                  <a:lnTo>
                    <a:pt x="925" y="2448"/>
                  </a:lnTo>
                  <a:lnTo>
                    <a:pt x="925" y="1978"/>
                  </a:lnTo>
                  <a:lnTo>
                    <a:pt x="1060" y="1978"/>
                  </a:lnTo>
                  <a:lnTo>
                    <a:pt x="1060" y="2448"/>
                  </a:lnTo>
                  <a:close/>
                  <a:moveTo>
                    <a:pt x="1278" y="2087"/>
                  </a:moveTo>
                  <a:lnTo>
                    <a:pt x="1278" y="2087"/>
                  </a:lnTo>
                  <a:lnTo>
                    <a:pt x="1279" y="2097"/>
                  </a:lnTo>
                  <a:lnTo>
                    <a:pt x="1281" y="2105"/>
                  </a:lnTo>
                  <a:lnTo>
                    <a:pt x="1286" y="2111"/>
                  </a:lnTo>
                  <a:lnTo>
                    <a:pt x="1292" y="2118"/>
                  </a:lnTo>
                  <a:lnTo>
                    <a:pt x="1300" y="2126"/>
                  </a:lnTo>
                  <a:lnTo>
                    <a:pt x="1314" y="2136"/>
                  </a:lnTo>
                  <a:lnTo>
                    <a:pt x="1331" y="2146"/>
                  </a:lnTo>
                  <a:lnTo>
                    <a:pt x="1351" y="2157"/>
                  </a:lnTo>
                  <a:lnTo>
                    <a:pt x="1383" y="2175"/>
                  </a:lnTo>
                  <a:lnTo>
                    <a:pt x="1418" y="2194"/>
                  </a:lnTo>
                  <a:lnTo>
                    <a:pt x="1448" y="2214"/>
                  </a:lnTo>
                  <a:lnTo>
                    <a:pt x="1461" y="2223"/>
                  </a:lnTo>
                  <a:lnTo>
                    <a:pt x="1473" y="2233"/>
                  </a:lnTo>
                  <a:lnTo>
                    <a:pt x="1485" y="2243"/>
                  </a:lnTo>
                  <a:lnTo>
                    <a:pt x="1494" y="2253"/>
                  </a:lnTo>
                  <a:lnTo>
                    <a:pt x="1503" y="2262"/>
                  </a:lnTo>
                  <a:lnTo>
                    <a:pt x="1510" y="2272"/>
                  </a:lnTo>
                  <a:lnTo>
                    <a:pt x="1517" y="2282"/>
                  </a:lnTo>
                  <a:lnTo>
                    <a:pt x="1522" y="2292"/>
                  </a:lnTo>
                  <a:lnTo>
                    <a:pt x="1526" y="2301"/>
                  </a:lnTo>
                  <a:lnTo>
                    <a:pt x="1529" y="2312"/>
                  </a:lnTo>
                  <a:lnTo>
                    <a:pt x="1531" y="2321"/>
                  </a:lnTo>
                  <a:lnTo>
                    <a:pt x="1531" y="2331"/>
                  </a:lnTo>
                  <a:lnTo>
                    <a:pt x="1531" y="2346"/>
                  </a:lnTo>
                  <a:lnTo>
                    <a:pt x="1529" y="2360"/>
                  </a:lnTo>
                  <a:lnTo>
                    <a:pt x="1524" y="2374"/>
                  </a:lnTo>
                  <a:lnTo>
                    <a:pt x="1519" y="2386"/>
                  </a:lnTo>
                  <a:lnTo>
                    <a:pt x="1511" y="2398"/>
                  </a:lnTo>
                  <a:lnTo>
                    <a:pt x="1503" y="2408"/>
                  </a:lnTo>
                  <a:lnTo>
                    <a:pt x="1493" y="2419"/>
                  </a:lnTo>
                  <a:lnTo>
                    <a:pt x="1481" y="2428"/>
                  </a:lnTo>
                  <a:lnTo>
                    <a:pt x="1468" y="2436"/>
                  </a:lnTo>
                  <a:lnTo>
                    <a:pt x="1454" y="2443"/>
                  </a:lnTo>
                  <a:lnTo>
                    <a:pt x="1438" y="2448"/>
                  </a:lnTo>
                  <a:lnTo>
                    <a:pt x="1421" y="2453"/>
                  </a:lnTo>
                  <a:lnTo>
                    <a:pt x="1402" y="2456"/>
                  </a:lnTo>
                  <a:lnTo>
                    <a:pt x="1381" y="2460"/>
                  </a:lnTo>
                  <a:lnTo>
                    <a:pt x="1361" y="2461"/>
                  </a:lnTo>
                  <a:lnTo>
                    <a:pt x="1338" y="2461"/>
                  </a:lnTo>
                  <a:lnTo>
                    <a:pt x="1315" y="2461"/>
                  </a:lnTo>
                  <a:lnTo>
                    <a:pt x="1293" y="2459"/>
                  </a:lnTo>
                  <a:lnTo>
                    <a:pt x="1272" y="2456"/>
                  </a:lnTo>
                  <a:lnTo>
                    <a:pt x="1253" y="2452"/>
                  </a:lnTo>
                  <a:lnTo>
                    <a:pt x="1236" y="2447"/>
                  </a:lnTo>
                  <a:lnTo>
                    <a:pt x="1220" y="2442"/>
                  </a:lnTo>
                  <a:lnTo>
                    <a:pt x="1207" y="2433"/>
                  </a:lnTo>
                  <a:lnTo>
                    <a:pt x="1194" y="2425"/>
                  </a:lnTo>
                  <a:lnTo>
                    <a:pt x="1184" y="2415"/>
                  </a:lnTo>
                  <a:lnTo>
                    <a:pt x="1174" y="2404"/>
                  </a:lnTo>
                  <a:lnTo>
                    <a:pt x="1166" y="2392"/>
                  </a:lnTo>
                  <a:lnTo>
                    <a:pt x="1159" y="2378"/>
                  </a:lnTo>
                  <a:lnTo>
                    <a:pt x="1155" y="2363"/>
                  </a:lnTo>
                  <a:lnTo>
                    <a:pt x="1150" y="2347"/>
                  </a:lnTo>
                  <a:lnTo>
                    <a:pt x="1149" y="2330"/>
                  </a:lnTo>
                  <a:lnTo>
                    <a:pt x="1148" y="2310"/>
                  </a:lnTo>
                  <a:lnTo>
                    <a:pt x="1148" y="2302"/>
                  </a:lnTo>
                  <a:lnTo>
                    <a:pt x="1149" y="2292"/>
                  </a:lnTo>
                  <a:lnTo>
                    <a:pt x="1272" y="2292"/>
                  </a:lnTo>
                  <a:lnTo>
                    <a:pt x="1272" y="2306"/>
                  </a:lnTo>
                  <a:lnTo>
                    <a:pt x="1273" y="2324"/>
                  </a:lnTo>
                  <a:lnTo>
                    <a:pt x="1276" y="2340"/>
                  </a:lnTo>
                  <a:lnTo>
                    <a:pt x="1278" y="2347"/>
                  </a:lnTo>
                  <a:lnTo>
                    <a:pt x="1281" y="2353"/>
                  </a:lnTo>
                  <a:lnTo>
                    <a:pt x="1284" y="2359"/>
                  </a:lnTo>
                  <a:lnTo>
                    <a:pt x="1288" y="2363"/>
                  </a:lnTo>
                  <a:lnTo>
                    <a:pt x="1292" y="2367"/>
                  </a:lnTo>
                  <a:lnTo>
                    <a:pt x="1296" y="2370"/>
                  </a:lnTo>
                  <a:lnTo>
                    <a:pt x="1302" y="2374"/>
                  </a:lnTo>
                  <a:lnTo>
                    <a:pt x="1309" y="2376"/>
                  </a:lnTo>
                  <a:lnTo>
                    <a:pt x="1323" y="2379"/>
                  </a:lnTo>
                  <a:lnTo>
                    <a:pt x="1340" y="2381"/>
                  </a:lnTo>
                  <a:lnTo>
                    <a:pt x="1353" y="2379"/>
                  </a:lnTo>
                  <a:lnTo>
                    <a:pt x="1365" y="2377"/>
                  </a:lnTo>
                  <a:lnTo>
                    <a:pt x="1376" y="2374"/>
                  </a:lnTo>
                  <a:lnTo>
                    <a:pt x="1385" y="2368"/>
                  </a:lnTo>
                  <a:lnTo>
                    <a:pt x="1392" y="2361"/>
                  </a:lnTo>
                  <a:lnTo>
                    <a:pt x="1396" y="2354"/>
                  </a:lnTo>
                  <a:lnTo>
                    <a:pt x="1400" y="2345"/>
                  </a:lnTo>
                  <a:lnTo>
                    <a:pt x="1401" y="2335"/>
                  </a:lnTo>
                  <a:lnTo>
                    <a:pt x="1400" y="2328"/>
                  </a:lnTo>
                  <a:lnTo>
                    <a:pt x="1396" y="2321"/>
                  </a:lnTo>
                  <a:lnTo>
                    <a:pt x="1392" y="2314"/>
                  </a:lnTo>
                  <a:lnTo>
                    <a:pt x="1384" y="2306"/>
                  </a:lnTo>
                  <a:lnTo>
                    <a:pt x="1374" y="2298"/>
                  </a:lnTo>
                  <a:lnTo>
                    <a:pt x="1364" y="2290"/>
                  </a:lnTo>
                  <a:lnTo>
                    <a:pt x="1350" y="2282"/>
                  </a:lnTo>
                  <a:lnTo>
                    <a:pt x="1335" y="2272"/>
                  </a:lnTo>
                  <a:lnTo>
                    <a:pt x="1309" y="2259"/>
                  </a:lnTo>
                  <a:lnTo>
                    <a:pt x="1302" y="2255"/>
                  </a:lnTo>
                  <a:lnTo>
                    <a:pt x="1268" y="2235"/>
                  </a:lnTo>
                  <a:lnTo>
                    <a:pt x="1236" y="2215"/>
                  </a:lnTo>
                  <a:lnTo>
                    <a:pt x="1223" y="2205"/>
                  </a:lnTo>
                  <a:lnTo>
                    <a:pt x="1211" y="2194"/>
                  </a:lnTo>
                  <a:lnTo>
                    <a:pt x="1200" y="2184"/>
                  </a:lnTo>
                  <a:lnTo>
                    <a:pt x="1189" y="2175"/>
                  </a:lnTo>
                  <a:lnTo>
                    <a:pt x="1181" y="2164"/>
                  </a:lnTo>
                  <a:lnTo>
                    <a:pt x="1173" y="2154"/>
                  </a:lnTo>
                  <a:lnTo>
                    <a:pt x="1166" y="2144"/>
                  </a:lnTo>
                  <a:lnTo>
                    <a:pt x="1162" y="2134"/>
                  </a:lnTo>
                  <a:lnTo>
                    <a:pt x="1157" y="2124"/>
                  </a:lnTo>
                  <a:lnTo>
                    <a:pt x="1155" y="2114"/>
                  </a:lnTo>
                  <a:lnTo>
                    <a:pt x="1153" y="2105"/>
                  </a:lnTo>
                  <a:lnTo>
                    <a:pt x="1153" y="2094"/>
                  </a:lnTo>
                  <a:lnTo>
                    <a:pt x="1153" y="2079"/>
                  </a:lnTo>
                  <a:lnTo>
                    <a:pt x="1155" y="2065"/>
                  </a:lnTo>
                  <a:lnTo>
                    <a:pt x="1158" y="2052"/>
                  </a:lnTo>
                  <a:lnTo>
                    <a:pt x="1164" y="2039"/>
                  </a:lnTo>
                  <a:lnTo>
                    <a:pt x="1171" y="2028"/>
                  </a:lnTo>
                  <a:lnTo>
                    <a:pt x="1179" y="2017"/>
                  </a:lnTo>
                  <a:lnTo>
                    <a:pt x="1189" y="2008"/>
                  </a:lnTo>
                  <a:lnTo>
                    <a:pt x="1201" y="1999"/>
                  </a:lnTo>
                  <a:lnTo>
                    <a:pt x="1213" y="1991"/>
                  </a:lnTo>
                  <a:lnTo>
                    <a:pt x="1228" y="1984"/>
                  </a:lnTo>
                  <a:lnTo>
                    <a:pt x="1243" y="1979"/>
                  </a:lnTo>
                  <a:lnTo>
                    <a:pt x="1261" y="1975"/>
                  </a:lnTo>
                  <a:lnTo>
                    <a:pt x="1279" y="1970"/>
                  </a:lnTo>
                  <a:lnTo>
                    <a:pt x="1299" y="1968"/>
                  </a:lnTo>
                  <a:lnTo>
                    <a:pt x="1320" y="1967"/>
                  </a:lnTo>
                  <a:lnTo>
                    <a:pt x="1342" y="1965"/>
                  </a:lnTo>
                  <a:lnTo>
                    <a:pt x="1364" y="1967"/>
                  </a:lnTo>
                  <a:lnTo>
                    <a:pt x="1385" y="1968"/>
                  </a:lnTo>
                  <a:lnTo>
                    <a:pt x="1403" y="1971"/>
                  </a:lnTo>
                  <a:lnTo>
                    <a:pt x="1422" y="1975"/>
                  </a:lnTo>
                  <a:lnTo>
                    <a:pt x="1438" y="1980"/>
                  </a:lnTo>
                  <a:lnTo>
                    <a:pt x="1453" y="1986"/>
                  </a:lnTo>
                  <a:lnTo>
                    <a:pt x="1465" y="1994"/>
                  </a:lnTo>
                  <a:lnTo>
                    <a:pt x="1478" y="2002"/>
                  </a:lnTo>
                  <a:lnTo>
                    <a:pt x="1488" y="2013"/>
                  </a:lnTo>
                  <a:lnTo>
                    <a:pt x="1498" y="2023"/>
                  </a:lnTo>
                  <a:lnTo>
                    <a:pt x="1504" y="2034"/>
                  </a:lnTo>
                  <a:lnTo>
                    <a:pt x="1511" y="2048"/>
                  </a:lnTo>
                  <a:lnTo>
                    <a:pt x="1516" y="2063"/>
                  </a:lnTo>
                  <a:lnTo>
                    <a:pt x="1519" y="2078"/>
                  </a:lnTo>
                  <a:lnTo>
                    <a:pt x="1522" y="2095"/>
                  </a:lnTo>
                  <a:lnTo>
                    <a:pt x="1523" y="2113"/>
                  </a:lnTo>
                  <a:lnTo>
                    <a:pt x="1523" y="2123"/>
                  </a:lnTo>
                  <a:lnTo>
                    <a:pt x="1401" y="2123"/>
                  </a:lnTo>
                  <a:lnTo>
                    <a:pt x="1401" y="2113"/>
                  </a:lnTo>
                  <a:lnTo>
                    <a:pt x="1401" y="2097"/>
                  </a:lnTo>
                  <a:lnTo>
                    <a:pt x="1397" y="2084"/>
                  </a:lnTo>
                  <a:lnTo>
                    <a:pt x="1395" y="2077"/>
                  </a:lnTo>
                  <a:lnTo>
                    <a:pt x="1392" y="2072"/>
                  </a:lnTo>
                  <a:lnTo>
                    <a:pt x="1389" y="2068"/>
                  </a:lnTo>
                  <a:lnTo>
                    <a:pt x="1385" y="2063"/>
                  </a:lnTo>
                  <a:lnTo>
                    <a:pt x="1380" y="2060"/>
                  </a:lnTo>
                  <a:lnTo>
                    <a:pt x="1376" y="2056"/>
                  </a:lnTo>
                  <a:lnTo>
                    <a:pt x="1364" y="2051"/>
                  </a:lnTo>
                  <a:lnTo>
                    <a:pt x="1350" y="2048"/>
                  </a:lnTo>
                  <a:lnTo>
                    <a:pt x="1334" y="2047"/>
                  </a:lnTo>
                  <a:lnTo>
                    <a:pt x="1322" y="2048"/>
                  </a:lnTo>
                  <a:lnTo>
                    <a:pt x="1311" y="2049"/>
                  </a:lnTo>
                  <a:lnTo>
                    <a:pt x="1301" y="2053"/>
                  </a:lnTo>
                  <a:lnTo>
                    <a:pt x="1293" y="2059"/>
                  </a:lnTo>
                  <a:lnTo>
                    <a:pt x="1286" y="2064"/>
                  </a:lnTo>
                  <a:lnTo>
                    <a:pt x="1281" y="2071"/>
                  </a:lnTo>
                  <a:lnTo>
                    <a:pt x="1279" y="2079"/>
                  </a:lnTo>
                  <a:lnTo>
                    <a:pt x="1278" y="2087"/>
                  </a:lnTo>
                  <a:close/>
                  <a:moveTo>
                    <a:pt x="1743" y="2154"/>
                  </a:moveTo>
                  <a:lnTo>
                    <a:pt x="1876" y="2154"/>
                  </a:lnTo>
                  <a:lnTo>
                    <a:pt x="1876" y="2134"/>
                  </a:lnTo>
                  <a:lnTo>
                    <a:pt x="1875" y="2113"/>
                  </a:lnTo>
                  <a:lnTo>
                    <a:pt x="1873" y="2093"/>
                  </a:lnTo>
                  <a:lnTo>
                    <a:pt x="1870" y="2086"/>
                  </a:lnTo>
                  <a:lnTo>
                    <a:pt x="1867" y="2079"/>
                  </a:lnTo>
                  <a:lnTo>
                    <a:pt x="1864" y="2072"/>
                  </a:lnTo>
                  <a:lnTo>
                    <a:pt x="1861" y="2068"/>
                  </a:lnTo>
                  <a:lnTo>
                    <a:pt x="1856" y="2063"/>
                  </a:lnTo>
                  <a:lnTo>
                    <a:pt x="1852" y="2060"/>
                  </a:lnTo>
                  <a:lnTo>
                    <a:pt x="1846" y="2056"/>
                  </a:lnTo>
                  <a:lnTo>
                    <a:pt x="1840" y="2054"/>
                  </a:lnTo>
                  <a:lnTo>
                    <a:pt x="1833" y="2052"/>
                  </a:lnTo>
                  <a:lnTo>
                    <a:pt x="1825" y="2051"/>
                  </a:lnTo>
                  <a:lnTo>
                    <a:pt x="1808" y="2049"/>
                  </a:lnTo>
                  <a:lnTo>
                    <a:pt x="1792" y="2051"/>
                  </a:lnTo>
                  <a:lnTo>
                    <a:pt x="1784" y="2052"/>
                  </a:lnTo>
                  <a:lnTo>
                    <a:pt x="1777" y="2054"/>
                  </a:lnTo>
                  <a:lnTo>
                    <a:pt x="1771" y="2057"/>
                  </a:lnTo>
                  <a:lnTo>
                    <a:pt x="1766" y="2060"/>
                  </a:lnTo>
                  <a:lnTo>
                    <a:pt x="1761" y="2064"/>
                  </a:lnTo>
                  <a:lnTo>
                    <a:pt x="1756" y="2069"/>
                  </a:lnTo>
                  <a:lnTo>
                    <a:pt x="1753" y="2074"/>
                  </a:lnTo>
                  <a:lnTo>
                    <a:pt x="1751" y="2079"/>
                  </a:lnTo>
                  <a:lnTo>
                    <a:pt x="1747" y="2086"/>
                  </a:lnTo>
                  <a:lnTo>
                    <a:pt x="1745" y="2094"/>
                  </a:lnTo>
                  <a:lnTo>
                    <a:pt x="1743" y="2113"/>
                  </a:lnTo>
                  <a:lnTo>
                    <a:pt x="1741" y="2134"/>
                  </a:lnTo>
                  <a:lnTo>
                    <a:pt x="1743" y="2154"/>
                  </a:lnTo>
                  <a:close/>
                  <a:moveTo>
                    <a:pt x="1947" y="2229"/>
                  </a:moveTo>
                  <a:lnTo>
                    <a:pt x="1744" y="2229"/>
                  </a:lnTo>
                  <a:lnTo>
                    <a:pt x="1743" y="2240"/>
                  </a:lnTo>
                  <a:lnTo>
                    <a:pt x="1743" y="2259"/>
                  </a:lnTo>
                  <a:lnTo>
                    <a:pt x="1744" y="2290"/>
                  </a:lnTo>
                  <a:lnTo>
                    <a:pt x="1746" y="2316"/>
                  </a:lnTo>
                  <a:lnTo>
                    <a:pt x="1748" y="2327"/>
                  </a:lnTo>
                  <a:lnTo>
                    <a:pt x="1752" y="2337"/>
                  </a:lnTo>
                  <a:lnTo>
                    <a:pt x="1754" y="2345"/>
                  </a:lnTo>
                  <a:lnTo>
                    <a:pt x="1758" y="2353"/>
                  </a:lnTo>
                  <a:lnTo>
                    <a:pt x="1762" y="2359"/>
                  </a:lnTo>
                  <a:lnTo>
                    <a:pt x="1767" y="2364"/>
                  </a:lnTo>
                  <a:lnTo>
                    <a:pt x="1772" y="2369"/>
                  </a:lnTo>
                  <a:lnTo>
                    <a:pt x="1779" y="2373"/>
                  </a:lnTo>
                  <a:lnTo>
                    <a:pt x="1786" y="2376"/>
                  </a:lnTo>
                  <a:lnTo>
                    <a:pt x="1794" y="2378"/>
                  </a:lnTo>
                  <a:lnTo>
                    <a:pt x="1802" y="2379"/>
                  </a:lnTo>
                  <a:lnTo>
                    <a:pt x="1812" y="2379"/>
                  </a:lnTo>
                  <a:lnTo>
                    <a:pt x="1820" y="2379"/>
                  </a:lnTo>
                  <a:lnTo>
                    <a:pt x="1828" y="2378"/>
                  </a:lnTo>
                  <a:lnTo>
                    <a:pt x="1836" y="2376"/>
                  </a:lnTo>
                  <a:lnTo>
                    <a:pt x="1843" y="2374"/>
                  </a:lnTo>
                  <a:lnTo>
                    <a:pt x="1848" y="2371"/>
                  </a:lnTo>
                  <a:lnTo>
                    <a:pt x="1854" y="2367"/>
                  </a:lnTo>
                  <a:lnTo>
                    <a:pt x="1860" y="2363"/>
                  </a:lnTo>
                  <a:lnTo>
                    <a:pt x="1863" y="2358"/>
                  </a:lnTo>
                  <a:lnTo>
                    <a:pt x="1868" y="2352"/>
                  </a:lnTo>
                  <a:lnTo>
                    <a:pt x="1871" y="2345"/>
                  </a:lnTo>
                  <a:lnTo>
                    <a:pt x="1874" y="2338"/>
                  </a:lnTo>
                  <a:lnTo>
                    <a:pt x="1876" y="2330"/>
                  </a:lnTo>
                  <a:lnTo>
                    <a:pt x="1879" y="2310"/>
                  </a:lnTo>
                  <a:lnTo>
                    <a:pt x="1881" y="2287"/>
                  </a:lnTo>
                  <a:lnTo>
                    <a:pt x="1938" y="2287"/>
                  </a:lnTo>
                  <a:lnTo>
                    <a:pt x="1947" y="2229"/>
                  </a:lnTo>
                  <a:close/>
                </a:path>
              </a:pathLst>
            </a:custGeom>
            <a:solidFill>
              <a:srgbClr val="43A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0" name="Freeform 32"/>
            <p:cNvSpPr>
              <a:spLocks/>
            </p:cNvSpPr>
            <p:nvPr userDrawn="1"/>
          </p:nvSpPr>
          <p:spPr bwMode="auto">
            <a:xfrm>
              <a:off x="158" y="142"/>
              <a:ext cx="753" cy="884"/>
            </a:xfrm>
            <a:custGeom>
              <a:avLst/>
              <a:gdLst>
                <a:gd name="T0" fmla="*/ 0 w 2259"/>
                <a:gd name="T1" fmla="*/ 87 h 2652"/>
                <a:gd name="T2" fmla="*/ 14 w 2259"/>
                <a:gd name="T3" fmla="*/ 89 h 2652"/>
                <a:gd name="T4" fmla="*/ 19 w 2259"/>
                <a:gd name="T5" fmla="*/ 90 h 2652"/>
                <a:gd name="T6" fmla="*/ 19 w 2259"/>
                <a:gd name="T7" fmla="*/ 90 h 2652"/>
                <a:gd name="T8" fmla="*/ 17 w 2259"/>
                <a:gd name="T9" fmla="*/ 88 h 2652"/>
                <a:gd name="T10" fmla="*/ 17 w 2259"/>
                <a:gd name="T11" fmla="*/ 86 h 2652"/>
                <a:gd name="T12" fmla="*/ 17 w 2259"/>
                <a:gd name="T13" fmla="*/ 85 h 2652"/>
                <a:gd name="T14" fmla="*/ 22 w 2259"/>
                <a:gd name="T15" fmla="*/ 86 h 2652"/>
                <a:gd name="T16" fmla="*/ 22 w 2259"/>
                <a:gd name="T17" fmla="*/ 87 h 2652"/>
                <a:gd name="T18" fmla="*/ 22 w 2259"/>
                <a:gd name="T19" fmla="*/ 88 h 2652"/>
                <a:gd name="T20" fmla="*/ 24 w 2259"/>
                <a:gd name="T21" fmla="*/ 88 h 2652"/>
                <a:gd name="T22" fmla="*/ 25 w 2259"/>
                <a:gd name="T23" fmla="*/ 88 h 2652"/>
                <a:gd name="T24" fmla="*/ 26 w 2259"/>
                <a:gd name="T25" fmla="*/ 87 h 2652"/>
                <a:gd name="T26" fmla="*/ 26 w 2259"/>
                <a:gd name="T27" fmla="*/ 86 h 2652"/>
                <a:gd name="T28" fmla="*/ 25 w 2259"/>
                <a:gd name="T29" fmla="*/ 85 h 2652"/>
                <a:gd name="T30" fmla="*/ 24 w 2259"/>
                <a:gd name="T31" fmla="*/ 84 h 2652"/>
                <a:gd name="T32" fmla="*/ 23 w 2259"/>
                <a:gd name="T33" fmla="*/ 84 h 2652"/>
                <a:gd name="T34" fmla="*/ 19 w 2259"/>
                <a:gd name="T35" fmla="*/ 81 h 2652"/>
                <a:gd name="T36" fmla="*/ 18 w 2259"/>
                <a:gd name="T37" fmla="*/ 80 h 2652"/>
                <a:gd name="T38" fmla="*/ 17 w 2259"/>
                <a:gd name="T39" fmla="*/ 78 h 2652"/>
                <a:gd name="T40" fmla="*/ 17 w 2259"/>
                <a:gd name="T41" fmla="*/ 77 h 2652"/>
                <a:gd name="T42" fmla="*/ 18 w 2259"/>
                <a:gd name="T43" fmla="*/ 75 h 2652"/>
                <a:gd name="T44" fmla="*/ 19 w 2259"/>
                <a:gd name="T45" fmla="*/ 74 h 2652"/>
                <a:gd name="T46" fmla="*/ 21 w 2259"/>
                <a:gd name="T47" fmla="*/ 73 h 2652"/>
                <a:gd name="T48" fmla="*/ 24 w 2259"/>
                <a:gd name="T49" fmla="*/ 73 h 2652"/>
                <a:gd name="T50" fmla="*/ 26 w 2259"/>
                <a:gd name="T51" fmla="*/ 73 h 2652"/>
                <a:gd name="T52" fmla="*/ 29 w 2259"/>
                <a:gd name="T53" fmla="*/ 74 h 2652"/>
                <a:gd name="T54" fmla="*/ 30 w 2259"/>
                <a:gd name="T55" fmla="*/ 75 h 2652"/>
                <a:gd name="T56" fmla="*/ 31 w 2259"/>
                <a:gd name="T57" fmla="*/ 77 h 2652"/>
                <a:gd name="T58" fmla="*/ 26 w 2259"/>
                <a:gd name="T59" fmla="*/ 79 h 2652"/>
                <a:gd name="T60" fmla="*/ 26 w 2259"/>
                <a:gd name="T61" fmla="*/ 77 h 2652"/>
                <a:gd name="T62" fmla="*/ 26 w 2259"/>
                <a:gd name="T63" fmla="*/ 76 h 2652"/>
                <a:gd name="T64" fmla="*/ 25 w 2259"/>
                <a:gd name="T65" fmla="*/ 76 h 2652"/>
                <a:gd name="T66" fmla="*/ 23 w 2259"/>
                <a:gd name="T67" fmla="*/ 76 h 2652"/>
                <a:gd name="T68" fmla="*/ 22 w 2259"/>
                <a:gd name="T69" fmla="*/ 76 h 2652"/>
                <a:gd name="T70" fmla="*/ 22 w 2259"/>
                <a:gd name="T71" fmla="*/ 77 h 2652"/>
                <a:gd name="T72" fmla="*/ 22 w 2259"/>
                <a:gd name="T73" fmla="*/ 78 h 2652"/>
                <a:gd name="T74" fmla="*/ 23 w 2259"/>
                <a:gd name="T75" fmla="*/ 79 h 2652"/>
                <a:gd name="T76" fmla="*/ 26 w 2259"/>
                <a:gd name="T77" fmla="*/ 81 h 2652"/>
                <a:gd name="T78" fmla="*/ 28 w 2259"/>
                <a:gd name="T79" fmla="*/ 82 h 2652"/>
                <a:gd name="T80" fmla="*/ 30 w 2259"/>
                <a:gd name="T81" fmla="*/ 84 h 2652"/>
                <a:gd name="T82" fmla="*/ 31 w 2259"/>
                <a:gd name="T83" fmla="*/ 85 h 2652"/>
                <a:gd name="T84" fmla="*/ 31 w 2259"/>
                <a:gd name="T85" fmla="*/ 86 h 2652"/>
                <a:gd name="T86" fmla="*/ 31 w 2259"/>
                <a:gd name="T87" fmla="*/ 88 h 2652"/>
                <a:gd name="T88" fmla="*/ 29 w 2259"/>
                <a:gd name="T89" fmla="*/ 90 h 2652"/>
                <a:gd name="T90" fmla="*/ 28 w 2259"/>
                <a:gd name="T91" fmla="*/ 91 h 2652"/>
                <a:gd name="T92" fmla="*/ 25 w 2259"/>
                <a:gd name="T93" fmla="*/ 91 h 2652"/>
                <a:gd name="T94" fmla="*/ 70 w 2259"/>
                <a:gd name="T95" fmla="*/ 91 h 2652"/>
                <a:gd name="T96" fmla="*/ 67 w 2259"/>
                <a:gd name="T97" fmla="*/ 91 h 2652"/>
                <a:gd name="T98" fmla="*/ 64 w 2259"/>
                <a:gd name="T99" fmla="*/ 91 h 2652"/>
                <a:gd name="T100" fmla="*/ 62 w 2259"/>
                <a:gd name="T101" fmla="*/ 90 h 2652"/>
                <a:gd name="T102" fmla="*/ 61 w 2259"/>
                <a:gd name="T103" fmla="*/ 89 h 2652"/>
                <a:gd name="T104" fmla="*/ 60 w 2259"/>
                <a:gd name="T105" fmla="*/ 87 h 2652"/>
                <a:gd name="T106" fmla="*/ 59 w 2259"/>
                <a:gd name="T107" fmla="*/ 83 h 2652"/>
                <a:gd name="T108" fmla="*/ 59 w 2259"/>
                <a:gd name="T109" fmla="*/ 79 h 2652"/>
                <a:gd name="T110" fmla="*/ 60 w 2259"/>
                <a:gd name="T111" fmla="*/ 76 h 2652"/>
                <a:gd name="T112" fmla="*/ 61 w 2259"/>
                <a:gd name="T113" fmla="*/ 75 h 2652"/>
                <a:gd name="T114" fmla="*/ 63 w 2259"/>
                <a:gd name="T115" fmla="*/ 73 h 2652"/>
                <a:gd name="T116" fmla="*/ 66 w 2259"/>
                <a:gd name="T117" fmla="*/ 73 h 2652"/>
                <a:gd name="T118" fmla="*/ 69 w 2259"/>
                <a:gd name="T119" fmla="*/ 73 h 2652"/>
                <a:gd name="T120" fmla="*/ 71 w 2259"/>
                <a:gd name="T121" fmla="*/ 74 h 2652"/>
                <a:gd name="T122" fmla="*/ 73 w 2259"/>
                <a:gd name="T123" fmla="*/ 75 h 2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59" h="2652">
                  <a:moveTo>
                    <a:pt x="1980" y="2032"/>
                  </a:moveTo>
                  <a:lnTo>
                    <a:pt x="2259" y="304"/>
                  </a:lnTo>
                  <a:lnTo>
                    <a:pt x="381" y="0"/>
                  </a:lnTo>
                  <a:lnTo>
                    <a:pt x="0" y="2347"/>
                  </a:lnTo>
                  <a:lnTo>
                    <a:pt x="232" y="2385"/>
                  </a:lnTo>
                  <a:lnTo>
                    <a:pt x="232" y="1978"/>
                  </a:lnTo>
                  <a:lnTo>
                    <a:pt x="368" y="1978"/>
                  </a:lnTo>
                  <a:lnTo>
                    <a:pt x="368" y="2407"/>
                  </a:lnTo>
                  <a:lnTo>
                    <a:pt x="544" y="2436"/>
                  </a:lnTo>
                  <a:lnTo>
                    <a:pt x="534" y="2433"/>
                  </a:lnTo>
                  <a:lnTo>
                    <a:pt x="521" y="2431"/>
                  </a:lnTo>
                  <a:lnTo>
                    <a:pt x="511" y="2429"/>
                  </a:lnTo>
                  <a:lnTo>
                    <a:pt x="505" y="2428"/>
                  </a:lnTo>
                  <a:lnTo>
                    <a:pt x="501" y="2425"/>
                  </a:lnTo>
                  <a:lnTo>
                    <a:pt x="490" y="2415"/>
                  </a:lnTo>
                  <a:lnTo>
                    <a:pt x="481" y="2404"/>
                  </a:lnTo>
                  <a:lnTo>
                    <a:pt x="473" y="2392"/>
                  </a:lnTo>
                  <a:lnTo>
                    <a:pt x="467" y="2378"/>
                  </a:lnTo>
                  <a:lnTo>
                    <a:pt x="461" y="2363"/>
                  </a:lnTo>
                  <a:lnTo>
                    <a:pt x="458" y="2347"/>
                  </a:lnTo>
                  <a:lnTo>
                    <a:pt x="455" y="2330"/>
                  </a:lnTo>
                  <a:lnTo>
                    <a:pt x="455" y="2310"/>
                  </a:lnTo>
                  <a:lnTo>
                    <a:pt x="455" y="2302"/>
                  </a:lnTo>
                  <a:lnTo>
                    <a:pt x="457" y="2292"/>
                  </a:lnTo>
                  <a:lnTo>
                    <a:pt x="580" y="2292"/>
                  </a:lnTo>
                  <a:lnTo>
                    <a:pt x="580" y="2306"/>
                  </a:lnTo>
                  <a:lnTo>
                    <a:pt x="581" y="2324"/>
                  </a:lnTo>
                  <a:lnTo>
                    <a:pt x="583" y="2340"/>
                  </a:lnTo>
                  <a:lnTo>
                    <a:pt x="585" y="2347"/>
                  </a:lnTo>
                  <a:lnTo>
                    <a:pt x="588" y="2353"/>
                  </a:lnTo>
                  <a:lnTo>
                    <a:pt x="591" y="2359"/>
                  </a:lnTo>
                  <a:lnTo>
                    <a:pt x="595" y="2363"/>
                  </a:lnTo>
                  <a:lnTo>
                    <a:pt x="599" y="2367"/>
                  </a:lnTo>
                  <a:lnTo>
                    <a:pt x="604" y="2370"/>
                  </a:lnTo>
                  <a:lnTo>
                    <a:pt x="610" y="2374"/>
                  </a:lnTo>
                  <a:lnTo>
                    <a:pt x="615" y="2376"/>
                  </a:lnTo>
                  <a:lnTo>
                    <a:pt x="630" y="2379"/>
                  </a:lnTo>
                  <a:lnTo>
                    <a:pt x="646" y="2381"/>
                  </a:lnTo>
                  <a:lnTo>
                    <a:pt x="660" y="2379"/>
                  </a:lnTo>
                  <a:lnTo>
                    <a:pt x="672" y="2377"/>
                  </a:lnTo>
                  <a:lnTo>
                    <a:pt x="682" y="2374"/>
                  </a:lnTo>
                  <a:lnTo>
                    <a:pt x="691" y="2368"/>
                  </a:lnTo>
                  <a:lnTo>
                    <a:pt x="698" y="2361"/>
                  </a:lnTo>
                  <a:lnTo>
                    <a:pt x="704" y="2354"/>
                  </a:lnTo>
                  <a:lnTo>
                    <a:pt x="707" y="2345"/>
                  </a:lnTo>
                  <a:lnTo>
                    <a:pt x="707" y="2335"/>
                  </a:lnTo>
                  <a:lnTo>
                    <a:pt x="707" y="2328"/>
                  </a:lnTo>
                  <a:lnTo>
                    <a:pt x="704" y="2321"/>
                  </a:lnTo>
                  <a:lnTo>
                    <a:pt x="698" y="2314"/>
                  </a:lnTo>
                  <a:lnTo>
                    <a:pt x="691" y="2306"/>
                  </a:lnTo>
                  <a:lnTo>
                    <a:pt x="682" y="2298"/>
                  </a:lnTo>
                  <a:lnTo>
                    <a:pt x="671" y="2290"/>
                  </a:lnTo>
                  <a:lnTo>
                    <a:pt x="658" y="2282"/>
                  </a:lnTo>
                  <a:lnTo>
                    <a:pt x="642" y="2272"/>
                  </a:lnTo>
                  <a:lnTo>
                    <a:pt x="617" y="2259"/>
                  </a:lnTo>
                  <a:lnTo>
                    <a:pt x="610" y="2255"/>
                  </a:lnTo>
                  <a:lnTo>
                    <a:pt x="574" y="2235"/>
                  </a:lnTo>
                  <a:lnTo>
                    <a:pt x="544" y="2215"/>
                  </a:lnTo>
                  <a:lnTo>
                    <a:pt x="530" y="2205"/>
                  </a:lnTo>
                  <a:lnTo>
                    <a:pt x="518" y="2194"/>
                  </a:lnTo>
                  <a:lnTo>
                    <a:pt x="507" y="2184"/>
                  </a:lnTo>
                  <a:lnTo>
                    <a:pt x="497" y="2175"/>
                  </a:lnTo>
                  <a:lnTo>
                    <a:pt x="488" y="2164"/>
                  </a:lnTo>
                  <a:lnTo>
                    <a:pt x="481" y="2154"/>
                  </a:lnTo>
                  <a:lnTo>
                    <a:pt x="474" y="2144"/>
                  </a:lnTo>
                  <a:lnTo>
                    <a:pt x="468" y="2134"/>
                  </a:lnTo>
                  <a:lnTo>
                    <a:pt x="465" y="2124"/>
                  </a:lnTo>
                  <a:lnTo>
                    <a:pt x="461" y="2114"/>
                  </a:lnTo>
                  <a:lnTo>
                    <a:pt x="460" y="2105"/>
                  </a:lnTo>
                  <a:lnTo>
                    <a:pt x="459" y="2094"/>
                  </a:lnTo>
                  <a:lnTo>
                    <a:pt x="460" y="2079"/>
                  </a:lnTo>
                  <a:lnTo>
                    <a:pt x="462" y="2065"/>
                  </a:lnTo>
                  <a:lnTo>
                    <a:pt x="466" y="2052"/>
                  </a:lnTo>
                  <a:lnTo>
                    <a:pt x="472" y="2039"/>
                  </a:lnTo>
                  <a:lnTo>
                    <a:pt x="478" y="2028"/>
                  </a:lnTo>
                  <a:lnTo>
                    <a:pt x="487" y="2017"/>
                  </a:lnTo>
                  <a:lnTo>
                    <a:pt x="497" y="2008"/>
                  </a:lnTo>
                  <a:lnTo>
                    <a:pt x="508" y="1999"/>
                  </a:lnTo>
                  <a:lnTo>
                    <a:pt x="521" y="1991"/>
                  </a:lnTo>
                  <a:lnTo>
                    <a:pt x="535" y="1984"/>
                  </a:lnTo>
                  <a:lnTo>
                    <a:pt x="551" y="1979"/>
                  </a:lnTo>
                  <a:lnTo>
                    <a:pt x="568" y="1975"/>
                  </a:lnTo>
                  <a:lnTo>
                    <a:pt x="587" y="1970"/>
                  </a:lnTo>
                  <a:lnTo>
                    <a:pt x="606" y="1968"/>
                  </a:lnTo>
                  <a:lnTo>
                    <a:pt x="627" y="1967"/>
                  </a:lnTo>
                  <a:lnTo>
                    <a:pt x="650" y="1965"/>
                  </a:lnTo>
                  <a:lnTo>
                    <a:pt x="672" y="1967"/>
                  </a:lnTo>
                  <a:lnTo>
                    <a:pt x="692" y="1968"/>
                  </a:lnTo>
                  <a:lnTo>
                    <a:pt x="711" y="1971"/>
                  </a:lnTo>
                  <a:lnTo>
                    <a:pt x="728" y="1975"/>
                  </a:lnTo>
                  <a:lnTo>
                    <a:pt x="744" y="1980"/>
                  </a:lnTo>
                  <a:lnTo>
                    <a:pt x="759" y="1986"/>
                  </a:lnTo>
                  <a:lnTo>
                    <a:pt x="773" y="1994"/>
                  </a:lnTo>
                  <a:lnTo>
                    <a:pt x="784" y="2002"/>
                  </a:lnTo>
                  <a:lnTo>
                    <a:pt x="795" y="2013"/>
                  </a:lnTo>
                  <a:lnTo>
                    <a:pt x="804" y="2023"/>
                  </a:lnTo>
                  <a:lnTo>
                    <a:pt x="812" y="2034"/>
                  </a:lnTo>
                  <a:lnTo>
                    <a:pt x="819" y="2048"/>
                  </a:lnTo>
                  <a:lnTo>
                    <a:pt x="824" y="2063"/>
                  </a:lnTo>
                  <a:lnTo>
                    <a:pt x="827" y="2078"/>
                  </a:lnTo>
                  <a:lnTo>
                    <a:pt x="829" y="2095"/>
                  </a:lnTo>
                  <a:lnTo>
                    <a:pt x="829" y="2113"/>
                  </a:lnTo>
                  <a:lnTo>
                    <a:pt x="829" y="2123"/>
                  </a:lnTo>
                  <a:lnTo>
                    <a:pt x="709" y="2123"/>
                  </a:lnTo>
                  <a:lnTo>
                    <a:pt x="709" y="2113"/>
                  </a:lnTo>
                  <a:lnTo>
                    <a:pt x="707" y="2097"/>
                  </a:lnTo>
                  <a:lnTo>
                    <a:pt x="705" y="2084"/>
                  </a:lnTo>
                  <a:lnTo>
                    <a:pt x="703" y="2077"/>
                  </a:lnTo>
                  <a:lnTo>
                    <a:pt x="699" y="2072"/>
                  </a:lnTo>
                  <a:lnTo>
                    <a:pt x="696" y="2068"/>
                  </a:lnTo>
                  <a:lnTo>
                    <a:pt x="692" y="2063"/>
                  </a:lnTo>
                  <a:lnTo>
                    <a:pt x="688" y="2060"/>
                  </a:lnTo>
                  <a:lnTo>
                    <a:pt x="683" y="2056"/>
                  </a:lnTo>
                  <a:lnTo>
                    <a:pt x="672" y="2051"/>
                  </a:lnTo>
                  <a:lnTo>
                    <a:pt x="658" y="2048"/>
                  </a:lnTo>
                  <a:lnTo>
                    <a:pt x="641" y="2047"/>
                  </a:lnTo>
                  <a:lnTo>
                    <a:pt x="629" y="2048"/>
                  </a:lnTo>
                  <a:lnTo>
                    <a:pt x="618" y="2049"/>
                  </a:lnTo>
                  <a:lnTo>
                    <a:pt x="608" y="2053"/>
                  </a:lnTo>
                  <a:lnTo>
                    <a:pt x="600" y="2059"/>
                  </a:lnTo>
                  <a:lnTo>
                    <a:pt x="594" y="2064"/>
                  </a:lnTo>
                  <a:lnTo>
                    <a:pt x="589" y="2071"/>
                  </a:lnTo>
                  <a:lnTo>
                    <a:pt x="587" y="2079"/>
                  </a:lnTo>
                  <a:lnTo>
                    <a:pt x="585" y="2087"/>
                  </a:lnTo>
                  <a:lnTo>
                    <a:pt x="585" y="2097"/>
                  </a:lnTo>
                  <a:lnTo>
                    <a:pt x="589" y="2105"/>
                  </a:lnTo>
                  <a:lnTo>
                    <a:pt x="592" y="2111"/>
                  </a:lnTo>
                  <a:lnTo>
                    <a:pt x="598" y="2118"/>
                  </a:lnTo>
                  <a:lnTo>
                    <a:pt x="607" y="2126"/>
                  </a:lnTo>
                  <a:lnTo>
                    <a:pt x="620" y="2136"/>
                  </a:lnTo>
                  <a:lnTo>
                    <a:pt x="637" y="2146"/>
                  </a:lnTo>
                  <a:lnTo>
                    <a:pt x="659" y="2157"/>
                  </a:lnTo>
                  <a:lnTo>
                    <a:pt x="690" y="2175"/>
                  </a:lnTo>
                  <a:lnTo>
                    <a:pt x="725" y="2194"/>
                  </a:lnTo>
                  <a:lnTo>
                    <a:pt x="756" y="2214"/>
                  </a:lnTo>
                  <a:lnTo>
                    <a:pt x="768" y="2223"/>
                  </a:lnTo>
                  <a:lnTo>
                    <a:pt x="781" y="2233"/>
                  </a:lnTo>
                  <a:lnTo>
                    <a:pt x="791" y="2243"/>
                  </a:lnTo>
                  <a:lnTo>
                    <a:pt x="802" y="2253"/>
                  </a:lnTo>
                  <a:lnTo>
                    <a:pt x="810" y="2262"/>
                  </a:lnTo>
                  <a:lnTo>
                    <a:pt x="818" y="2272"/>
                  </a:lnTo>
                  <a:lnTo>
                    <a:pt x="825" y="2282"/>
                  </a:lnTo>
                  <a:lnTo>
                    <a:pt x="829" y="2292"/>
                  </a:lnTo>
                  <a:lnTo>
                    <a:pt x="834" y="2301"/>
                  </a:lnTo>
                  <a:lnTo>
                    <a:pt x="836" y="2312"/>
                  </a:lnTo>
                  <a:lnTo>
                    <a:pt x="838" y="2321"/>
                  </a:lnTo>
                  <a:lnTo>
                    <a:pt x="838" y="2331"/>
                  </a:lnTo>
                  <a:lnTo>
                    <a:pt x="838" y="2346"/>
                  </a:lnTo>
                  <a:lnTo>
                    <a:pt x="835" y="2360"/>
                  </a:lnTo>
                  <a:lnTo>
                    <a:pt x="832" y="2374"/>
                  </a:lnTo>
                  <a:lnTo>
                    <a:pt x="826" y="2386"/>
                  </a:lnTo>
                  <a:lnTo>
                    <a:pt x="819" y="2398"/>
                  </a:lnTo>
                  <a:lnTo>
                    <a:pt x="811" y="2408"/>
                  </a:lnTo>
                  <a:lnTo>
                    <a:pt x="801" y="2419"/>
                  </a:lnTo>
                  <a:lnTo>
                    <a:pt x="788" y="2428"/>
                  </a:lnTo>
                  <a:lnTo>
                    <a:pt x="778" y="2433"/>
                  </a:lnTo>
                  <a:lnTo>
                    <a:pt x="765" y="2439"/>
                  </a:lnTo>
                  <a:lnTo>
                    <a:pt x="751" y="2444"/>
                  </a:lnTo>
                  <a:lnTo>
                    <a:pt x="736" y="2447"/>
                  </a:lnTo>
                  <a:lnTo>
                    <a:pt x="720" y="2451"/>
                  </a:lnTo>
                  <a:lnTo>
                    <a:pt x="704" y="2453"/>
                  </a:lnTo>
                  <a:lnTo>
                    <a:pt x="668" y="2456"/>
                  </a:lnTo>
                  <a:lnTo>
                    <a:pt x="1879" y="2652"/>
                  </a:lnTo>
                  <a:lnTo>
                    <a:pt x="1912" y="2446"/>
                  </a:lnTo>
                  <a:lnTo>
                    <a:pt x="1890" y="2453"/>
                  </a:lnTo>
                  <a:lnTo>
                    <a:pt x="1866" y="2458"/>
                  </a:lnTo>
                  <a:lnTo>
                    <a:pt x="1838" y="2460"/>
                  </a:lnTo>
                  <a:lnTo>
                    <a:pt x="1808" y="2461"/>
                  </a:lnTo>
                  <a:lnTo>
                    <a:pt x="1782" y="2461"/>
                  </a:lnTo>
                  <a:lnTo>
                    <a:pt x="1758" y="2459"/>
                  </a:lnTo>
                  <a:lnTo>
                    <a:pt x="1736" y="2455"/>
                  </a:lnTo>
                  <a:lnTo>
                    <a:pt x="1716" y="2451"/>
                  </a:lnTo>
                  <a:lnTo>
                    <a:pt x="1698" y="2444"/>
                  </a:lnTo>
                  <a:lnTo>
                    <a:pt x="1682" y="2437"/>
                  </a:lnTo>
                  <a:lnTo>
                    <a:pt x="1668" y="2428"/>
                  </a:lnTo>
                  <a:lnTo>
                    <a:pt x="1655" y="2416"/>
                  </a:lnTo>
                  <a:lnTo>
                    <a:pt x="1648" y="2409"/>
                  </a:lnTo>
                  <a:lnTo>
                    <a:pt x="1641" y="2402"/>
                  </a:lnTo>
                  <a:lnTo>
                    <a:pt x="1630" y="2385"/>
                  </a:lnTo>
                  <a:lnTo>
                    <a:pt x="1622" y="2368"/>
                  </a:lnTo>
                  <a:lnTo>
                    <a:pt x="1614" y="2347"/>
                  </a:lnTo>
                  <a:lnTo>
                    <a:pt x="1611" y="2336"/>
                  </a:lnTo>
                  <a:lnTo>
                    <a:pt x="1609" y="2323"/>
                  </a:lnTo>
                  <a:lnTo>
                    <a:pt x="1606" y="2290"/>
                  </a:lnTo>
                  <a:lnTo>
                    <a:pt x="1603" y="2248"/>
                  </a:lnTo>
                  <a:lnTo>
                    <a:pt x="1602" y="2199"/>
                  </a:lnTo>
                  <a:lnTo>
                    <a:pt x="1603" y="2159"/>
                  </a:lnTo>
                  <a:lnTo>
                    <a:pt x="1606" y="2125"/>
                  </a:lnTo>
                  <a:lnTo>
                    <a:pt x="1608" y="2098"/>
                  </a:lnTo>
                  <a:lnTo>
                    <a:pt x="1613" y="2076"/>
                  </a:lnTo>
                  <a:lnTo>
                    <a:pt x="1618" y="2057"/>
                  </a:lnTo>
                  <a:lnTo>
                    <a:pt x="1626" y="2042"/>
                  </a:lnTo>
                  <a:lnTo>
                    <a:pt x="1637" y="2028"/>
                  </a:lnTo>
                  <a:lnTo>
                    <a:pt x="1647" y="2015"/>
                  </a:lnTo>
                  <a:lnTo>
                    <a:pt x="1661" y="2003"/>
                  </a:lnTo>
                  <a:lnTo>
                    <a:pt x="1677" y="1994"/>
                  </a:lnTo>
                  <a:lnTo>
                    <a:pt x="1694" y="1985"/>
                  </a:lnTo>
                  <a:lnTo>
                    <a:pt x="1714" y="1978"/>
                  </a:lnTo>
                  <a:lnTo>
                    <a:pt x="1736" y="1972"/>
                  </a:lnTo>
                  <a:lnTo>
                    <a:pt x="1760" y="1969"/>
                  </a:lnTo>
                  <a:lnTo>
                    <a:pt x="1785" y="1967"/>
                  </a:lnTo>
                  <a:lnTo>
                    <a:pt x="1813" y="1965"/>
                  </a:lnTo>
                  <a:lnTo>
                    <a:pt x="1838" y="1967"/>
                  </a:lnTo>
                  <a:lnTo>
                    <a:pt x="1863" y="1969"/>
                  </a:lnTo>
                  <a:lnTo>
                    <a:pt x="1885" y="1973"/>
                  </a:lnTo>
                  <a:lnTo>
                    <a:pt x="1906" y="1979"/>
                  </a:lnTo>
                  <a:lnTo>
                    <a:pt x="1925" y="1986"/>
                  </a:lnTo>
                  <a:lnTo>
                    <a:pt x="1943" y="1995"/>
                  </a:lnTo>
                  <a:lnTo>
                    <a:pt x="1959" y="2007"/>
                  </a:lnTo>
                  <a:lnTo>
                    <a:pt x="1973" y="2019"/>
                  </a:lnTo>
                  <a:lnTo>
                    <a:pt x="1974" y="2022"/>
                  </a:lnTo>
                  <a:lnTo>
                    <a:pt x="1976" y="2025"/>
                  </a:lnTo>
                  <a:lnTo>
                    <a:pt x="1980" y="20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 name="Rectangle 33"/>
            <p:cNvSpPr>
              <a:spLocks noChangeArrowheads="1"/>
            </p:cNvSpPr>
            <p:nvPr userDrawn="1"/>
          </p:nvSpPr>
          <p:spPr bwMode="auto">
            <a:xfrm>
              <a:off x="235" y="750"/>
              <a:ext cx="46"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pt-PT" altLang="en-US" sz="1800"/>
            </a:p>
          </p:txBody>
        </p:sp>
        <p:sp>
          <p:nvSpPr>
            <p:cNvPr id="62" name="Rectangle 34"/>
            <p:cNvSpPr>
              <a:spLocks noChangeArrowheads="1"/>
            </p:cNvSpPr>
            <p:nvPr userDrawn="1"/>
          </p:nvSpPr>
          <p:spPr bwMode="auto">
            <a:xfrm>
              <a:off x="466" y="750"/>
              <a:ext cx="45"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pt-PT" altLang="en-US" sz="1800"/>
            </a:p>
          </p:txBody>
        </p:sp>
        <p:sp>
          <p:nvSpPr>
            <p:cNvPr id="63" name="Rectangle 35"/>
            <p:cNvSpPr>
              <a:spLocks noChangeArrowheads="1"/>
            </p:cNvSpPr>
            <p:nvPr userDrawn="1"/>
          </p:nvSpPr>
          <p:spPr bwMode="auto">
            <a:xfrm>
              <a:off x="466" y="801"/>
              <a:ext cx="4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pt-PT" altLang="en-US" sz="1800"/>
            </a:p>
          </p:txBody>
        </p:sp>
        <p:sp>
          <p:nvSpPr>
            <p:cNvPr id="64" name="Freeform 36"/>
            <p:cNvSpPr>
              <a:spLocks/>
            </p:cNvSpPr>
            <p:nvPr userDrawn="1"/>
          </p:nvSpPr>
          <p:spPr bwMode="auto">
            <a:xfrm>
              <a:off x="541" y="797"/>
              <a:ext cx="127" cy="165"/>
            </a:xfrm>
            <a:custGeom>
              <a:avLst/>
              <a:gdLst>
                <a:gd name="T0" fmla="*/ 5 w 383"/>
                <a:gd name="T1" fmla="*/ 5 h 496"/>
                <a:gd name="T2" fmla="*/ 5 w 383"/>
                <a:gd name="T3" fmla="*/ 6 h 496"/>
                <a:gd name="T4" fmla="*/ 6 w 383"/>
                <a:gd name="T5" fmla="*/ 6 h 496"/>
                <a:gd name="T6" fmla="*/ 7 w 383"/>
                <a:gd name="T7" fmla="*/ 7 h 496"/>
                <a:gd name="T8" fmla="*/ 10 w 383"/>
                <a:gd name="T9" fmla="*/ 8 h 496"/>
                <a:gd name="T10" fmla="*/ 12 w 383"/>
                <a:gd name="T11" fmla="*/ 10 h 496"/>
                <a:gd name="T12" fmla="*/ 13 w 383"/>
                <a:gd name="T13" fmla="*/ 11 h 496"/>
                <a:gd name="T14" fmla="*/ 14 w 383"/>
                <a:gd name="T15" fmla="*/ 12 h 496"/>
                <a:gd name="T16" fmla="*/ 14 w 383"/>
                <a:gd name="T17" fmla="*/ 13 h 496"/>
                <a:gd name="T18" fmla="*/ 14 w 383"/>
                <a:gd name="T19" fmla="*/ 14 h 496"/>
                <a:gd name="T20" fmla="*/ 14 w 383"/>
                <a:gd name="T21" fmla="*/ 16 h 496"/>
                <a:gd name="T22" fmla="*/ 13 w 383"/>
                <a:gd name="T23" fmla="*/ 17 h 496"/>
                <a:gd name="T24" fmla="*/ 12 w 383"/>
                <a:gd name="T25" fmla="*/ 17 h 496"/>
                <a:gd name="T26" fmla="*/ 10 w 383"/>
                <a:gd name="T27" fmla="*/ 18 h 496"/>
                <a:gd name="T28" fmla="*/ 8 w 383"/>
                <a:gd name="T29" fmla="*/ 18 h 496"/>
                <a:gd name="T30" fmla="*/ 6 w 383"/>
                <a:gd name="T31" fmla="*/ 18 h 496"/>
                <a:gd name="T32" fmla="*/ 4 w 383"/>
                <a:gd name="T33" fmla="*/ 18 h 496"/>
                <a:gd name="T34" fmla="*/ 2 w 383"/>
                <a:gd name="T35" fmla="*/ 17 h 496"/>
                <a:gd name="T36" fmla="*/ 1 w 383"/>
                <a:gd name="T37" fmla="*/ 17 h 496"/>
                <a:gd name="T38" fmla="*/ 0 w 383"/>
                <a:gd name="T39" fmla="*/ 15 h 496"/>
                <a:gd name="T40" fmla="*/ 0 w 383"/>
                <a:gd name="T41" fmla="*/ 13 h 496"/>
                <a:gd name="T42" fmla="*/ 0 w 383"/>
                <a:gd name="T43" fmla="*/ 12 h 496"/>
                <a:gd name="T44" fmla="*/ 5 w 383"/>
                <a:gd name="T45" fmla="*/ 12 h 496"/>
                <a:gd name="T46" fmla="*/ 5 w 383"/>
                <a:gd name="T47" fmla="*/ 13 h 496"/>
                <a:gd name="T48" fmla="*/ 5 w 383"/>
                <a:gd name="T49" fmla="*/ 14 h 496"/>
                <a:gd name="T50" fmla="*/ 5 w 383"/>
                <a:gd name="T51" fmla="*/ 15 h 496"/>
                <a:gd name="T52" fmla="*/ 6 w 383"/>
                <a:gd name="T53" fmla="*/ 15 h 496"/>
                <a:gd name="T54" fmla="*/ 7 w 383"/>
                <a:gd name="T55" fmla="*/ 15 h 496"/>
                <a:gd name="T56" fmla="*/ 8 w 383"/>
                <a:gd name="T57" fmla="*/ 15 h 496"/>
                <a:gd name="T58" fmla="*/ 9 w 383"/>
                <a:gd name="T59" fmla="*/ 15 h 496"/>
                <a:gd name="T60" fmla="*/ 9 w 383"/>
                <a:gd name="T61" fmla="*/ 14 h 496"/>
                <a:gd name="T62" fmla="*/ 9 w 383"/>
                <a:gd name="T63" fmla="*/ 13 h 496"/>
                <a:gd name="T64" fmla="*/ 9 w 383"/>
                <a:gd name="T65" fmla="*/ 13 h 496"/>
                <a:gd name="T66" fmla="*/ 7 w 383"/>
                <a:gd name="T67" fmla="*/ 12 h 496"/>
                <a:gd name="T68" fmla="*/ 6 w 383"/>
                <a:gd name="T69" fmla="*/ 11 h 496"/>
                <a:gd name="T70" fmla="*/ 6 w 383"/>
                <a:gd name="T71" fmla="*/ 11 h 496"/>
                <a:gd name="T72" fmla="*/ 3 w 383"/>
                <a:gd name="T73" fmla="*/ 9 h 496"/>
                <a:gd name="T74" fmla="*/ 2 w 383"/>
                <a:gd name="T75" fmla="*/ 8 h 496"/>
                <a:gd name="T76" fmla="*/ 1 w 383"/>
                <a:gd name="T77" fmla="*/ 7 h 496"/>
                <a:gd name="T78" fmla="*/ 0 w 383"/>
                <a:gd name="T79" fmla="*/ 6 h 496"/>
                <a:gd name="T80" fmla="*/ 0 w 383"/>
                <a:gd name="T81" fmla="*/ 5 h 496"/>
                <a:gd name="T82" fmla="*/ 0 w 383"/>
                <a:gd name="T83" fmla="*/ 3 h 496"/>
                <a:gd name="T84" fmla="*/ 1 w 383"/>
                <a:gd name="T85" fmla="*/ 2 h 496"/>
                <a:gd name="T86" fmla="*/ 2 w 383"/>
                <a:gd name="T87" fmla="*/ 1 h 496"/>
                <a:gd name="T88" fmla="*/ 4 w 383"/>
                <a:gd name="T89" fmla="*/ 1 h 496"/>
                <a:gd name="T90" fmla="*/ 6 w 383"/>
                <a:gd name="T91" fmla="*/ 0 h 496"/>
                <a:gd name="T92" fmla="*/ 7 w 383"/>
                <a:gd name="T93" fmla="*/ 0 h 496"/>
                <a:gd name="T94" fmla="*/ 9 w 383"/>
                <a:gd name="T95" fmla="*/ 0 h 496"/>
                <a:gd name="T96" fmla="*/ 11 w 383"/>
                <a:gd name="T97" fmla="*/ 1 h 496"/>
                <a:gd name="T98" fmla="*/ 12 w 383"/>
                <a:gd name="T99" fmla="*/ 1 h 496"/>
                <a:gd name="T100" fmla="*/ 13 w 383"/>
                <a:gd name="T101" fmla="*/ 3 h 496"/>
                <a:gd name="T102" fmla="*/ 14 w 383"/>
                <a:gd name="T103" fmla="*/ 4 h 496"/>
                <a:gd name="T104" fmla="*/ 14 w 383"/>
                <a:gd name="T105" fmla="*/ 6 h 496"/>
                <a:gd name="T106" fmla="*/ 9 w 383"/>
                <a:gd name="T107" fmla="*/ 5 h 496"/>
                <a:gd name="T108" fmla="*/ 9 w 383"/>
                <a:gd name="T109" fmla="*/ 4 h 496"/>
                <a:gd name="T110" fmla="*/ 9 w 383"/>
                <a:gd name="T111" fmla="*/ 4 h 496"/>
                <a:gd name="T112" fmla="*/ 8 w 383"/>
                <a:gd name="T113" fmla="*/ 3 h 496"/>
                <a:gd name="T114" fmla="*/ 7 w 383"/>
                <a:gd name="T115" fmla="*/ 3 h 496"/>
                <a:gd name="T116" fmla="*/ 6 w 383"/>
                <a:gd name="T117" fmla="*/ 3 h 496"/>
                <a:gd name="T118" fmla="*/ 5 w 383"/>
                <a:gd name="T119" fmla="*/ 3 h 496"/>
                <a:gd name="T120" fmla="*/ 5 w 383"/>
                <a:gd name="T121" fmla="*/ 4 h 4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83" h="496">
                  <a:moveTo>
                    <a:pt x="130" y="122"/>
                  </a:moveTo>
                  <a:lnTo>
                    <a:pt x="130" y="122"/>
                  </a:lnTo>
                  <a:lnTo>
                    <a:pt x="131" y="132"/>
                  </a:lnTo>
                  <a:lnTo>
                    <a:pt x="133" y="140"/>
                  </a:lnTo>
                  <a:lnTo>
                    <a:pt x="138" y="146"/>
                  </a:lnTo>
                  <a:lnTo>
                    <a:pt x="144" y="153"/>
                  </a:lnTo>
                  <a:lnTo>
                    <a:pt x="152" y="161"/>
                  </a:lnTo>
                  <a:lnTo>
                    <a:pt x="166" y="171"/>
                  </a:lnTo>
                  <a:lnTo>
                    <a:pt x="183" y="181"/>
                  </a:lnTo>
                  <a:lnTo>
                    <a:pt x="203" y="192"/>
                  </a:lnTo>
                  <a:lnTo>
                    <a:pt x="235" y="210"/>
                  </a:lnTo>
                  <a:lnTo>
                    <a:pt x="270" y="229"/>
                  </a:lnTo>
                  <a:lnTo>
                    <a:pt x="300" y="249"/>
                  </a:lnTo>
                  <a:lnTo>
                    <a:pt x="313" y="258"/>
                  </a:lnTo>
                  <a:lnTo>
                    <a:pt x="325" y="268"/>
                  </a:lnTo>
                  <a:lnTo>
                    <a:pt x="337" y="278"/>
                  </a:lnTo>
                  <a:lnTo>
                    <a:pt x="346" y="288"/>
                  </a:lnTo>
                  <a:lnTo>
                    <a:pt x="355" y="297"/>
                  </a:lnTo>
                  <a:lnTo>
                    <a:pt x="362" y="307"/>
                  </a:lnTo>
                  <a:lnTo>
                    <a:pt x="369" y="317"/>
                  </a:lnTo>
                  <a:lnTo>
                    <a:pt x="374" y="327"/>
                  </a:lnTo>
                  <a:lnTo>
                    <a:pt x="378" y="336"/>
                  </a:lnTo>
                  <a:lnTo>
                    <a:pt x="381" y="347"/>
                  </a:lnTo>
                  <a:lnTo>
                    <a:pt x="383" y="356"/>
                  </a:lnTo>
                  <a:lnTo>
                    <a:pt x="383" y="366"/>
                  </a:lnTo>
                  <a:lnTo>
                    <a:pt x="383" y="381"/>
                  </a:lnTo>
                  <a:lnTo>
                    <a:pt x="381" y="395"/>
                  </a:lnTo>
                  <a:lnTo>
                    <a:pt x="376" y="409"/>
                  </a:lnTo>
                  <a:lnTo>
                    <a:pt x="371" y="421"/>
                  </a:lnTo>
                  <a:lnTo>
                    <a:pt x="363" y="433"/>
                  </a:lnTo>
                  <a:lnTo>
                    <a:pt x="355" y="443"/>
                  </a:lnTo>
                  <a:lnTo>
                    <a:pt x="345" y="454"/>
                  </a:lnTo>
                  <a:lnTo>
                    <a:pt x="333" y="463"/>
                  </a:lnTo>
                  <a:lnTo>
                    <a:pt x="320" y="471"/>
                  </a:lnTo>
                  <a:lnTo>
                    <a:pt x="306" y="478"/>
                  </a:lnTo>
                  <a:lnTo>
                    <a:pt x="290" y="483"/>
                  </a:lnTo>
                  <a:lnTo>
                    <a:pt x="273" y="488"/>
                  </a:lnTo>
                  <a:lnTo>
                    <a:pt x="254" y="491"/>
                  </a:lnTo>
                  <a:lnTo>
                    <a:pt x="233" y="495"/>
                  </a:lnTo>
                  <a:lnTo>
                    <a:pt x="213" y="496"/>
                  </a:lnTo>
                  <a:lnTo>
                    <a:pt x="190" y="496"/>
                  </a:lnTo>
                  <a:lnTo>
                    <a:pt x="167" y="496"/>
                  </a:lnTo>
                  <a:lnTo>
                    <a:pt x="145" y="494"/>
                  </a:lnTo>
                  <a:lnTo>
                    <a:pt x="124" y="491"/>
                  </a:lnTo>
                  <a:lnTo>
                    <a:pt x="105" y="487"/>
                  </a:lnTo>
                  <a:lnTo>
                    <a:pt x="88" y="482"/>
                  </a:lnTo>
                  <a:lnTo>
                    <a:pt x="72" y="477"/>
                  </a:lnTo>
                  <a:lnTo>
                    <a:pt x="59" y="468"/>
                  </a:lnTo>
                  <a:lnTo>
                    <a:pt x="46" y="460"/>
                  </a:lnTo>
                  <a:lnTo>
                    <a:pt x="36" y="450"/>
                  </a:lnTo>
                  <a:lnTo>
                    <a:pt x="26" y="439"/>
                  </a:lnTo>
                  <a:lnTo>
                    <a:pt x="18" y="427"/>
                  </a:lnTo>
                  <a:lnTo>
                    <a:pt x="11" y="413"/>
                  </a:lnTo>
                  <a:lnTo>
                    <a:pt x="7" y="398"/>
                  </a:lnTo>
                  <a:lnTo>
                    <a:pt x="2" y="382"/>
                  </a:lnTo>
                  <a:lnTo>
                    <a:pt x="1" y="365"/>
                  </a:lnTo>
                  <a:lnTo>
                    <a:pt x="0" y="345"/>
                  </a:lnTo>
                  <a:lnTo>
                    <a:pt x="0" y="337"/>
                  </a:lnTo>
                  <a:lnTo>
                    <a:pt x="1" y="327"/>
                  </a:lnTo>
                  <a:lnTo>
                    <a:pt x="124" y="327"/>
                  </a:lnTo>
                  <a:lnTo>
                    <a:pt x="124" y="341"/>
                  </a:lnTo>
                  <a:lnTo>
                    <a:pt x="125" y="359"/>
                  </a:lnTo>
                  <a:lnTo>
                    <a:pt x="128" y="375"/>
                  </a:lnTo>
                  <a:lnTo>
                    <a:pt x="130" y="382"/>
                  </a:lnTo>
                  <a:lnTo>
                    <a:pt x="133" y="388"/>
                  </a:lnTo>
                  <a:lnTo>
                    <a:pt x="136" y="394"/>
                  </a:lnTo>
                  <a:lnTo>
                    <a:pt x="140" y="398"/>
                  </a:lnTo>
                  <a:lnTo>
                    <a:pt x="144" y="402"/>
                  </a:lnTo>
                  <a:lnTo>
                    <a:pt x="148" y="405"/>
                  </a:lnTo>
                  <a:lnTo>
                    <a:pt x="154" y="409"/>
                  </a:lnTo>
                  <a:lnTo>
                    <a:pt x="161" y="411"/>
                  </a:lnTo>
                  <a:lnTo>
                    <a:pt x="175" y="414"/>
                  </a:lnTo>
                  <a:lnTo>
                    <a:pt x="192" y="416"/>
                  </a:lnTo>
                  <a:lnTo>
                    <a:pt x="205" y="414"/>
                  </a:lnTo>
                  <a:lnTo>
                    <a:pt x="217" y="412"/>
                  </a:lnTo>
                  <a:lnTo>
                    <a:pt x="228" y="409"/>
                  </a:lnTo>
                  <a:lnTo>
                    <a:pt x="237" y="403"/>
                  </a:lnTo>
                  <a:lnTo>
                    <a:pt x="244" y="396"/>
                  </a:lnTo>
                  <a:lnTo>
                    <a:pt x="248" y="389"/>
                  </a:lnTo>
                  <a:lnTo>
                    <a:pt x="252" y="380"/>
                  </a:lnTo>
                  <a:lnTo>
                    <a:pt x="253" y="370"/>
                  </a:lnTo>
                  <a:lnTo>
                    <a:pt x="252" y="363"/>
                  </a:lnTo>
                  <a:lnTo>
                    <a:pt x="248" y="356"/>
                  </a:lnTo>
                  <a:lnTo>
                    <a:pt x="244" y="349"/>
                  </a:lnTo>
                  <a:lnTo>
                    <a:pt x="236" y="341"/>
                  </a:lnTo>
                  <a:lnTo>
                    <a:pt x="226" y="333"/>
                  </a:lnTo>
                  <a:lnTo>
                    <a:pt x="216" y="325"/>
                  </a:lnTo>
                  <a:lnTo>
                    <a:pt x="202" y="317"/>
                  </a:lnTo>
                  <a:lnTo>
                    <a:pt x="187" y="307"/>
                  </a:lnTo>
                  <a:lnTo>
                    <a:pt x="161" y="294"/>
                  </a:lnTo>
                  <a:lnTo>
                    <a:pt x="154" y="290"/>
                  </a:lnTo>
                  <a:lnTo>
                    <a:pt x="120" y="270"/>
                  </a:lnTo>
                  <a:lnTo>
                    <a:pt x="88" y="250"/>
                  </a:lnTo>
                  <a:lnTo>
                    <a:pt x="75" y="240"/>
                  </a:lnTo>
                  <a:lnTo>
                    <a:pt x="63" y="229"/>
                  </a:lnTo>
                  <a:lnTo>
                    <a:pt x="52" y="219"/>
                  </a:lnTo>
                  <a:lnTo>
                    <a:pt x="41" y="210"/>
                  </a:lnTo>
                  <a:lnTo>
                    <a:pt x="33" y="199"/>
                  </a:lnTo>
                  <a:lnTo>
                    <a:pt x="25" y="189"/>
                  </a:lnTo>
                  <a:lnTo>
                    <a:pt x="18" y="179"/>
                  </a:lnTo>
                  <a:lnTo>
                    <a:pt x="14" y="169"/>
                  </a:lnTo>
                  <a:lnTo>
                    <a:pt x="9" y="159"/>
                  </a:lnTo>
                  <a:lnTo>
                    <a:pt x="7" y="149"/>
                  </a:lnTo>
                  <a:lnTo>
                    <a:pt x="5" y="140"/>
                  </a:lnTo>
                  <a:lnTo>
                    <a:pt x="5" y="129"/>
                  </a:lnTo>
                  <a:lnTo>
                    <a:pt x="5" y="114"/>
                  </a:lnTo>
                  <a:lnTo>
                    <a:pt x="7" y="100"/>
                  </a:lnTo>
                  <a:lnTo>
                    <a:pt x="10" y="87"/>
                  </a:lnTo>
                  <a:lnTo>
                    <a:pt x="16" y="74"/>
                  </a:lnTo>
                  <a:lnTo>
                    <a:pt x="23" y="63"/>
                  </a:lnTo>
                  <a:lnTo>
                    <a:pt x="31" y="52"/>
                  </a:lnTo>
                  <a:lnTo>
                    <a:pt x="41" y="43"/>
                  </a:lnTo>
                  <a:lnTo>
                    <a:pt x="53" y="34"/>
                  </a:lnTo>
                  <a:lnTo>
                    <a:pt x="65" y="26"/>
                  </a:lnTo>
                  <a:lnTo>
                    <a:pt x="80" y="19"/>
                  </a:lnTo>
                  <a:lnTo>
                    <a:pt x="95" y="14"/>
                  </a:lnTo>
                  <a:lnTo>
                    <a:pt x="113" y="10"/>
                  </a:lnTo>
                  <a:lnTo>
                    <a:pt x="131" y="5"/>
                  </a:lnTo>
                  <a:lnTo>
                    <a:pt x="151" y="3"/>
                  </a:lnTo>
                  <a:lnTo>
                    <a:pt x="172" y="2"/>
                  </a:lnTo>
                  <a:lnTo>
                    <a:pt x="194" y="0"/>
                  </a:lnTo>
                  <a:lnTo>
                    <a:pt x="216" y="2"/>
                  </a:lnTo>
                  <a:lnTo>
                    <a:pt x="237" y="3"/>
                  </a:lnTo>
                  <a:lnTo>
                    <a:pt x="255" y="6"/>
                  </a:lnTo>
                  <a:lnTo>
                    <a:pt x="274" y="10"/>
                  </a:lnTo>
                  <a:lnTo>
                    <a:pt x="290" y="15"/>
                  </a:lnTo>
                  <a:lnTo>
                    <a:pt x="305" y="21"/>
                  </a:lnTo>
                  <a:lnTo>
                    <a:pt x="317" y="29"/>
                  </a:lnTo>
                  <a:lnTo>
                    <a:pt x="330" y="37"/>
                  </a:lnTo>
                  <a:lnTo>
                    <a:pt x="340" y="48"/>
                  </a:lnTo>
                  <a:lnTo>
                    <a:pt x="350" y="58"/>
                  </a:lnTo>
                  <a:lnTo>
                    <a:pt x="356" y="69"/>
                  </a:lnTo>
                  <a:lnTo>
                    <a:pt x="363" y="83"/>
                  </a:lnTo>
                  <a:lnTo>
                    <a:pt x="368" y="98"/>
                  </a:lnTo>
                  <a:lnTo>
                    <a:pt x="371" y="113"/>
                  </a:lnTo>
                  <a:lnTo>
                    <a:pt x="374" y="130"/>
                  </a:lnTo>
                  <a:lnTo>
                    <a:pt x="375" y="148"/>
                  </a:lnTo>
                  <a:lnTo>
                    <a:pt x="375" y="158"/>
                  </a:lnTo>
                  <a:lnTo>
                    <a:pt x="253" y="158"/>
                  </a:lnTo>
                  <a:lnTo>
                    <a:pt x="253" y="148"/>
                  </a:lnTo>
                  <a:lnTo>
                    <a:pt x="253" y="132"/>
                  </a:lnTo>
                  <a:lnTo>
                    <a:pt x="249" y="119"/>
                  </a:lnTo>
                  <a:lnTo>
                    <a:pt x="247" y="112"/>
                  </a:lnTo>
                  <a:lnTo>
                    <a:pt x="244" y="107"/>
                  </a:lnTo>
                  <a:lnTo>
                    <a:pt x="241" y="103"/>
                  </a:lnTo>
                  <a:lnTo>
                    <a:pt x="237" y="98"/>
                  </a:lnTo>
                  <a:lnTo>
                    <a:pt x="232" y="95"/>
                  </a:lnTo>
                  <a:lnTo>
                    <a:pt x="228" y="91"/>
                  </a:lnTo>
                  <a:lnTo>
                    <a:pt x="216" y="86"/>
                  </a:lnTo>
                  <a:lnTo>
                    <a:pt x="202" y="83"/>
                  </a:lnTo>
                  <a:lnTo>
                    <a:pt x="186" y="82"/>
                  </a:lnTo>
                  <a:lnTo>
                    <a:pt x="174" y="83"/>
                  </a:lnTo>
                  <a:lnTo>
                    <a:pt x="163" y="84"/>
                  </a:lnTo>
                  <a:lnTo>
                    <a:pt x="153" y="88"/>
                  </a:lnTo>
                  <a:lnTo>
                    <a:pt x="145" y="94"/>
                  </a:lnTo>
                  <a:lnTo>
                    <a:pt x="138" y="99"/>
                  </a:lnTo>
                  <a:lnTo>
                    <a:pt x="133" y="106"/>
                  </a:lnTo>
                  <a:lnTo>
                    <a:pt x="131" y="114"/>
                  </a:lnTo>
                  <a:lnTo>
                    <a:pt x="130"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5" name="Freeform 37"/>
            <p:cNvSpPr>
              <a:spLocks/>
            </p:cNvSpPr>
            <p:nvPr userDrawn="1"/>
          </p:nvSpPr>
          <p:spPr bwMode="auto">
            <a:xfrm>
              <a:off x="738" y="825"/>
              <a:ext cx="45" cy="35"/>
            </a:xfrm>
            <a:custGeom>
              <a:avLst/>
              <a:gdLst>
                <a:gd name="T0" fmla="*/ 0 w 135"/>
                <a:gd name="T1" fmla="*/ 4 h 105"/>
                <a:gd name="T2" fmla="*/ 5 w 135"/>
                <a:gd name="T3" fmla="*/ 4 h 105"/>
                <a:gd name="T4" fmla="*/ 5 w 135"/>
                <a:gd name="T5" fmla="*/ 3 h 105"/>
                <a:gd name="T6" fmla="*/ 5 w 135"/>
                <a:gd name="T7" fmla="*/ 3 h 105"/>
                <a:gd name="T8" fmla="*/ 5 w 135"/>
                <a:gd name="T9" fmla="*/ 2 h 105"/>
                <a:gd name="T10" fmla="*/ 5 w 135"/>
                <a:gd name="T11" fmla="*/ 2 h 105"/>
                <a:gd name="T12" fmla="*/ 5 w 135"/>
                <a:gd name="T13" fmla="*/ 1 h 105"/>
                <a:gd name="T14" fmla="*/ 5 w 135"/>
                <a:gd name="T15" fmla="*/ 1 h 105"/>
                <a:gd name="T16" fmla="*/ 5 w 135"/>
                <a:gd name="T17" fmla="*/ 1 h 105"/>
                <a:gd name="T18" fmla="*/ 4 w 135"/>
                <a:gd name="T19" fmla="*/ 1 h 105"/>
                <a:gd name="T20" fmla="*/ 4 w 135"/>
                <a:gd name="T21" fmla="*/ 1 h 105"/>
                <a:gd name="T22" fmla="*/ 4 w 135"/>
                <a:gd name="T23" fmla="*/ 1 h 105"/>
                <a:gd name="T24" fmla="*/ 4 w 135"/>
                <a:gd name="T25" fmla="*/ 0 h 105"/>
                <a:gd name="T26" fmla="*/ 4 w 135"/>
                <a:gd name="T27" fmla="*/ 0 h 105"/>
                <a:gd name="T28" fmla="*/ 4 w 135"/>
                <a:gd name="T29" fmla="*/ 0 h 105"/>
                <a:gd name="T30" fmla="*/ 3 w 135"/>
                <a:gd name="T31" fmla="*/ 0 h 105"/>
                <a:gd name="T32" fmla="*/ 3 w 135"/>
                <a:gd name="T33" fmla="*/ 0 h 105"/>
                <a:gd name="T34" fmla="*/ 2 w 135"/>
                <a:gd name="T35" fmla="*/ 0 h 105"/>
                <a:gd name="T36" fmla="*/ 2 w 135"/>
                <a:gd name="T37" fmla="*/ 0 h 105"/>
                <a:gd name="T38" fmla="*/ 2 w 135"/>
                <a:gd name="T39" fmla="*/ 0 h 105"/>
                <a:gd name="T40" fmla="*/ 2 w 135"/>
                <a:gd name="T41" fmla="*/ 0 h 105"/>
                <a:gd name="T42" fmla="*/ 1 w 135"/>
                <a:gd name="T43" fmla="*/ 0 h 105"/>
                <a:gd name="T44" fmla="*/ 1 w 135"/>
                <a:gd name="T45" fmla="*/ 0 h 105"/>
                <a:gd name="T46" fmla="*/ 1 w 135"/>
                <a:gd name="T47" fmla="*/ 0 h 105"/>
                <a:gd name="T48" fmla="*/ 1 w 135"/>
                <a:gd name="T49" fmla="*/ 1 h 105"/>
                <a:gd name="T50" fmla="*/ 1 w 135"/>
                <a:gd name="T51" fmla="*/ 1 h 105"/>
                <a:gd name="T52" fmla="*/ 1 w 135"/>
                <a:gd name="T53" fmla="*/ 1 h 105"/>
                <a:gd name="T54" fmla="*/ 0 w 135"/>
                <a:gd name="T55" fmla="*/ 1 h 105"/>
                <a:gd name="T56" fmla="*/ 0 w 135"/>
                <a:gd name="T57" fmla="*/ 1 h 105"/>
                <a:gd name="T58" fmla="*/ 0 w 135"/>
                <a:gd name="T59" fmla="*/ 1 h 105"/>
                <a:gd name="T60" fmla="*/ 0 w 135"/>
                <a:gd name="T61" fmla="*/ 2 h 105"/>
                <a:gd name="T62" fmla="*/ 0 w 135"/>
                <a:gd name="T63" fmla="*/ 2 h 105"/>
                <a:gd name="T64" fmla="*/ 0 w 135"/>
                <a:gd name="T65" fmla="*/ 3 h 105"/>
                <a:gd name="T66" fmla="*/ 0 w 135"/>
                <a:gd name="T67" fmla="*/ 3 h 105"/>
                <a:gd name="T68" fmla="*/ 0 w 135"/>
                <a:gd name="T69" fmla="*/ 4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5" h="105">
                  <a:moveTo>
                    <a:pt x="2" y="105"/>
                  </a:moveTo>
                  <a:lnTo>
                    <a:pt x="135" y="105"/>
                  </a:lnTo>
                  <a:lnTo>
                    <a:pt x="135" y="85"/>
                  </a:lnTo>
                  <a:lnTo>
                    <a:pt x="134" y="64"/>
                  </a:lnTo>
                  <a:lnTo>
                    <a:pt x="132" y="44"/>
                  </a:lnTo>
                  <a:lnTo>
                    <a:pt x="129" y="37"/>
                  </a:lnTo>
                  <a:lnTo>
                    <a:pt x="126" y="30"/>
                  </a:lnTo>
                  <a:lnTo>
                    <a:pt x="123" y="23"/>
                  </a:lnTo>
                  <a:lnTo>
                    <a:pt x="120" y="19"/>
                  </a:lnTo>
                  <a:lnTo>
                    <a:pt x="115" y="14"/>
                  </a:lnTo>
                  <a:lnTo>
                    <a:pt x="111" y="11"/>
                  </a:lnTo>
                  <a:lnTo>
                    <a:pt x="105" y="7"/>
                  </a:lnTo>
                  <a:lnTo>
                    <a:pt x="99" y="5"/>
                  </a:lnTo>
                  <a:lnTo>
                    <a:pt x="92" y="3"/>
                  </a:lnTo>
                  <a:lnTo>
                    <a:pt x="84" y="2"/>
                  </a:lnTo>
                  <a:lnTo>
                    <a:pt x="67" y="0"/>
                  </a:lnTo>
                  <a:lnTo>
                    <a:pt x="51" y="2"/>
                  </a:lnTo>
                  <a:lnTo>
                    <a:pt x="43" y="3"/>
                  </a:lnTo>
                  <a:lnTo>
                    <a:pt x="36" y="5"/>
                  </a:lnTo>
                  <a:lnTo>
                    <a:pt x="30" y="8"/>
                  </a:lnTo>
                  <a:lnTo>
                    <a:pt x="25" y="11"/>
                  </a:lnTo>
                  <a:lnTo>
                    <a:pt x="20" y="15"/>
                  </a:lnTo>
                  <a:lnTo>
                    <a:pt x="15" y="20"/>
                  </a:lnTo>
                  <a:lnTo>
                    <a:pt x="12" y="25"/>
                  </a:lnTo>
                  <a:lnTo>
                    <a:pt x="10" y="30"/>
                  </a:lnTo>
                  <a:lnTo>
                    <a:pt x="6" y="37"/>
                  </a:lnTo>
                  <a:lnTo>
                    <a:pt x="4" y="45"/>
                  </a:lnTo>
                  <a:lnTo>
                    <a:pt x="2" y="64"/>
                  </a:lnTo>
                  <a:lnTo>
                    <a:pt x="0" y="85"/>
                  </a:lnTo>
                  <a:lnTo>
                    <a:pt x="2" y="1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6" name="Freeform 38"/>
            <p:cNvSpPr>
              <a:spLocks/>
            </p:cNvSpPr>
            <p:nvPr userDrawn="1"/>
          </p:nvSpPr>
          <p:spPr bwMode="auto">
            <a:xfrm>
              <a:off x="739" y="885"/>
              <a:ext cx="68" cy="50"/>
            </a:xfrm>
            <a:custGeom>
              <a:avLst/>
              <a:gdLst>
                <a:gd name="T0" fmla="*/ 8 w 204"/>
                <a:gd name="T1" fmla="*/ 0 h 150"/>
                <a:gd name="T2" fmla="*/ 0 w 204"/>
                <a:gd name="T3" fmla="*/ 0 h 150"/>
                <a:gd name="T4" fmla="*/ 0 w 204"/>
                <a:gd name="T5" fmla="*/ 0 h 150"/>
                <a:gd name="T6" fmla="*/ 0 w 204"/>
                <a:gd name="T7" fmla="*/ 0 h 150"/>
                <a:gd name="T8" fmla="*/ 0 w 204"/>
                <a:gd name="T9" fmla="*/ 0 h 150"/>
                <a:gd name="T10" fmla="*/ 0 w 204"/>
                <a:gd name="T11" fmla="*/ 1 h 150"/>
                <a:gd name="T12" fmla="*/ 0 w 204"/>
                <a:gd name="T13" fmla="*/ 1 h 150"/>
                <a:gd name="T14" fmla="*/ 0 w 204"/>
                <a:gd name="T15" fmla="*/ 2 h 150"/>
                <a:gd name="T16" fmla="*/ 0 w 204"/>
                <a:gd name="T17" fmla="*/ 3 h 150"/>
                <a:gd name="T18" fmla="*/ 0 w 204"/>
                <a:gd name="T19" fmla="*/ 4 h 150"/>
                <a:gd name="T20" fmla="*/ 0 w 204"/>
                <a:gd name="T21" fmla="*/ 4 h 150"/>
                <a:gd name="T22" fmla="*/ 0 w 204"/>
                <a:gd name="T23" fmla="*/ 4 h 150"/>
                <a:gd name="T24" fmla="*/ 1 w 204"/>
                <a:gd name="T25" fmla="*/ 5 h 150"/>
                <a:gd name="T26" fmla="*/ 1 w 204"/>
                <a:gd name="T27" fmla="*/ 5 h 150"/>
                <a:gd name="T28" fmla="*/ 1 w 204"/>
                <a:gd name="T29" fmla="*/ 5 h 150"/>
                <a:gd name="T30" fmla="*/ 1 w 204"/>
                <a:gd name="T31" fmla="*/ 5 h 150"/>
                <a:gd name="T32" fmla="*/ 1 w 204"/>
                <a:gd name="T33" fmla="*/ 5 h 150"/>
                <a:gd name="T34" fmla="*/ 1 w 204"/>
                <a:gd name="T35" fmla="*/ 5 h 150"/>
                <a:gd name="T36" fmla="*/ 2 w 204"/>
                <a:gd name="T37" fmla="*/ 5 h 150"/>
                <a:gd name="T38" fmla="*/ 2 w 204"/>
                <a:gd name="T39" fmla="*/ 6 h 150"/>
                <a:gd name="T40" fmla="*/ 2 w 204"/>
                <a:gd name="T41" fmla="*/ 6 h 150"/>
                <a:gd name="T42" fmla="*/ 3 w 204"/>
                <a:gd name="T43" fmla="*/ 6 h 150"/>
                <a:gd name="T44" fmla="*/ 3 w 204"/>
                <a:gd name="T45" fmla="*/ 6 h 150"/>
                <a:gd name="T46" fmla="*/ 3 w 204"/>
                <a:gd name="T47" fmla="*/ 6 h 150"/>
                <a:gd name="T48" fmla="*/ 3 w 204"/>
                <a:gd name="T49" fmla="*/ 6 h 150"/>
                <a:gd name="T50" fmla="*/ 3 w 204"/>
                <a:gd name="T51" fmla="*/ 5 h 150"/>
                <a:gd name="T52" fmla="*/ 4 w 204"/>
                <a:gd name="T53" fmla="*/ 5 h 150"/>
                <a:gd name="T54" fmla="*/ 4 w 204"/>
                <a:gd name="T55" fmla="*/ 5 h 150"/>
                <a:gd name="T56" fmla="*/ 4 w 204"/>
                <a:gd name="T57" fmla="*/ 5 h 150"/>
                <a:gd name="T58" fmla="*/ 4 w 204"/>
                <a:gd name="T59" fmla="*/ 5 h 150"/>
                <a:gd name="T60" fmla="*/ 4 w 204"/>
                <a:gd name="T61" fmla="*/ 5 h 150"/>
                <a:gd name="T62" fmla="*/ 4 w 204"/>
                <a:gd name="T63" fmla="*/ 5 h 150"/>
                <a:gd name="T64" fmla="*/ 5 w 204"/>
                <a:gd name="T65" fmla="*/ 5 h 150"/>
                <a:gd name="T66" fmla="*/ 5 w 204"/>
                <a:gd name="T67" fmla="*/ 4 h 150"/>
                <a:gd name="T68" fmla="*/ 5 w 204"/>
                <a:gd name="T69" fmla="*/ 4 h 150"/>
                <a:gd name="T70" fmla="*/ 5 w 204"/>
                <a:gd name="T71" fmla="*/ 4 h 150"/>
                <a:gd name="T72" fmla="*/ 5 w 204"/>
                <a:gd name="T73" fmla="*/ 3 h 150"/>
                <a:gd name="T74" fmla="*/ 5 w 204"/>
                <a:gd name="T75" fmla="*/ 2 h 150"/>
                <a:gd name="T76" fmla="*/ 7 w 204"/>
                <a:gd name="T77" fmla="*/ 2 h 150"/>
                <a:gd name="T78" fmla="*/ 8 w 204"/>
                <a:gd name="T79" fmla="*/ 0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4" h="150">
                  <a:moveTo>
                    <a:pt x="204" y="0"/>
                  </a:moveTo>
                  <a:lnTo>
                    <a:pt x="1" y="0"/>
                  </a:lnTo>
                  <a:lnTo>
                    <a:pt x="0" y="11"/>
                  </a:lnTo>
                  <a:lnTo>
                    <a:pt x="0" y="30"/>
                  </a:lnTo>
                  <a:lnTo>
                    <a:pt x="1" y="61"/>
                  </a:lnTo>
                  <a:lnTo>
                    <a:pt x="3" y="87"/>
                  </a:lnTo>
                  <a:lnTo>
                    <a:pt x="5" y="98"/>
                  </a:lnTo>
                  <a:lnTo>
                    <a:pt x="9" y="108"/>
                  </a:lnTo>
                  <a:lnTo>
                    <a:pt x="11" y="116"/>
                  </a:lnTo>
                  <a:lnTo>
                    <a:pt x="15" y="124"/>
                  </a:lnTo>
                  <a:lnTo>
                    <a:pt x="19" y="130"/>
                  </a:lnTo>
                  <a:lnTo>
                    <a:pt x="24" y="135"/>
                  </a:lnTo>
                  <a:lnTo>
                    <a:pt x="29" y="140"/>
                  </a:lnTo>
                  <a:lnTo>
                    <a:pt x="36" y="144"/>
                  </a:lnTo>
                  <a:lnTo>
                    <a:pt x="43" y="147"/>
                  </a:lnTo>
                  <a:lnTo>
                    <a:pt x="51" y="149"/>
                  </a:lnTo>
                  <a:lnTo>
                    <a:pt x="59" y="150"/>
                  </a:lnTo>
                  <a:lnTo>
                    <a:pt x="69" y="150"/>
                  </a:lnTo>
                  <a:lnTo>
                    <a:pt x="77" y="150"/>
                  </a:lnTo>
                  <a:lnTo>
                    <a:pt x="85" y="149"/>
                  </a:lnTo>
                  <a:lnTo>
                    <a:pt x="93" y="147"/>
                  </a:lnTo>
                  <a:lnTo>
                    <a:pt x="100" y="145"/>
                  </a:lnTo>
                  <a:lnTo>
                    <a:pt x="105" y="142"/>
                  </a:lnTo>
                  <a:lnTo>
                    <a:pt x="111" y="138"/>
                  </a:lnTo>
                  <a:lnTo>
                    <a:pt x="117" y="134"/>
                  </a:lnTo>
                  <a:lnTo>
                    <a:pt x="120" y="129"/>
                  </a:lnTo>
                  <a:lnTo>
                    <a:pt x="125" y="123"/>
                  </a:lnTo>
                  <a:lnTo>
                    <a:pt x="128" y="116"/>
                  </a:lnTo>
                  <a:lnTo>
                    <a:pt x="131" y="109"/>
                  </a:lnTo>
                  <a:lnTo>
                    <a:pt x="133" y="101"/>
                  </a:lnTo>
                  <a:lnTo>
                    <a:pt x="136" y="81"/>
                  </a:lnTo>
                  <a:lnTo>
                    <a:pt x="138" y="58"/>
                  </a:lnTo>
                  <a:lnTo>
                    <a:pt x="195" y="58"/>
                  </a:lnTo>
                  <a:lnTo>
                    <a:pt x="2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rtl="0" fontAlgn="base">
              <a:spcBef>
                <a:spcPct val="0"/>
              </a:spcBef>
              <a:spcAft>
                <a:spcPct val="0"/>
              </a:spcAft>
              <a:defRPr lang="pt-PT" sz="2400" b="1" kern="0" dirty="0">
                <a:solidFill>
                  <a:srgbClr val="3D9A4F"/>
                </a:solidFill>
                <a:latin typeface="Arial"/>
                <a:ea typeface="ＭＳ Ｐゴシック" charset="-128"/>
                <a:cs typeface="ＭＳ Ｐゴシック" charset="0"/>
              </a:defRPr>
            </a:lvl1pPr>
          </a:lstStyle>
          <a:p>
            <a:pPr lvl="0" algn="l" rtl="0" eaLnBrk="0" fontAlgn="base" hangingPunct="0">
              <a:spcBef>
                <a:spcPct val="0"/>
              </a:spcBef>
              <a:spcAft>
                <a:spcPct val="0"/>
              </a:spcAft>
            </a:pPr>
            <a:r>
              <a:rPr lang="pt-PT" dirty="0"/>
              <a:t>Clique para editar o estilo</a:t>
            </a:r>
          </a:p>
        </p:txBody>
      </p:sp>
      <p:sp>
        <p:nvSpPr>
          <p:cNvPr id="3" name="Marcador de Posição de Conteúdo 2"/>
          <p:cNvSpPr>
            <a:spLocks noGrp="1"/>
          </p:cNvSpPr>
          <p:nvPr>
            <p:ph idx="1"/>
          </p:nvPr>
        </p:nvSpPr>
        <p:spPr/>
        <p:txBody>
          <a:body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1" name="Line 27"/>
          <p:cNvSpPr>
            <a:spLocks noChangeShapeType="1"/>
          </p:cNvSpPr>
          <p:nvPr userDrawn="1"/>
        </p:nvSpPr>
        <p:spPr bwMode="auto">
          <a:xfrm>
            <a:off x="0" y="1520825"/>
            <a:ext cx="12188825" cy="0"/>
          </a:xfrm>
          <a:prstGeom prst="line">
            <a:avLst/>
          </a:prstGeom>
          <a:noFill/>
          <a:ln w="25400">
            <a:solidFill>
              <a:schemeClr val="bg1"/>
            </a:solidFill>
            <a:round/>
            <a:headEnd/>
            <a:tailEnd/>
          </a:ln>
          <a:effectLst/>
        </p:spPr>
        <p:txBody>
          <a:bodyPr/>
          <a:lstStyle/>
          <a:p>
            <a:pPr>
              <a:defRPr/>
            </a:pPr>
            <a:endParaRPr lang="pt-PT">
              <a:latin typeface="Arial" charset="0"/>
              <a:cs typeface="+mn-cs"/>
            </a:endParaRPr>
          </a:p>
        </p:txBody>
      </p:sp>
      <p:sp>
        <p:nvSpPr>
          <p:cNvPr id="1062" name="Rectangle 38"/>
          <p:cNvSpPr>
            <a:spLocks noChangeArrowheads="1"/>
          </p:cNvSpPr>
          <p:nvPr userDrawn="1"/>
        </p:nvSpPr>
        <p:spPr bwMode="auto">
          <a:xfrm rot="10800000" flipV="1">
            <a:off x="0" y="1"/>
            <a:ext cx="12188825" cy="512763"/>
          </a:xfrm>
          <a:prstGeom prst="rect">
            <a:avLst/>
          </a:prstGeom>
          <a:solidFill>
            <a:srgbClr val="43A756"/>
          </a:solidFill>
          <a:ln w="9525">
            <a:noFill/>
            <a:miter lim="800000"/>
            <a:headEnd/>
            <a:tailEnd/>
          </a:ln>
          <a:effectLst>
            <a:prstShdw prst="shdw17" dist="17961" dir="2700000">
              <a:srgbClr val="43A756">
                <a:gamma/>
                <a:shade val="60000"/>
                <a:invGamma/>
              </a:srgbClr>
            </a:prstShdw>
          </a:effectLst>
        </p:spPr>
        <p:txBody>
          <a:bodyPr wrap="none" anchor="ctr"/>
          <a:lstStyle/>
          <a:p>
            <a:pPr>
              <a:defRPr/>
            </a:pPr>
            <a:endParaRPr lang="pt-PT" dirty="0">
              <a:latin typeface="Arial" charset="0"/>
              <a:cs typeface="+mn-cs"/>
            </a:endParaRPr>
          </a:p>
        </p:txBody>
      </p:sp>
      <p:sp>
        <p:nvSpPr>
          <p:cNvPr id="1072" name="Rectangle 48"/>
          <p:cNvSpPr>
            <a:spLocks noChangeArrowheads="1"/>
          </p:cNvSpPr>
          <p:nvPr userDrawn="1"/>
        </p:nvSpPr>
        <p:spPr bwMode="auto">
          <a:xfrm flipV="1">
            <a:off x="0" y="6823077"/>
            <a:ext cx="12188825" cy="34925"/>
          </a:xfrm>
          <a:prstGeom prst="rect">
            <a:avLst/>
          </a:prstGeom>
          <a:solidFill>
            <a:srgbClr val="43A756"/>
          </a:solidFill>
          <a:ln w="9525">
            <a:noFill/>
            <a:miter lim="800000"/>
            <a:headEnd/>
            <a:tailEnd/>
          </a:ln>
          <a:effectLst/>
        </p:spPr>
        <p:txBody>
          <a:bodyPr wrap="none" anchor="ctr"/>
          <a:lstStyle/>
          <a:p>
            <a:pPr>
              <a:defRPr/>
            </a:pPr>
            <a:endParaRPr lang="pt-PT">
              <a:latin typeface="Arial" charset="0"/>
              <a:cs typeface="+mn-cs"/>
            </a:endParaRPr>
          </a:p>
        </p:txBody>
      </p:sp>
      <p:sp>
        <p:nvSpPr>
          <p:cNvPr id="1032" name="Rectangle 8"/>
          <p:cNvSpPr>
            <a:spLocks noGrp="1" noChangeArrowheads="1"/>
          </p:cNvSpPr>
          <p:nvPr>
            <p:ph type="body" idx="1"/>
          </p:nvPr>
        </p:nvSpPr>
        <p:spPr bwMode="auto">
          <a:xfrm>
            <a:off x="719479" y="1233490"/>
            <a:ext cx="11181554" cy="4716463"/>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US" dirty="0"/>
              <a:t>Click to edit Master text styles</a:t>
            </a:r>
          </a:p>
          <a:p>
            <a:pPr lvl="2"/>
            <a:r>
              <a:rPr lang="en-US" dirty="0"/>
              <a:t>Second Level</a:t>
            </a:r>
          </a:p>
        </p:txBody>
      </p:sp>
      <p:sp>
        <p:nvSpPr>
          <p:cNvPr id="1033" name="Rectangle 7"/>
          <p:cNvSpPr>
            <a:spLocks noGrp="1" noChangeArrowheads="1"/>
          </p:cNvSpPr>
          <p:nvPr>
            <p:ph type="title"/>
          </p:nvPr>
        </p:nvSpPr>
        <p:spPr bwMode="auto">
          <a:xfrm>
            <a:off x="670809" y="765177"/>
            <a:ext cx="11230224" cy="466725"/>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lgn="l" rtl="0" eaLnBrk="0" fontAlgn="base" hangingPunct="0">
              <a:spcBef>
                <a:spcPct val="0"/>
              </a:spcBef>
              <a:spcAft>
                <a:spcPct val="0"/>
              </a:spcAft>
            </a:pPr>
            <a:r>
              <a:rPr lang="en-US" dirty="0"/>
              <a:t>Click to edit Master title style</a:t>
            </a:r>
          </a:p>
        </p:txBody>
      </p:sp>
      <p:grpSp>
        <p:nvGrpSpPr>
          <p:cNvPr id="37" name="Group 103"/>
          <p:cNvGrpSpPr>
            <a:grpSpLocks/>
          </p:cNvGrpSpPr>
          <p:nvPr userDrawn="1"/>
        </p:nvGrpSpPr>
        <p:grpSpPr bwMode="auto">
          <a:xfrm>
            <a:off x="10970419" y="6156325"/>
            <a:ext cx="935037" cy="620713"/>
            <a:chOff x="1610" y="2387"/>
            <a:chExt cx="839" cy="557"/>
          </a:xfrm>
        </p:grpSpPr>
        <p:sp>
          <p:nvSpPr>
            <p:cNvPr id="38" name="Freeform 82"/>
            <p:cNvSpPr>
              <a:spLocks/>
            </p:cNvSpPr>
            <p:nvPr userDrawn="1"/>
          </p:nvSpPr>
          <p:spPr bwMode="auto">
            <a:xfrm>
              <a:off x="1634" y="2887"/>
              <a:ext cx="41" cy="57"/>
            </a:xfrm>
            <a:custGeom>
              <a:avLst/>
              <a:gdLst/>
              <a:ahLst/>
              <a:cxnLst>
                <a:cxn ang="0">
                  <a:pos x="42" y="0"/>
                </a:cxn>
                <a:cxn ang="0">
                  <a:pos x="42" y="110"/>
                </a:cxn>
                <a:cxn ang="0">
                  <a:pos x="42" y="110"/>
                </a:cxn>
                <a:cxn ang="0">
                  <a:pos x="42" y="126"/>
                </a:cxn>
                <a:cxn ang="0">
                  <a:pos x="42" y="126"/>
                </a:cxn>
                <a:cxn ang="0">
                  <a:pos x="43" y="129"/>
                </a:cxn>
                <a:cxn ang="0">
                  <a:pos x="44" y="132"/>
                </a:cxn>
                <a:cxn ang="0">
                  <a:pos x="46" y="135"/>
                </a:cxn>
                <a:cxn ang="0">
                  <a:pos x="49" y="137"/>
                </a:cxn>
                <a:cxn ang="0">
                  <a:pos x="49" y="137"/>
                </a:cxn>
                <a:cxn ang="0">
                  <a:pos x="55" y="141"/>
                </a:cxn>
                <a:cxn ang="0">
                  <a:pos x="61" y="142"/>
                </a:cxn>
                <a:cxn ang="0">
                  <a:pos x="61" y="142"/>
                </a:cxn>
                <a:cxn ang="0">
                  <a:pos x="66" y="141"/>
                </a:cxn>
                <a:cxn ang="0">
                  <a:pos x="71" y="140"/>
                </a:cxn>
                <a:cxn ang="0">
                  <a:pos x="74" y="136"/>
                </a:cxn>
                <a:cxn ang="0">
                  <a:pos x="77" y="133"/>
                </a:cxn>
                <a:cxn ang="0">
                  <a:pos x="77" y="133"/>
                </a:cxn>
                <a:cxn ang="0">
                  <a:pos x="79" y="130"/>
                </a:cxn>
                <a:cxn ang="0">
                  <a:pos x="80" y="125"/>
                </a:cxn>
                <a:cxn ang="0">
                  <a:pos x="81" y="110"/>
                </a:cxn>
                <a:cxn ang="0">
                  <a:pos x="81" y="0"/>
                </a:cxn>
                <a:cxn ang="0">
                  <a:pos x="123" y="0"/>
                </a:cxn>
                <a:cxn ang="0">
                  <a:pos x="123" y="110"/>
                </a:cxn>
                <a:cxn ang="0">
                  <a:pos x="123" y="110"/>
                </a:cxn>
                <a:cxn ang="0">
                  <a:pos x="123" y="123"/>
                </a:cxn>
                <a:cxn ang="0">
                  <a:pos x="122" y="132"/>
                </a:cxn>
                <a:cxn ang="0">
                  <a:pos x="122" y="132"/>
                </a:cxn>
                <a:cxn ang="0">
                  <a:pos x="118" y="140"/>
                </a:cxn>
                <a:cxn ang="0">
                  <a:pos x="115" y="146"/>
                </a:cxn>
                <a:cxn ang="0">
                  <a:pos x="115" y="146"/>
                </a:cxn>
                <a:cxn ang="0">
                  <a:pos x="111" y="152"/>
                </a:cxn>
                <a:cxn ang="0">
                  <a:pos x="106" y="158"/>
                </a:cxn>
                <a:cxn ang="0">
                  <a:pos x="100" y="161"/>
                </a:cxn>
                <a:cxn ang="0">
                  <a:pos x="94" y="165"/>
                </a:cxn>
                <a:cxn ang="0">
                  <a:pos x="87" y="167"/>
                </a:cxn>
                <a:cxn ang="0">
                  <a:pos x="78" y="169"/>
                </a:cxn>
                <a:cxn ang="0">
                  <a:pos x="70" y="170"/>
                </a:cxn>
                <a:cxn ang="0">
                  <a:pos x="60" y="170"/>
                </a:cxn>
                <a:cxn ang="0">
                  <a:pos x="60" y="170"/>
                </a:cxn>
                <a:cxn ang="0">
                  <a:pos x="45" y="169"/>
                </a:cxn>
                <a:cxn ang="0">
                  <a:pos x="39" y="168"/>
                </a:cxn>
                <a:cxn ang="0">
                  <a:pos x="32" y="166"/>
                </a:cxn>
                <a:cxn ang="0">
                  <a:pos x="27" y="164"/>
                </a:cxn>
                <a:cxn ang="0">
                  <a:pos x="22" y="161"/>
                </a:cxn>
                <a:cxn ang="0">
                  <a:pos x="16" y="157"/>
                </a:cxn>
                <a:cxn ang="0">
                  <a:pos x="12" y="152"/>
                </a:cxn>
                <a:cxn ang="0">
                  <a:pos x="12" y="152"/>
                </a:cxn>
                <a:cxn ang="0">
                  <a:pos x="8" y="147"/>
                </a:cxn>
                <a:cxn ang="0">
                  <a:pos x="5" y="142"/>
                </a:cxn>
                <a:cxn ang="0">
                  <a:pos x="2" y="135"/>
                </a:cxn>
                <a:cxn ang="0">
                  <a:pos x="1" y="129"/>
                </a:cxn>
                <a:cxn ang="0">
                  <a:pos x="1" y="129"/>
                </a:cxn>
                <a:cxn ang="0">
                  <a:pos x="0" y="118"/>
                </a:cxn>
                <a:cxn ang="0">
                  <a:pos x="0" y="106"/>
                </a:cxn>
                <a:cxn ang="0">
                  <a:pos x="0" y="0"/>
                </a:cxn>
                <a:cxn ang="0">
                  <a:pos x="42" y="0"/>
                </a:cxn>
              </a:cxnLst>
              <a:rect l="0" t="0" r="r" b="b"/>
              <a:pathLst>
                <a:path w="123" h="170">
                  <a:moveTo>
                    <a:pt x="42" y="0"/>
                  </a:moveTo>
                  <a:lnTo>
                    <a:pt x="42" y="110"/>
                  </a:lnTo>
                  <a:lnTo>
                    <a:pt x="42" y="110"/>
                  </a:lnTo>
                  <a:lnTo>
                    <a:pt x="42" y="126"/>
                  </a:lnTo>
                  <a:lnTo>
                    <a:pt x="42" y="126"/>
                  </a:lnTo>
                  <a:lnTo>
                    <a:pt x="43" y="129"/>
                  </a:lnTo>
                  <a:lnTo>
                    <a:pt x="44" y="132"/>
                  </a:lnTo>
                  <a:lnTo>
                    <a:pt x="46" y="135"/>
                  </a:lnTo>
                  <a:lnTo>
                    <a:pt x="49" y="137"/>
                  </a:lnTo>
                  <a:lnTo>
                    <a:pt x="49" y="137"/>
                  </a:lnTo>
                  <a:lnTo>
                    <a:pt x="55" y="141"/>
                  </a:lnTo>
                  <a:lnTo>
                    <a:pt x="61" y="142"/>
                  </a:lnTo>
                  <a:lnTo>
                    <a:pt x="61" y="142"/>
                  </a:lnTo>
                  <a:lnTo>
                    <a:pt x="66" y="141"/>
                  </a:lnTo>
                  <a:lnTo>
                    <a:pt x="71" y="140"/>
                  </a:lnTo>
                  <a:lnTo>
                    <a:pt x="74" y="136"/>
                  </a:lnTo>
                  <a:lnTo>
                    <a:pt x="77" y="133"/>
                  </a:lnTo>
                  <a:lnTo>
                    <a:pt x="77" y="133"/>
                  </a:lnTo>
                  <a:lnTo>
                    <a:pt x="79" y="130"/>
                  </a:lnTo>
                  <a:lnTo>
                    <a:pt x="80" y="125"/>
                  </a:lnTo>
                  <a:lnTo>
                    <a:pt x="81" y="110"/>
                  </a:lnTo>
                  <a:lnTo>
                    <a:pt x="81" y="0"/>
                  </a:lnTo>
                  <a:lnTo>
                    <a:pt x="123" y="0"/>
                  </a:lnTo>
                  <a:lnTo>
                    <a:pt x="123" y="110"/>
                  </a:lnTo>
                  <a:lnTo>
                    <a:pt x="123" y="110"/>
                  </a:lnTo>
                  <a:lnTo>
                    <a:pt x="123" y="123"/>
                  </a:lnTo>
                  <a:lnTo>
                    <a:pt x="122" y="132"/>
                  </a:lnTo>
                  <a:lnTo>
                    <a:pt x="122" y="132"/>
                  </a:lnTo>
                  <a:lnTo>
                    <a:pt x="118" y="140"/>
                  </a:lnTo>
                  <a:lnTo>
                    <a:pt x="115" y="146"/>
                  </a:lnTo>
                  <a:lnTo>
                    <a:pt x="115" y="146"/>
                  </a:lnTo>
                  <a:lnTo>
                    <a:pt x="111" y="152"/>
                  </a:lnTo>
                  <a:lnTo>
                    <a:pt x="106" y="158"/>
                  </a:lnTo>
                  <a:lnTo>
                    <a:pt x="100" y="161"/>
                  </a:lnTo>
                  <a:lnTo>
                    <a:pt x="94" y="165"/>
                  </a:lnTo>
                  <a:lnTo>
                    <a:pt x="87" y="167"/>
                  </a:lnTo>
                  <a:lnTo>
                    <a:pt x="78" y="169"/>
                  </a:lnTo>
                  <a:lnTo>
                    <a:pt x="70" y="170"/>
                  </a:lnTo>
                  <a:lnTo>
                    <a:pt x="60" y="170"/>
                  </a:lnTo>
                  <a:lnTo>
                    <a:pt x="60" y="170"/>
                  </a:lnTo>
                  <a:lnTo>
                    <a:pt x="45" y="169"/>
                  </a:lnTo>
                  <a:lnTo>
                    <a:pt x="39" y="168"/>
                  </a:lnTo>
                  <a:lnTo>
                    <a:pt x="32" y="166"/>
                  </a:lnTo>
                  <a:lnTo>
                    <a:pt x="27" y="164"/>
                  </a:lnTo>
                  <a:lnTo>
                    <a:pt x="22" y="161"/>
                  </a:lnTo>
                  <a:lnTo>
                    <a:pt x="16" y="157"/>
                  </a:lnTo>
                  <a:lnTo>
                    <a:pt x="12" y="152"/>
                  </a:lnTo>
                  <a:lnTo>
                    <a:pt x="12" y="152"/>
                  </a:lnTo>
                  <a:lnTo>
                    <a:pt x="8" y="147"/>
                  </a:lnTo>
                  <a:lnTo>
                    <a:pt x="5" y="142"/>
                  </a:lnTo>
                  <a:lnTo>
                    <a:pt x="2" y="135"/>
                  </a:lnTo>
                  <a:lnTo>
                    <a:pt x="1" y="129"/>
                  </a:lnTo>
                  <a:lnTo>
                    <a:pt x="1" y="129"/>
                  </a:lnTo>
                  <a:lnTo>
                    <a:pt x="0" y="118"/>
                  </a:lnTo>
                  <a:lnTo>
                    <a:pt x="0" y="106"/>
                  </a:lnTo>
                  <a:lnTo>
                    <a:pt x="0" y="0"/>
                  </a:lnTo>
                  <a:lnTo>
                    <a:pt x="42" y="0"/>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39" name="Freeform 83"/>
            <p:cNvSpPr>
              <a:spLocks/>
            </p:cNvSpPr>
            <p:nvPr userDrawn="1"/>
          </p:nvSpPr>
          <p:spPr bwMode="auto">
            <a:xfrm>
              <a:off x="1684" y="2903"/>
              <a:ext cx="36" cy="40"/>
            </a:xfrm>
            <a:custGeom>
              <a:avLst/>
              <a:gdLst/>
              <a:ahLst/>
              <a:cxnLst>
                <a:cxn ang="0">
                  <a:pos x="38" y="4"/>
                </a:cxn>
                <a:cxn ang="0">
                  <a:pos x="38" y="18"/>
                </a:cxn>
                <a:cxn ang="0">
                  <a:pos x="38" y="18"/>
                </a:cxn>
                <a:cxn ang="0">
                  <a:pos x="47" y="11"/>
                </a:cxn>
                <a:cxn ang="0">
                  <a:pos x="58" y="5"/>
                </a:cxn>
                <a:cxn ang="0">
                  <a:pos x="67" y="2"/>
                </a:cxn>
                <a:cxn ang="0">
                  <a:pos x="78" y="0"/>
                </a:cxn>
                <a:cxn ang="0">
                  <a:pos x="78" y="0"/>
                </a:cxn>
                <a:cxn ang="0">
                  <a:pos x="84" y="1"/>
                </a:cxn>
                <a:cxn ang="0">
                  <a:pos x="92" y="4"/>
                </a:cxn>
                <a:cxn ang="0">
                  <a:pos x="92" y="4"/>
                </a:cxn>
                <a:cxn ang="0">
                  <a:pos x="97" y="8"/>
                </a:cxn>
                <a:cxn ang="0">
                  <a:pos x="101" y="15"/>
                </a:cxn>
                <a:cxn ang="0">
                  <a:pos x="101" y="15"/>
                </a:cxn>
                <a:cxn ang="0">
                  <a:pos x="104" y="20"/>
                </a:cxn>
                <a:cxn ang="0">
                  <a:pos x="105" y="28"/>
                </a:cxn>
                <a:cxn ang="0">
                  <a:pos x="106" y="36"/>
                </a:cxn>
                <a:cxn ang="0">
                  <a:pos x="107" y="47"/>
                </a:cxn>
                <a:cxn ang="0">
                  <a:pos x="107" y="122"/>
                </a:cxn>
                <a:cxn ang="0">
                  <a:pos x="68" y="122"/>
                </a:cxn>
                <a:cxn ang="0">
                  <a:pos x="68" y="47"/>
                </a:cxn>
                <a:cxn ang="0">
                  <a:pos x="68" y="47"/>
                </a:cxn>
                <a:cxn ang="0">
                  <a:pos x="68" y="39"/>
                </a:cxn>
                <a:cxn ang="0">
                  <a:pos x="65" y="35"/>
                </a:cxn>
                <a:cxn ang="0">
                  <a:pos x="62" y="32"/>
                </a:cxn>
                <a:cxn ang="0">
                  <a:pos x="57" y="31"/>
                </a:cxn>
                <a:cxn ang="0">
                  <a:pos x="57" y="31"/>
                </a:cxn>
                <a:cxn ang="0">
                  <a:pos x="51" y="32"/>
                </a:cxn>
                <a:cxn ang="0">
                  <a:pos x="47" y="33"/>
                </a:cxn>
                <a:cxn ang="0">
                  <a:pos x="43" y="36"/>
                </a:cxn>
                <a:cxn ang="0">
                  <a:pos x="38" y="40"/>
                </a:cxn>
                <a:cxn ang="0">
                  <a:pos x="38" y="122"/>
                </a:cxn>
                <a:cxn ang="0">
                  <a:pos x="0" y="122"/>
                </a:cxn>
                <a:cxn ang="0">
                  <a:pos x="0" y="4"/>
                </a:cxn>
                <a:cxn ang="0">
                  <a:pos x="38" y="4"/>
                </a:cxn>
              </a:cxnLst>
              <a:rect l="0" t="0" r="r" b="b"/>
              <a:pathLst>
                <a:path w="107" h="122">
                  <a:moveTo>
                    <a:pt x="38" y="4"/>
                  </a:moveTo>
                  <a:lnTo>
                    <a:pt x="38" y="18"/>
                  </a:lnTo>
                  <a:lnTo>
                    <a:pt x="38" y="18"/>
                  </a:lnTo>
                  <a:lnTo>
                    <a:pt x="47" y="11"/>
                  </a:lnTo>
                  <a:lnTo>
                    <a:pt x="58" y="5"/>
                  </a:lnTo>
                  <a:lnTo>
                    <a:pt x="67" y="2"/>
                  </a:lnTo>
                  <a:lnTo>
                    <a:pt x="78" y="0"/>
                  </a:lnTo>
                  <a:lnTo>
                    <a:pt x="78" y="0"/>
                  </a:lnTo>
                  <a:lnTo>
                    <a:pt x="84" y="1"/>
                  </a:lnTo>
                  <a:lnTo>
                    <a:pt x="92" y="4"/>
                  </a:lnTo>
                  <a:lnTo>
                    <a:pt x="92" y="4"/>
                  </a:lnTo>
                  <a:lnTo>
                    <a:pt x="97" y="8"/>
                  </a:lnTo>
                  <a:lnTo>
                    <a:pt x="101" y="15"/>
                  </a:lnTo>
                  <a:lnTo>
                    <a:pt x="101" y="15"/>
                  </a:lnTo>
                  <a:lnTo>
                    <a:pt x="104" y="20"/>
                  </a:lnTo>
                  <a:lnTo>
                    <a:pt x="105" y="28"/>
                  </a:lnTo>
                  <a:lnTo>
                    <a:pt x="106" y="36"/>
                  </a:lnTo>
                  <a:lnTo>
                    <a:pt x="107" y="47"/>
                  </a:lnTo>
                  <a:lnTo>
                    <a:pt x="107" y="122"/>
                  </a:lnTo>
                  <a:lnTo>
                    <a:pt x="68" y="122"/>
                  </a:lnTo>
                  <a:lnTo>
                    <a:pt x="68" y="47"/>
                  </a:lnTo>
                  <a:lnTo>
                    <a:pt x="68" y="47"/>
                  </a:lnTo>
                  <a:lnTo>
                    <a:pt x="68" y="39"/>
                  </a:lnTo>
                  <a:lnTo>
                    <a:pt x="65" y="35"/>
                  </a:lnTo>
                  <a:lnTo>
                    <a:pt x="62" y="32"/>
                  </a:lnTo>
                  <a:lnTo>
                    <a:pt x="57" y="31"/>
                  </a:lnTo>
                  <a:lnTo>
                    <a:pt x="57" y="31"/>
                  </a:lnTo>
                  <a:lnTo>
                    <a:pt x="51" y="32"/>
                  </a:lnTo>
                  <a:lnTo>
                    <a:pt x="47" y="33"/>
                  </a:lnTo>
                  <a:lnTo>
                    <a:pt x="43" y="36"/>
                  </a:lnTo>
                  <a:lnTo>
                    <a:pt x="38" y="40"/>
                  </a:lnTo>
                  <a:lnTo>
                    <a:pt x="38" y="122"/>
                  </a:lnTo>
                  <a:lnTo>
                    <a:pt x="0" y="122"/>
                  </a:lnTo>
                  <a:lnTo>
                    <a:pt x="0" y="4"/>
                  </a:lnTo>
                  <a:lnTo>
                    <a:pt x="38" y="4"/>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40" name="Freeform 84"/>
            <p:cNvSpPr>
              <a:spLocks noEditPoints="1"/>
            </p:cNvSpPr>
            <p:nvPr userDrawn="1"/>
          </p:nvSpPr>
          <p:spPr bwMode="auto">
            <a:xfrm>
              <a:off x="1728" y="2887"/>
              <a:ext cx="13" cy="56"/>
            </a:xfrm>
            <a:custGeom>
              <a:avLst/>
              <a:gdLst/>
              <a:ahLst/>
              <a:cxnLst>
                <a:cxn ang="0">
                  <a:pos x="39" y="0"/>
                </a:cxn>
                <a:cxn ang="0">
                  <a:pos x="39" y="34"/>
                </a:cxn>
                <a:cxn ang="0">
                  <a:pos x="0" y="34"/>
                </a:cxn>
                <a:cxn ang="0">
                  <a:pos x="0" y="0"/>
                </a:cxn>
                <a:cxn ang="0">
                  <a:pos x="39" y="0"/>
                </a:cxn>
                <a:cxn ang="0">
                  <a:pos x="39" y="49"/>
                </a:cxn>
                <a:cxn ang="0">
                  <a:pos x="39" y="167"/>
                </a:cxn>
                <a:cxn ang="0">
                  <a:pos x="0" y="167"/>
                </a:cxn>
                <a:cxn ang="0">
                  <a:pos x="0" y="49"/>
                </a:cxn>
                <a:cxn ang="0">
                  <a:pos x="39" y="49"/>
                </a:cxn>
              </a:cxnLst>
              <a:rect l="0" t="0" r="r" b="b"/>
              <a:pathLst>
                <a:path w="39" h="167">
                  <a:moveTo>
                    <a:pt x="39" y="0"/>
                  </a:moveTo>
                  <a:lnTo>
                    <a:pt x="39" y="34"/>
                  </a:lnTo>
                  <a:lnTo>
                    <a:pt x="0" y="34"/>
                  </a:lnTo>
                  <a:lnTo>
                    <a:pt x="0" y="0"/>
                  </a:lnTo>
                  <a:lnTo>
                    <a:pt x="39" y="0"/>
                  </a:lnTo>
                  <a:close/>
                  <a:moveTo>
                    <a:pt x="39" y="49"/>
                  </a:moveTo>
                  <a:lnTo>
                    <a:pt x="39" y="167"/>
                  </a:lnTo>
                  <a:lnTo>
                    <a:pt x="0" y="167"/>
                  </a:lnTo>
                  <a:lnTo>
                    <a:pt x="0" y="49"/>
                  </a:lnTo>
                  <a:lnTo>
                    <a:pt x="39" y="49"/>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41" name="Freeform 85"/>
            <p:cNvSpPr>
              <a:spLocks/>
            </p:cNvSpPr>
            <p:nvPr userDrawn="1"/>
          </p:nvSpPr>
          <p:spPr bwMode="auto">
            <a:xfrm>
              <a:off x="1744" y="2903"/>
              <a:ext cx="38" cy="40"/>
            </a:xfrm>
            <a:custGeom>
              <a:avLst/>
              <a:gdLst/>
              <a:ahLst/>
              <a:cxnLst>
                <a:cxn ang="0">
                  <a:pos x="115" y="0"/>
                </a:cxn>
                <a:cxn ang="0">
                  <a:pos x="80" y="118"/>
                </a:cxn>
                <a:cxn ang="0">
                  <a:pos x="38" y="118"/>
                </a:cxn>
                <a:cxn ang="0">
                  <a:pos x="0" y="0"/>
                </a:cxn>
                <a:cxn ang="0">
                  <a:pos x="42" y="0"/>
                </a:cxn>
                <a:cxn ang="0">
                  <a:pos x="53" y="48"/>
                </a:cxn>
                <a:cxn ang="0">
                  <a:pos x="53" y="48"/>
                </a:cxn>
                <a:cxn ang="0">
                  <a:pos x="58" y="69"/>
                </a:cxn>
                <a:cxn ang="0">
                  <a:pos x="61" y="89"/>
                </a:cxn>
                <a:cxn ang="0">
                  <a:pos x="61" y="89"/>
                </a:cxn>
                <a:cxn ang="0">
                  <a:pos x="63" y="69"/>
                </a:cxn>
                <a:cxn ang="0">
                  <a:pos x="67" y="46"/>
                </a:cxn>
                <a:cxn ang="0">
                  <a:pos x="77" y="0"/>
                </a:cxn>
                <a:cxn ang="0">
                  <a:pos x="115" y="0"/>
                </a:cxn>
              </a:cxnLst>
              <a:rect l="0" t="0" r="r" b="b"/>
              <a:pathLst>
                <a:path w="115" h="118">
                  <a:moveTo>
                    <a:pt x="115" y="0"/>
                  </a:moveTo>
                  <a:lnTo>
                    <a:pt x="80" y="118"/>
                  </a:lnTo>
                  <a:lnTo>
                    <a:pt x="38" y="118"/>
                  </a:lnTo>
                  <a:lnTo>
                    <a:pt x="0" y="0"/>
                  </a:lnTo>
                  <a:lnTo>
                    <a:pt x="42" y="0"/>
                  </a:lnTo>
                  <a:lnTo>
                    <a:pt x="53" y="48"/>
                  </a:lnTo>
                  <a:lnTo>
                    <a:pt x="53" y="48"/>
                  </a:lnTo>
                  <a:lnTo>
                    <a:pt x="58" y="69"/>
                  </a:lnTo>
                  <a:lnTo>
                    <a:pt x="61" y="89"/>
                  </a:lnTo>
                  <a:lnTo>
                    <a:pt x="61" y="89"/>
                  </a:lnTo>
                  <a:lnTo>
                    <a:pt x="63" y="69"/>
                  </a:lnTo>
                  <a:lnTo>
                    <a:pt x="67" y="46"/>
                  </a:lnTo>
                  <a:lnTo>
                    <a:pt x="77" y="0"/>
                  </a:lnTo>
                  <a:lnTo>
                    <a:pt x="115" y="0"/>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42" name="Freeform 86"/>
            <p:cNvSpPr>
              <a:spLocks noEditPoints="1"/>
            </p:cNvSpPr>
            <p:nvPr userDrawn="1"/>
          </p:nvSpPr>
          <p:spPr bwMode="auto">
            <a:xfrm>
              <a:off x="1782" y="2903"/>
              <a:ext cx="37" cy="41"/>
            </a:xfrm>
            <a:custGeom>
              <a:avLst/>
              <a:gdLst/>
              <a:ahLst/>
              <a:cxnLst>
                <a:cxn ang="0">
                  <a:pos x="75" y="50"/>
                </a:cxn>
                <a:cxn ang="0">
                  <a:pos x="74" y="43"/>
                </a:cxn>
                <a:cxn ang="0">
                  <a:pos x="73" y="36"/>
                </a:cxn>
                <a:cxn ang="0">
                  <a:pos x="66" y="29"/>
                </a:cxn>
                <a:cxn ang="0">
                  <a:pos x="58" y="27"/>
                </a:cxn>
                <a:cxn ang="0">
                  <a:pos x="52" y="28"/>
                </a:cxn>
                <a:cxn ang="0">
                  <a:pos x="45" y="33"/>
                </a:cxn>
                <a:cxn ang="0">
                  <a:pos x="42" y="38"/>
                </a:cxn>
                <a:cxn ang="0">
                  <a:pos x="40" y="50"/>
                </a:cxn>
                <a:cxn ang="0">
                  <a:pos x="75" y="84"/>
                </a:cxn>
                <a:cxn ang="0">
                  <a:pos x="110" y="87"/>
                </a:cxn>
                <a:cxn ang="0">
                  <a:pos x="103" y="103"/>
                </a:cxn>
                <a:cxn ang="0">
                  <a:pos x="92" y="116"/>
                </a:cxn>
                <a:cxn ang="0">
                  <a:pos x="77" y="122"/>
                </a:cxn>
                <a:cxn ang="0">
                  <a:pos x="57" y="124"/>
                </a:cxn>
                <a:cxn ang="0">
                  <a:pos x="43" y="123"/>
                </a:cxn>
                <a:cxn ang="0">
                  <a:pos x="31" y="120"/>
                </a:cxn>
                <a:cxn ang="0">
                  <a:pos x="22" y="115"/>
                </a:cxn>
                <a:cxn ang="0">
                  <a:pos x="13" y="107"/>
                </a:cxn>
                <a:cxn ang="0">
                  <a:pos x="8" y="98"/>
                </a:cxn>
                <a:cxn ang="0">
                  <a:pos x="1" y="77"/>
                </a:cxn>
                <a:cxn ang="0">
                  <a:pos x="0" y="64"/>
                </a:cxn>
                <a:cxn ang="0">
                  <a:pos x="3" y="38"/>
                </a:cxn>
                <a:cxn ang="0">
                  <a:pos x="13" y="19"/>
                </a:cxn>
                <a:cxn ang="0">
                  <a:pos x="17" y="14"/>
                </a:cxn>
                <a:cxn ang="0">
                  <a:pos x="27" y="6"/>
                </a:cxn>
                <a:cxn ang="0">
                  <a:pos x="33" y="4"/>
                </a:cxn>
                <a:cxn ang="0">
                  <a:pos x="57" y="0"/>
                </a:cxn>
                <a:cxn ang="0">
                  <a:pos x="68" y="0"/>
                </a:cxn>
                <a:cxn ang="0">
                  <a:pos x="86" y="7"/>
                </a:cxn>
                <a:cxn ang="0">
                  <a:pos x="94" y="14"/>
                </a:cxn>
                <a:cxn ang="0">
                  <a:pos x="103" y="28"/>
                </a:cxn>
                <a:cxn ang="0">
                  <a:pos x="109" y="44"/>
                </a:cxn>
                <a:cxn ang="0">
                  <a:pos x="110" y="70"/>
                </a:cxn>
                <a:cxn ang="0">
                  <a:pos x="40" y="70"/>
                </a:cxn>
                <a:cxn ang="0">
                  <a:pos x="42" y="86"/>
                </a:cxn>
                <a:cxn ang="0">
                  <a:pos x="44" y="91"/>
                </a:cxn>
                <a:cxn ang="0">
                  <a:pos x="48" y="95"/>
                </a:cxn>
                <a:cxn ang="0">
                  <a:pos x="58" y="98"/>
                </a:cxn>
                <a:cxn ang="0">
                  <a:pos x="64" y="97"/>
                </a:cxn>
                <a:cxn ang="0">
                  <a:pos x="73" y="90"/>
                </a:cxn>
                <a:cxn ang="0">
                  <a:pos x="75" y="84"/>
                </a:cxn>
              </a:cxnLst>
              <a:rect l="0" t="0" r="r" b="b"/>
              <a:pathLst>
                <a:path w="110" h="124">
                  <a:moveTo>
                    <a:pt x="40" y="50"/>
                  </a:moveTo>
                  <a:lnTo>
                    <a:pt x="75" y="50"/>
                  </a:lnTo>
                  <a:lnTo>
                    <a:pt x="75" y="50"/>
                  </a:lnTo>
                  <a:lnTo>
                    <a:pt x="74" y="43"/>
                  </a:lnTo>
                  <a:lnTo>
                    <a:pt x="73" y="36"/>
                  </a:lnTo>
                  <a:lnTo>
                    <a:pt x="73" y="36"/>
                  </a:lnTo>
                  <a:lnTo>
                    <a:pt x="69" y="32"/>
                  </a:lnTo>
                  <a:lnTo>
                    <a:pt x="66" y="29"/>
                  </a:lnTo>
                  <a:lnTo>
                    <a:pt x="62" y="28"/>
                  </a:lnTo>
                  <a:lnTo>
                    <a:pt x="58" y="27"/>
                  </a:lnTo>
                  <a:lnTo>
                    <a:pt x="58" y="27"/>
                  </a:lnTo>
                  <a:lnTo>
                    <a:pt x="52" y="28"/>
                  </a:lnTo>
                  <a:lnTo>
                    <a:pt x="48" y="30"/>
                  </a:lnTo>
                  <a:lnTo>
                    <a:pt x="45" y="33"/>
                  </a:lnTo>
                  <a:lnTo>
                    <a:pt x="42" y="38"/>
                  </a:lnTo>
                  <a:lnTo>
                    <a:pt x="42" y="38"/>
                  </a:lnTo>
                  <a:lnTo>
                    <a:pt x="41" y="44"/>
                  </a:lnTo>
                  <a:lnTo>
                    <a:pt x="40" y="50"/>
                  </a:lnTo>
                  <a:lnTo>
                    <a:pt x="40" y="50"/>
                  </a:lnTo>
                  <a:close/>
                  <a:moveTo>
                    <a:pt x="75" y="84"/>
                  </a:moveTo>
                  <a:lnTo>
                    <a:pt x="110" y="87"/>
                  </a:lnTo>
                  <a:lnTo>
                    <a:pt x="110" y="87"/>
                  </a:lnTo>
                  <a:lnTo>
                    <a:pt x="107" y="96"/>
                  </a:lnTo>
                  <a:lnTo>
                    <a:pt x="103" y="103"/>
                  </a:lnTo>
                  <a:lnTo>
                    <a:pt x="98" y="111"/>
                  </a:lnTo>
                  <a:lnTo>
                    <a:pt x="92" y="116"/>
                  </a:lnTo>
                  <a:lnTo>
                    <a:pt x="84" y="119"/>
                  </a:lnTo>
                  <a:lnTo>
                    <a:pt x="77" y="122"/>
                  </a:lnTo>
                  <a:lnTo>
                    <a:pt x="67" y="124"/>
                  </a:lnTo>
                  <a:lnTo>
                    <a:pt x="57" y="124"/>
                  </a:lnTo>
                  <a:lnTo>
                    <a:pt x="57" y="124"/>
                  </a:lnTo>
                  <a:lnTo>
                    <a:pt x="43" y="123"/>
                  </a:lnTo>
                  <a:lnTo>
                    <a:pt x="36" y="122"/>
                  </a:lnTo>
                  <a:lnTo>
                    <a:pt x="31" y="120"/>
                  </a:lnTo>
                  <a:lnTo>
                    <a:pt x="26" y="118"/>
                  </a:lnTo>
                  <a:lnTo>
                    <a:pt x="22" y="115"/>
                  </a:lnTo>
                  <a:lnTo>
                    <a:pt x="17" y="111"/>
                  </a:lnTo>
                  <a:lnTo>
                    <a:pt x="13" y="107"/>
                  </a:lnTo>
                  <a:lnTo>
                    <a:pt x="13" y="107"/>
                  </a:lnTo>
                  <a:lnTo>
                    <a:pt x="8" y="98"/>
                  </a:lnTo>
                  <a:lnTo>
                    <a:pt x="3" y="88"/>
                  </a:lnTo>
                  <a:lnTo>
                    <a:pt x="1" y="77"/>
                  </a:lnTo>
                  <a:lnTo>
                    <a:pt x="0" y="64"/>
                  </a:lnTo>
                  <a:lnTo>
                    <a:pt x="0" y="64"/>
                  </a:lnTo>
                  <a:lnTo>
                    <a:pt x="1" y="51"/>
                  </a:lnTo>
                  <a:lnTo>
                    <a:pt x="3" y="38"/>
                  </a:lnTo>
                  <a:lnTo>
                    <a:pt x="8" y="28"/>
                  </a:lnTo>
                  <a:lnTo>
                    <a:pt x="13" y="19"/>
                  </a:lnTo>
                  <a:lnTo>
                    <a:pt x="13" y="19"/>
                  </a:lnTo>
                  <a:lnTo>
                    <a:pt x="17" y="14"/>
                  </a:lnTo>
                  <a:lnTo>
                    <a:pt x="22" y="11"/>
                  </a:lnTo>
                  <a:lnTo>
                    <a:pt x="27" y="6"/>
                  </a:lnTo>
                  <a:lnTo>
                    <a:pt x="33" y="4"/>
                  </a:lnTo>
                  <a:lnTo>
                    <a:pt x="33" y="4"/>
                  </a:lnTo>
                  <a:lnTo>
                    <a:pt x="45" y="1"/>
                  </a:lnTo>
                  <a:lnTo>
                    <a:pt x="57" y="0"/>
                  </a:lnTo>
                  <a:lnTo>
                    <a:pt x="57" y="0"/>
                  </a:lnTo>
                  <a:lnTo>
                    <a:pt x="68" y="0"/>
                  </a:lnTo>
                  <a:lnTo>
                    <a:pt x="78" y="3"/>
                  </a:lnTo>
                  <a:lnTo>
                    <a:pt x="86" y="7"/>
                  </a:lnTo>
                  <a:lnTo>
                    <a:pt x="94" y="14"/>
                  </a:lnTo>
                  <a:lnTo>
                    <a:pt x="94" y="14"/>
                  </a:lnTo>
                  <a:lnTo>
                    <a:pt x="99" y="20"/>
                  </a:lnTo>
                  <a:lnTo>
                    <a:pt x="103" y="28"/>
                  </a:lnTo>
                  <a:lnTo>
                    <a:pt x="107" y="35"/>
                  </a:lnTo>
                  <a:lnTo>
                    <a:pt x="109" y="44"/>
                  </a:lnTo>
                  <a:lnTo>
                    <a:pt x="109" y="44"/>
                  </a:lnTo>
                  <a:lnTo>
                    <a:pt x="110" y="70"/>
                  </a:lnTo>
                  <a:lnTo>
                    <a:pt x="40" y="70"/>
                  </a:lnTo>
                  <a:lnTo>
                    <a:pt x="40" y="70"/>
                  </a:lnTo>
                  <a:lnTo>
                    <a:pt x="41" y="80"/>
                  </a:lnTo>
                  <a:lnTo>
                    <a:pt x="42" y="86"/>
                  </a:lnTo>
                  <a:lnTo>
                    <a:pt x="42" y="86"/>
                  </a:lnTo>
                  <a:lnTo>
                    <a:pt x="44" y="91"/>
                  </a:lnTo>
                  <a:lnTo>
                    <a:pt x="48" y="95"/>
                  </a:lnTo>
                  <a:lnTo>
                    <a:pt x="48" y="95"/>
                  </a:lnTo>
                  <a:lnTo>
                    <a:pt x="52" y="97"/>
                  </a:lnTo>
                  <a:lnTo>
                    <a:pt x="58" y="98"/>
                  </a:lnTo>
                  <a:lnTo>
                    <a:pt x="58" y="98"/>
                  </a:lnTo>
                  <a:lnTo>
                    <a:pt x="64" y="97"/>
                  </a:lnTo>
                  <a:lnTo>
                    <a:pt x="68" y="95"/>
                  </a:lnTo>
                  <a:lnTo>
                    <a:pt x="73" y="90"/>
                  </a:lnTo>
                  <a:lnTo>
                    <a:pt x="75" y="84"/>
                  </a:lnTo>
                  <a:lnTo>
                    <a:pt x="75" y="84"/>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43" name="Freeform 87"/>
            <p:cNvSpPr>
              <a:spLocks/>
            </p:cNvSpPr>
            <p:nvPr userDrawn="1"/>
          </p:nvSpPr>
          <p:spPr bwMode="auto">
            <a:xfrm>
              <a:off x="1827" y="2903"/>
              <a:ext cx="27" cy="40"/>
            </a:xfrm>
            <a:custGeom>
              <a:avLst/>
              <a:gdLst/>
              <a:ahLst/>
              <a:cxnLst>
                <a:cxn ang="0">
                  <a:pos x="81" y="1"/>
                </a:cxn>
                <a:cxn ang="0">
                  <a:pos x="81" y="36"/>
                </a:cxn>
                <a:cxn ang="0">
                  <a:pos x="81" y="36"/>
                </a:cxn>
                <a:cxn ang="0">
                  <a:pos x="73" y="35"/>
                </a:cxn>
                <a:cxn ang="0">
                  <a:pos x="73" y="35"/>
                </a:cxn>
                <a:cxn ang="0">
                  <a:pos x="66" y="36"/>
                </a:cxn>
                <a:cxn ang="0">
                  <a:pos x="60" y="37"/>
                </a:cxn>
                <a:cxn ang="0">
                  <a:pos x="54" y="39"/>
                </a:cxn>
                <a:cxn ang="0">
                  <a:pos x="49" y="44"/>
                </a:cxn>
                <a:cxn ang="0">
                  <a:pos x="49" y="44"/>
                </a:cxn>
                <a:cxn ang="0">
                  <a:pos x="43" y="49"/>
                </a:cxn>
                <a:cxn ang="0">
                  <a:pos x="37" y="56"/>
                </a:cxn>
                <a:cxn ang="0">
                  <a:pos x="37" y="121"/>
                </a:cxn>
                <a:cxn ang="0">
                  <a:pos x="0" y="121"/>
                </a:cxn>
                <a:cxn ang="0">
                  <a:pos x="0" y="3"/>
                </a:cxn>
                <a:cxn ang="0">
                  <a:pos x="37" y="3"/>
                </a:cxn>
                <a:cxn ang="0">
                  <a:pos x="37" y="14"/>
                </a:cxn>
                <a:cxn ang="0">
                  <a:pos x="37" y="14"/>
                </a:cxn>
                <a:cxn ang="0">
                  <a:pos x="37" y="17"/>
                </a:cxn>
                <a:cxn ang="0">
                  <a:pos x="37" y="17"/>
                </a:cxn>
                <a:cxn ang="0">
                  <a:pos x="37" y="20"/>
                </a:cxn>
                <a:cxn ang="0">
                  <a:pos x="37" y="20"/>
                </a:cxn>
                <a:cxn ang="0">
                  <a:pos x="37" y="28"/>
                </a:cxn>
                <a:cxn ang="0">
                  <a:pos x="37" y="28"/>
                </a:cxn>
                <a:cxn ang="0">
                  <a:pos x="43" y="19"/>
                </a:cxn>
                <a:cxn ang="0">
                  <a:pos x="49" y="12"/>
                </a:cxn>
                <a:cxn ang="0">
                  <a:pos x="49" y="12"/>
                </a:cxn>
                <a:cxn ang="0">
                  <a:pos x="55" y="7"/>
                </a:cxn>
                <a:cxn ang="0">
                  <a:pos x="62" y="3"/>
                </a:cxn>
                <a:cxn ang="0">
                  <a:pos x="68" y="1"/>
                </a:cxn>
                <a:cxn ang="0">
                  <a:pos x="76" y="0"/>
                </a:cxn>
                <a:cxn ang="0">
                  <a:pos x="76" y="0"/>
                </a:cxn>
                <a:cxn ang="0">
                  <a:pos x="81" y="1"/>
                </a:cxn>
                <a:cxn ang="0">
                  <a:pos x="81" y="1"/>
                </a:cxn>
              </a:cxnLst>
              <a:rect l="0" t="0" r="r" b="b"/>
              <a:pathLst>
                <a:path w="81" h="121">
                  <a:moveTo>
                    <a:pt x="81" y="1"/>
                  </a:moveTo>
                  <a:lnTo>
                    <a:pt x="81" y="36"/>
                  </a:lnTo>
                  <a:lnTo>
                    <a:pt x="81" y="36"/>
                  </a:lnTo>
                  <a:lnTo>
                    <a:pt x="73" y="35"/>
                  </a:lnTo>
                  <a:lnTo>
                    <a:pt x="73" y="35"/>
                  </a:lnTo>
                  <a:lnTo>
                    <a:pt x="66" y="36"/>
                  </a:lnTo>
                  <a:lnTo>
                    <a:pt x="60" y="37"/>
                  </a:lnTo>
                  <a:lnTo>
                    <a:pt x="54" y="39"/>
                  </a:lnTo>
                  <a:lnTo>
                    <a:pt x="49" y="44"/>
                  </a:lnTo>
                  <a:lnTo>
                    <a:pt x="49" y="44"/>
                  </a:lnTo>
                  <a:lnTo>
                    <a:pt x="43" y="49"/>
                  </a:lnTo>
                  <a:lnTo>
                    <a:pt x="37" y="56"/>
                  </a:lnTo>
                  <a:lnTo>
                    <a:pt x="37" y="121"/>
                  </a:lnTo>
                  <a:lnTo>
                    <a:pt x="0" y="121"/>
                  </a:lnTo>
                  <a:lnTo>
                    <a:pt x="0" y="3"/>
                  </a:lnTo>
                  <a:lnTo>
                    <a:pt x="37" y="3"/>
                  </a:lnTo>
                  <a:lnTo>
                    <a:pt x="37" y="14"/>
                  </a:lnTo>
                  <a:lnTo>
                    <a:pt x="37" y="14"/>
                  </a:lnTo>
                  <a:lnTo>
                    <a:pt x="37" y="17"/>
                  </a:lnTo>
                  <a:lnTo>
                    <a:pt x="37" y="17"/>
                  </a:lnTo>
                  <a:lnTo>
                    <a:pt x="37" y="20"/>
                  </a:lnTo>
                  <a:lnTo>
                    <a:pt x="37" y="20"/>
                  </a:lnTo>
                  <a:lnTo>
                    <a:pt x="37" y="28"/>
                  </a:lnTo>
                  <a:lnTo>
                    <a:pt x="37" y="28"/>
                  </a:lnTo>
                  <a:lnTo>
                    <a:pt x="43" y="19"/>
                  </a:lnTo>
                  <a:lnTo>
                    <a:pt x="49" y="12"/>
                  </a:lnTo>
                  <a:lnTo>
                    <a:pt x="49" y="12"/>
                  </a:lnTo>
                  <a:lnTo>
                    <a:pt x="55" y="7"/>
                  </a:lnTo>
                  <a:lnTo>
                    <a:pt x="62" y="3"/>
                  </a:lnTo>
                  <a:lnTo>
                    <a:pt x="68" y="1"/>
                  </a:lnTo>
                  <a:lnTo>
                    <a:pt x="76" y="0"/>
                  </a:lnTo>
                  <a:lnTo>
                    <a:pt x="76" y="0"/>
                  </a:lnTo>
                  <a:lnTo>
                    <a:pt x="81" y="1"/>
                  </a:lnTo>
                  <a:lnTo>
                    <a:pt x="81" y="1"/>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44" name="Freeform 88"/>
            <p:cNvSpPr>
              <a:spLocks/>
            </p:cNvSpPr>
            <p:nvPr userDrawn="1"/>
          </p:nvSpPr>
          <p:spPr bwMode="auto">
            <a:xfrm>
              <a:off x="1858" y="2903"/>
              <a:ext cx="33" cy="41"/>
            </a:xfrm>
            <a:custGeom>
              <a:avLst/>
              <a:gdLst/>
              <a:ahLst/>
              <a:cxnLst>
                <a:cxn ang="0">
                  <a:pos x="55" y="35"/>
                </a:cxn>
                <a:cxn ang="0">
                  <a:pos x="54" y="31"/>
                </a:cxn>
                <a:cxn ang="0">
                  <a:pos x="49" y="26"/>
                </a:cxn>
                <a:cxn ang="0">
                  <a:pos x="44" y="24"/>
                </a:cxn>
                <a:cxn ang="0">
                  <a:pos x="36" y="28"/>
                </a:cxn>
                <a:cxn ang="0">
                  <a:pos x="34" y="31"/>
                </a:cxn>
                <a:cxn ang="0">
                  <a:pos x="34" y="34"/>
                </a:cxn>
                <a:cxn ang="0">
                  <a:pos x="36" y="40"/>
                </a:cxn>
                <a:cxn ang="0">
                  <a:pos x="41" y="45"/>
                </a:cxn>
                <a:cxn ang="0">
                  <a:pos x="62" y="50"/>
                </a:cxn>
                <a:cxn ang="0">
                  <a:pos x="69" y="52"/>
                </a:cxn>
                <a:cxn ang="0">
                  <a:pos x="82" y="57"/>
                </a:cxn>
                <a:cxn ang="0">
                  <a:pos x="90" y="67"/>
                </a:cxn>
                <a:cxn ang="0">
                  <a:pos x="94" y="79"/>
                </a:cxn>
                <a:cxn ang="0">
                  <a:pos x="94" y="85"/>
                </a:cxn>
                <a:cxn ang="0">
                  <a:pos x="91" y="101"/>
                </a:cxn>
                <a:cxn ang="0">
                  <a:pos x="81" y="114"/>
                </a:cxn>
                <a:cxn ang="0">
                  <a:pos x="74" y="119"/>
                </a:cxn>
                <a:cxn ang="0">
                  <a:pos x="55" y="124"/>
                </a:cxn>
                <a:cxn ang="0">
                  <a:pos x="43" y="125"/>
                </a:cxn>
                <a:cxn ang="0">
                  <a:pos x="25" y="122"/>
                </a:cxn>
                <a:cxn ang="0">
                  <a:pos x="13" y="116"/>
                </a:cxn>
                <a:cxn ang="0">
                  <a:pos x="4" y="104"/>
                </a:cxn>
                <a:cxn ang="0">
                  <a:pos x="0" y="89"/>
                </a:cxn>
                <a:cxn ang="0">
                  <a:pos x="35" y="87"/>
                </a:cxn>
                <a:cxn ang="0">
                  <a:pos x="39" y="97"/>
                </a:cxn>
                <a:cxn ang="0">
                  <a:pos x="48" y="100"/>
                </a:cxn>
                <a:cxn ang="0">
                  <a:pos x="51" y="100"/>
                </a:cxn>
                <a:cxn ang="0">
                  <a:pos x="56" y="97"/>
                </a:cxn>
                <a:cxn ang="0">
                  <a:pos x="57" y="95"/>
                </a:cxn>
                <a:cxn ang="0">
                  <a:pos x="59" y="89"/>
                </a:cxn>
                <a:cxn ang="0">
                  <a:pos x="58" y="85"/>
                </a:cxn>
                <a:cxn ang="0">
                  <a:pos x="51" y="79"/>
                </a:cxn>
                <a:cxn ang="0">
                  <a:pos x="46" y="78"/>
                </a:cxn>
                <a:cxn ang="0">
                  <a:pos x="25" y="73"/>
                </a:cxn>
                <a:cxn ang="0">
                  <a:pos x="15" y="68"/>
                </a:cxn>
                <a:cxn ang="0">
                  <a:pos x="7" y="63"/>
                </a:cxn>
                <a:cxn ang="0">
                  <a:pos x="0" y="48"/>
                </a:cxn>
                <a:cxn ang="0">
                  <a:pos x="0" y="38"/>
                </a:cxn>
                <a:cxn ang="0">
                  <a:pos x="3" y="22"/>
                </a:cxn>
                <a:cxn ang="0">
                  <a:pos x="13" y="10"/>
                </a:cxn>
                <a:cxn ang="0">
                  <a:pos x="20" y="5"/>
                </a:cxn>
                <a:cxn ang="0">
                  <a:pos x="36" y="0"/>
                </a:cxn>
                <a:cxn ang="0">
                  <a:pos x="47" y="0"/>
                </a:cxn>
                <a:cxn ang="0">
                  <a:pos x="65" y="2"/>
                </a:cxn>
                <a:cxn ang="0">
                  <a:pos x="70" y="4"/>
                </a:cxn>
                <a:cxn ang="0">
                  <a:pos x="79" y="10"/>
                </a:cxn>
                <a:cxn ang="0">
                  <a:pos x="85" y="16"/>
                </a:cxn>
                <a:cxn ang="0">
                  <a:pos x="88" y="23"/>
                </a:cxn>
                <a:cxn ang="0">
                  <a:pos x="90" y="32"/>
                </a:cxn>
              </a:cxnLst>
              <a:rect l="0" t="0" r="r" b="b"/>
              <a:pathLst>
                <a:path w="94" h="125">
                  <a:moveTo>
                    <a:pt x="90" y="32"/>
                  </a:moveTo>
                  <a:lnTo>
                    <a:pt x="55" y="35"/>
                  </a:lnTo>
                  <a:lnTo>
                    <a:pt x="55" y="35"/>
                  </a:lnTo>
                  <a:lnTo>
                    <a:pt x="54" y="31"/>
                  </a:lnTo>
                  <a:lnTo>
                    <a:pt x="52" y="28"/>
                  </a:lnTo>
                  <a:lnTo>
                    <a:pt x="49" y="26"/>
                  </a:lnTo>
                  <a:lnTo>
                    <a:pt x="44" y="24"/>
                  </a:lnTo>
                  <a:lnTo>
                    <a:pt x="44" y="24"/>
                  </a:lnTo>
                  <a:lnTo>
                    <a:pt x="40" y="26"/>
                  </a:lnTo>
                  <a:lnTo>
                    <a:pt x="36" y="28"/>
                  </a:lnTo>
                  <a:lnTo>
                    <a:pt x="36" y="28"/>
                  </a:lnTo>
                  <a:lnTo>
                    <a:pt x="34" y="31"/>
                  </a:lnTo>
                  <a:lnTo>
                    <a:pt x="34" y="34"/>
                  </a:lnTo>
                  <a:lnTo>
                    <a:pt x="34" y="34"/>
                  </a:lnTo>
                  <a:lnTo>
                    <a:pt x="34" y="38"/>
                  </a:lnTo>
                  <a:lnTo>
                    <a:pt x="36" y="40"/>
                  </a:lnTo>
                  <a:lnTo>
                    <a:pt x="38" y="44"/>
                  </a:lnTo>
                  <a:lnTo>
                    <a:pt x="41" y="45"/>
                  </a:lnTo>
                  <a:lnTo>
                    <a:pt x="41" y="45"/>
                  </a:lnTo>
                  <a:lnTo>
                    <a:pt x="62" y="50"/>
                  </a:lnTo>
                  <a:lnTo>
                    <a:pt x="62" y="50"/>
                  </a:lnTo>
                  <a:lnTo>
                    <a:pt x="69" y="52"/>
                  </a:lnTo>
                  <a:lnTo>
                    <a:pt x="76" y="54"/>
                  </a:lnTo>
                  <a:lnTo>
                    <a:pt x="82" y="57"/>
                  </a:lnTo>
                  <a:lnTo>
                    <a:pt x="86" y="62"/>
                  </a:lnTo>
                  <a:lnTo>
                    <a:pt x="90" y="67"/>
                  </a:lnTo>
                  <a:lnTo>
                    <a:pt x="92" y="72"/>
                  </a:lnTo>
                  <a:lnTo>
                    <a:pt x="94" y="79"/>
                  </a:lnTo>
                  <a:lnTo>
                    <a:pt x="94" y="85"/>
                  </a:lnTo>
                  <a:lnTo>
                    <a:pt x="94" y="85"/>
                  </a:lnTo>
                  <a:lnTo>
                    <a:pt x="93" y="94"/>
                  </a:lnTo>
                  <a:lnTo>
                    <a:pt x="91" y="101"/>
                  </a:lnTo>
                  <a:lnTo>
                    <a:pt x="87" y="108"/>
                  </a:lnTo>
                  <a:lnTo>
                    <a:pt x="81" y="114"/>
                  </a:lnTo>
                  <a:lnTo>
                    <a:pt x="81" y="114"/>
                  </a:lnTo>
                  <a:lnTo>
                    <a:pt x="74" y="119"/>
                  </a:lnTo>
                  <a:lnTo>
                    <a:pt x="66" y="122"/>
                  </a:lnTo>
                  <a:lnTo>
                    <a:pt x="55" y="124"/>
                  </a:lnTo>
                  <a:lnTo>
                    <a:pt x="43" y="125"/>
                  </a:lnTo>
                  <a:lnTo>
                    <a:pt x="43" y="125"/>
                  </a:lnTo>
                  <a:lnTo>
                    <a:pt x="34" y="124"/>
                  </a:lnTo>
                  <a:lnTo>
                    <a:pt x="25" y="122"/>
                  </a:lnTo>
                  <a:lnTo>
                    <a:pt x="19" y="120"/>
                  </a:lnTo>
                  <a:lnTo>
                    <a:pt x="13" y="116"/>
                  </a:lnTo>
                  <a:lnTo>
                    <a:pt x="7" y="111"/>
                  </a:lnTo>
                  <a:lnTo>
                    <a:pt x="4" y="104"/>
                  </a:lnTo>
                  <a:lnTo>
                    <a:pt x="1" y="98"/>
                  </a:lnTo>
                  <a:lnTo>
                    <a:pt x="0" y="89"/>
                  </a:lnTo>
                  <a:lnTo>
                    <a:pt x="35" y="87"/>
                  </a:lnTo>
                  <a:lnTo>
                    <a:pt x="35" y="87"/>
                  </a:lnTo>
                  <a:lnTo>
                    <a:pt x="36" y="92"/>
                  </a:lnTo>
                  <a:lnTo>
                    <a:pt x="39" y="97"/>
                  </a:lnTo>
                  <a:lnTo>
                    <a:pt x="42" y="99"/>
                  </a:lnTo>
                  <a:lnTo>
                    <a:pt x="48" y="100"/>
                  </a:lnTo>
                  <a:lnTo>
                    <a:pt x="48" y="100"/>
                  </a:lnTo>
                  <a:lnTo>
                    <a:pt x="51" y="100"/>
                  </a:lnTo>
                  <a:lnTo>
                    <a:pt x="53" y="99"/>
                  </a:lnTo>
                  <a:lnTo>
                    <a:pt x="56" y="97"/>
                  </a:lnTo>
                  <a:lnTo>
                    <a:pt x="57" y="95"/>
                  </a:lnTo>
                  <a:lnTo>
                    <a:pt x="57" y="95"/>
                  </a:lnTo>
                  <a:lnTo>
                    <a:pt x="59" y="92"/>
                  </a:lnTo>
                  <a:lnTo>
                    <a:pt x="59" y="89"/>
                  </a:lnTo>
                  <a:lnTo>
                    <a:pt x="59" y="89"/>
                  </a:lnTo>
                  <a:lnTo>
                    <a:pt x="58" y="85"/>
                  </a:lnTo>
                  <a:lnTo>
                    <a:pt x="56" y="82"/>
                  </a:lnTo>
                  <a:lnTo>
                    <a:pt x="51" y="79"/>
                  </a:lnTo>
                  <a:lnTo>
                    <a:pt x="46" y="78"/>
                  </a:lnTo>
                  <a:lnTo>
                    <a:pt x="46" y="78"/>
                  </a:lnTo>
                  <a:lnTo>
                    <a:pt x="25" y="73"/>
                  </a:lnTo>
                  <a:lnTo>
                    <a:pt x="25" y="73"/>
                  </a:lnTo>
                  <a:lnTo>
                    <a:pt x="19" y="71"/>
                  </a:lnTo>
                  <a:lnTo>
                    <a:pt x="15" y="68"/>
                  </a:lnTo>
                  <a:lnTo>
                    <a:pt x="15" y="68"/>
                  </a:lnTo>
                  <a:lnTo>
                    <a:pt x="7" y="63"/>
                  </a:lnTo>
                  <a:lnTo>
                    <a:pt x="3" y="56"/>
                  </a:lnTo>
                  <a:lnTo>
                    <a:pt x="0" y="48"/>
                  </a:lnTo>
                  <a:lnTo>
                    <a:pt x="0" y="38"/>
                  </a:lnTo>
                  <a:lnTo>
                    <a:pt x="0" y="38"/>
                  </a:lnTo>
                  <a:lnTo>
                    <a:pt x="0" y="30"/>
                  </a:lnTo>
                  <a:lnTo>
                    <a:pt x="3" y="22"/>
                  </a:lnTo>
                  <a:lnTo>
                    <a:pt x="7" y="16"/>
                  </a:lnTo>
                  <a:lnTo>
                    <a:pt x="13" y="10"/>
                  </a:lnTo>
                  <a:lnTo>
                    <a:pt x="13" y="10"/>
                  </a:lnTo>
                  <a:lnTo>
                    <a:pt x="20" y="5"/>
                  </a:lnTo>
                  <a:lnTo>
                    <a:pt x="27" y="2"/>
                  </a:lnTo>
                  <a:lnTo>
                    <a:pt x="36" y="0"/>
                  </a:lnTo>
                  <a:lnTo>
                    <a:pt x="47" y="0"/>
                  </a:lnTo>
                  <a:lnTo>
                    <a:pt x="47" y="0"/>
                  </a:lnTo>
                  <a:lnTo>
                    <a:pt x="58" y="1"/>
                  </a:lnTo>
                  <a:lnTo>
                    <a:pt x="65" y="2"/>
                  </a:lnTo>
                  <a:lnTo>
                    <a:pt x="70" y="4"/>
                  </a:lnTo>
                  <a:lnTo>
                    <a:pt x="70" y="4"/>
                  </a:lnTo>
                  <a:lnTo>
                    <a:pt x="74" y="6"/>
                  </a:lnTo>
                  <a:lnTo>
                    <a:pt x="79" y="10"/>
                  </a:lnTo>
                  <a:lnTo>
                    <a:pt x="82" y="13"/>
                  </a:lnTo>
                  <a:lnTo>
                    <a:pt x="85" y="16"/>
                  </a:lnTo>
                  <a:lnTo>
                    <a:pt x="85" y="16"/>
                  </a:lnTo>
                  <a:lnTo>
                    <a:pt x="88" y="23"/>
                  </a:lnTo>
                  <a:lnTo>
                    <a:pt x="90" y="32"/>
                  </a:lnTo>
                  <a:lnTo>
                    <a:pt x="90" y="32"/>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45" name="Freeform 89"/>
            <p:cNvSpPr>
              <a:spLocks noEditPoints="1"/>
            </p:cNvSpPr>
            <p:nvPr userDrawn="1"/>
          </p:nvSpPr>
          <p:spPr bwMode="auto">
            <a:xfrm>
              <a:off x="1896" y="2887"/>
              <a:ext cx="13" cy="56"/>
            </a:xfrm>
            <a:custGeom>
              <a:avLst/>
              <a:gdLst/>
              <a:ahLst/>
              <a:cxnLst>
                <a:cxn ang="0">
                  <a:pos x="37" y="0"/>
                </a:cxn>
                <a:cxn ang="0">
                  <a:pos x="37" y="34"/>
                </a:cxn>
                <a:cxn ang="0">
                  <a:pos x="0" y="34"/>
                </a:cxn>
                <a:cxn ang="0">
                  <a:pos x="0" y="0"/>
                </a:cxn>
                <a:cxn ang="0">
                  <a:pos x="37" y="0"/>
                </a:cxn>
                <a:cxn ang="0">
                  <a:pos x="37" y="49"/>
                </a:cxn>
                <a:cxn ang="0">
                  <a:pos x="37" y="167"/>
                </a:cxn>
                <a:cxn ang="0">
                  <a:pos x="0" y="167"/>
                </a:cxn>
                <a:cxn ang="0">
                  <a:pos x="0" y="49"/>
                </a:cxn>
                <a:cxn ang="0">
                  <a:pos x="37" y="49"/>
                </a:cxn>
              </a:cxnLst>
              <a:rect l="0" t="0" r="r" b="b"/>
              <a:pathLst>
                <a:path w="37" h="167">
                  <a:moveTo>
                    <a:pt x="37" y="0"/>
                  </a:moveTo>
                  <a:lnTo>
                    <a:pt x="37" y="34"/>
                  </a:lnTo>
                  <a:lnTo>
                    <a:pt x="0" y="34"/>
                  </a:lnTo>
                  <a:lnTo>
                    <a:pt x="0" y="0"/>
                  </a:lnTo>
                  <a:lnTo>
                    <a:pt x="37" y="0"/>
                  </a:lnTo>
                  <a:close/>
                  <a:moveTo>
                    <a:pt x="37" y="49"/>
                  </a:moveTo>
                  <a:lnTo>
                    <a:pt x="37" y="167"/>
                  </a:lnTo>
                  <a:lnTo>
                    <a:pt x="0" y="167"/>
                  </a:lnTo>
                  <a:lnTo>
                    <a:pt x="0" y="49"/>
                  </a:lnTo>
                  <a:lnTo>
                    <a:pt x="37" y="49"/>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46" name="Freeform 90"/>
            <p:cNvSpPr>
              <a:spLocks noEditPoints="1"/>
            </p:cNvSpPr>
            <p:nvPr userDrawn="1"/>
          </p:nvSpPr>
          <p:spPr bwMode="auto">
            <a:xfrm>
              <a:off x="1916" y="2887"/>
              <a:ext cx="37" cy="57"/>
            </a:xfrm>
            <a:custGeom>
              <a:avLst/>
              <a:gdLst/>
              <a:ahLst/>
              <a:cxnLst>
                <a:cxn ang="0">
                  <a:pos x="74" y="86"/>
                </a:cxn>
                <a:cxn ang="0">
                  <a:pos x="66" y="79"/>
                </a:cxn>
                <a:cxn ang="0">
                  <a:pos x="58" y="76"/>
                </a:cxn>
                <a:cxn ang="0">
                  <a:pos x="52" y="77"/>
                </a:cxn>
                <a:cxn ang="0">
                  <a:pos x="45" y="83"/>
                </a:cxn>
                <a:cxn ang="0">
                  <a:pos x="42" y="90"/>
                </a:cxn>
                <a:cxn ang="0">
                  <a:pos x="40" y="109"/>
                </a:cxn>
                <a:cxn ang="0">
                  <a:pos x="40" y="117"/>
                </a:cxn>
                <a:cxn ang="0">
                  <a:pos x="43" y="131"/>
                </a:cxn>
                <a:cxn ang="0">
                  <a:pos x="46" y="136"/>
                </a:cxn>
                <a:cxn ang="0">
                  <a:pos x="51" y="142"/>
                </a:cxn>
                <a:cxn ang="0">
                  <a:pos x="58" y="144"/>
                </a:cxn>
                <a:cxn ang="0">
                  <a:pos x="62" y="143"/>
                </a:cxn>
                <a:cxn ang="0">
                  <a:pos x="70" y="137"/>
                </a:cxn>
                <a:cxn ang="0">
                  <a:pos x="74" y="129"/>
                </a:cxn>
                <a:cxn ang="0">
                  <a:pos x="74" y="117"/>
                </a:cxn>
                <a:cxn ang="0">
                  <a:pos x="111" y="0"/>
                </a:cxn>
                <a:cxn ang="0">
                  <a:pos x="78" y="167"/>
                </a:cxn>
                <a:cxn ang="0">
                  <a:pos x="77" y="155"/>
                </a:cxn>
                <a:cxn ang="0">
                  <a:pos x="62" y="167"/>
                </a:cxn>
                <a:cxn ang="0">
                  <a:pos x="45" y="170"/>
                </a:cxn>
                <a:cxn ang="0">
                  <a:pos x="40" y="170"/>
                </a:cxn>
                <a:cxn ang="0">
                  <a:pos x="29" y="168"/>
                </a:cxn>
                <a:cxn ang="0">
                  <a:pos x="20" y="162"/>
                </a:cxn>
                <a:cxn ang="0">
                  <a:pos x="12" y="154"/>
                </a:cxn>
                <a:cxn ang="0">
                  <a:pos x="9" y="149"/>
                </a:cxn>
                <a:cxn ang="0">
                  <a:pos x="2" y="131"/>
                </a:cxn>
                <a:cxn ang="0">
                  <a:pos x="0" y="109"/>
                </a:cxn>
                <a:cxn ang="0">
                  <a:pos x="0" y="96"/>
                </a:cxn>
                <a:cxn ang="0">
                  <a:pos x="5" y="75"/>
                </a:cxn>
                <a:cxn ang="0">
                  <a:pos x="11" y="66"/>
                </a:cxn>
                <a:cxn ang="0">
                  <a:pos x="26" y="51"/>
                </a:cxn>
                <a:cxn ang="0">
                  <a:pos x="30" y="48"/>
                </a:cxn>
                <a:cxn ang="0">
                  <a:pos x="40" y="46"/>
                </a:cxn>
                <a:cxn ang="0">
                  <a:pos x="45" y="46"/>
                </a:cxn>
                <a:cxn ang="0">
                  <a:pos x="60" y="49"/>
                </a:cxn>
                <a:cxn ang="0">
                  <a:pos x="74" y="61"/>
                </a:cxn>
                <a:cxn ang="0">
                  <a:pos x="111" y="0"/>
                </a:cxn>
              </a:cxnLst>
              <a:rect l="0" t="0" r="r" b="b"/>
              <a:pathLst>
                <a:path w="111" h="170">
                  <a:moveTo>
                    <a:pt x="74" y="86"/>
                  </a:moveTo>
                  <a:lnTo>
                    <a:pt x="74" y="86"/>
                  </a:lnTo>
                  <a:lnTo>
                    <a:pt x="70" y="82"/>
                  </a:lnTo>
                  <a:lnTo>
                    <a:pt x="66" y="79"/>
                  </a:lnTo>
                  <a:lnTo>
                    <a:pt x="62" y="77"/>
                  </a:lnTo>
                  <a:lnTo>
                    <a:pt x="58" y="76"/>
                  </a:lnTo>
                  <a:lnTo>
                    <a:pt x="58" y="76"/>
                  </a:lnTo>
                  <a:lnTo>
                    <a:pt x="52" y="77"/>
                  </a:lnTo>
                  <a:lnTo>
                    <a:pt x="48" y="79"/>
                  </a:lnTo>
                  <a:lnTo>
                    <a:pt x="45" y="83"/>
                  </a:lnTo>
                  <a:lnTo>
                    <a:pt x="42" y="90"/>
                  </a:lnTo>
                  <a:lnTo>
                    <a:pt x="42" y="90"/>
                  </a:lnTo>
                  <a:lnTo>
                    <a:pt x="40" y="98"/>
                  </a:lnTo>
                  <a:lnTo>
                    <a:pt x="40" y="109"/>
                  </a:lnTo>
                  <a:lnTo>
                    <a:pt x="40" y="109"/>
                  </a:lnTo>
                  <a:lnTo>
                    <a:pt x="40" y="117"/>
                  </a:lnTo>
                  <a:lnTo>
                    <a:pt x="41" y="125"/>
                  </a:lnTo>
                  <a:lnTo>
                    <a:pt x="43" y="131"/>
                  </a:lnTo>
                  <a:lnTo>
                    <a:pt x="46" y="136"/>
                  </a:lnTo>
                  <a:lnTo>
                    <a:pt x="46" y="136"/>
                  </a:lnTo>
                  <a:lnTo>
                    <a:pt x="48" y="140"/>
                  </a:lnTo>
                  <a:lnTo>
                    <a:pt x="51" y="142"/>
                  </a:lnTo>
                  <a:lnTo>
                    <a:pt x="54" y="144"/>
                  </a:lnTo>
                  <a:lnTo>
                    <a:pt x="58" y="144"/>
                  </a:lnTo>
                  <a:lnTo>
                    <a:pt x="58" y="144"/>
                  </a:lnTo>
                  <a:lnTo>
                    <a:pt x="62" y="143"/>
                  </a:lnTo>
                  <a:lnTo>
                    <a:pt x="66" y="141"/>
                  </a:lnTo>
                  <a:lnTo>
                    <a:pt x="70" y="137"/>
                  </a:lnTo>
                  <a:lnTo>
                    <a:pt x="74" y="133"/>
                  </a:lnTo>
                  <a:lnTo>
                    <a:pt x="74" y="129"/>
                  </a:lnTo>
                  <a:lnTo>
                    <a:pt x="74" y="121"/>
                  </a:lnTo>
                  <a:lnTo>
                    <a:pt x="74" y="117"/>
                  </a:lnTo>
                  <a:lnTo>
                    <a:pt x="74" y="86"/>
                  </a:lnTo>
                  <a:close/>
                  <a:moveTo>
                    <a:pt x="111" y="0"/>
                  </a:moveTo>
                  <a:lnTo>
                    <a:pt x="111" y="167"/>
                  </a:lnTo>
                  <a:lnTo>
                    <a:pt x="78" y="167"/>
                  </a:lnTo>
                  <a:lnTo>
                    <a:pt x="77" y="155"/>
                  </a:lnTo>
                  <a:lnTo>
                    <a:pt x="77" y="155"/>
                  </a:lnTo>
                  <a:lnTo>
                    <a:pt x="69" y="162"/>
                  </a:lnTo>
                  <a:lnTo>
                    <a:pt x="62" y="167"/>
                  </a:lnTo>
                  <a:lnTo>
                    <a:pt x="53" y="170"/>
                  </a:lnTo>
                  <a:lnTo>
                    <a:pt x="45" y="170"/>
                  </a:lnTo>
                  <a:lnTo>
                    <a:pt x="45" y="170"/>
                  </a:lnTo>
                  <a:lnTo>
                    <a:pt x="40" y="170"/>
                  </a:lnTo>
                  <a:lnTo>
                    <a:pt x="34" y="169"/>
                  </a:lnTo>
                  <a:lnTo>
                    <a:pt x="29" y="168"/>
                  </a:lnTo>
                  <a:lnTo>
                    <a:pt x="25" y="165"/>
                  </a:lnTo>
                  <a:lnTo>
                    <a:pt x="20" y="162"/>
                  </a:lnTo>
                  <a:lnTo>
                    <a:pt x="16" y="159"/>
                  </a:lnTo>
                  <a:lnTo>
                    <a:pt x="12" y="154"/>
                  </a:lnTo>
                  <a:lnTo>
                    <a:pt x="9" y="149"/>
                  </a:lnTo>
                  <a:lnTo>
                    <a:pt x="9" y="149"/>
                  </a:lnTo>
                  <a:lnTo>
                    <a:pt x="5" y="141"/>
                  </a:lnTo>
                  <a:lnTo>
                    <a:pt x="2" y="131"/>
                  </a:lnTo>
                  <a:lnTo>
                    <a:pt x="0" y="120"/>
                  </a:lnTo>
                  <a:lnTo>
                    <a:pt x="0" y="109"/>
                  </a:lnTo>
                  <a:lnTo>
                    <a:pt x="0" y="109"/>
                  </a:lnTo>
                  <a:lnTo>
                    <a:pt x="0" y="96"/>
                  </a:lnTo>
                  <a:lnTo>
                    <a:pt x="2" y="84"/>
                  </a:lnTo>
                  <a:lnTo>
                    <a:pt x="5" y="75"/>
                  </a:lnTo>
                  <a:lnTo>
                    <a:pt x="11" y="66"/>
                  </a:lnTo>
                  <a:lnTo>
                    <a:pt x="11" y="66"/>
                  </a:lnTo>
                  <a:lnTo>
                    <a:pt x="17" y="58"/>
                  </a:lnTo>
                  <a:lnTo>
                    <a:pt x="26" y="51"/>
                  </a:lnTo>
                  <a:lnTo>
                    <a:pt x="26" y="51"/>
                  </a:lnTo>
                  <a:lnTo>
                    <a:pt x="30" y="48"/>
                  </a:lnTo>
                  <a:lnTo>
                    <a:pt x="35" y="47"/>
                  </a:lnTo>
                  <a:lnTo>
                    <a:pt x="40" y="46"/>
                  </a:lnTo>
                  <a:lnTo>
                    <a:pt x="45" y="46"/>
                  </a:lnTo>
                  <a:lnTo>
                    <a:pt x="45" y="46"/>
                  </a:lnTo>
                  <a:lnTo>
                    <a:pt x="52" y="46"/>
                  </a:lnTo>
                  <a:lnTo>
                    <a:pt x="60" y="49"/>
                  </a:lnTo>
                  <a:lnTo>
                    <a:pt x="67" y="55"/>
                  </a:lnTo>
                  <a:lnTo>
                    <a:pt x="74" y="61"/>
                  </a:lnTo>
                  <a:lnTo>
                    <a:pt x="74" y="0"/>
                  </a:lnTo>
                  <a:lnTo>
                    <a:pt x="111" y="0"/>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47" name="Freeform 91"/>
            <p:cNvSpPr>
              <a:spLocks noEditPoints="1"/>
            </p:cNvSpPr>
            <p:nvPr userDrawn="1"/>
          </p:nvSpPr>
          <p:spPr bwMode="auto">
            <a:xfrm>
              <a:off x="1959" y="2903"/>
              <a:ext cx="37" cy="41"/>
            </a:xfrm>
            <a:custGeom>
              <a:avLst/>
              <a:gdLst/>
              <a:ahLst/>
              <a:cxnLst>
                <a:cxn ang="0">
                  <a:pos x="71" y="68"/>
                </a:cxn>
                <a:cxn ang="0">
                  <a:pos x="52" y="73"/>
                </a:cxn>
                <a:cxn ang="0">
                  <a:pos x="47" y="75"/>
                </a:cxn>
                <a:cxn ang="0">
                  <a:pos x="40" y="83"/>
                </a:cxn>
                <a:cxn ang="0">
                  <a:pos x="39" y="88"/>
                </a:cxn>
                <a:cxn ang="0">
                  <a:pos x="44" y="96"/>
                </a:cxn>
                <a:cxn ang="0">
                  <a:pos x="47" y="98"/>
                </a:cxn>
                <a:cxn ang="0">
                  <a:pos x="50" y="98"/>
                </a:cxn>
                <a:cxn ang="0">
                  <a:pos x="61" y="96"/>
                </a:cxn>
                <a:cxn ang="0">
                  <a:pos x="71" y="89"/>
                </a:cxn>
                <a:cxn ang="0">
                  <a:pos x="42" y="40"/>
                </a:cxn>
                <a:cxn ang="0">
                  <a:pos x="4" y="36"/>
                </a:cxn>
                <a:cxn ang="0">
                  <a:pos x="9" y="23"/>
                </a:cxn>
                <a:cxn ang="0">
                  <a:pos x="14" y="14"/>
                </a:cxn>
                <a:cxn ang="0">
                  <a:pos x="18" y="11"/>
                </a:cxn>
                <a:cxn ang="0">
                  <a:pos x="32" y="3"/>
                </a:cxn>
                <a:cxn ang="0">
                  <a:pos x="57" y="0"/>
                </a:cxn>
                <a:cxn ang="0">
                  <a:pos x="71" y="0"/>
                </a:cxn>
                <a:cxn ang="0">
                  <a:pos x="93" y="7"/>
                </a:cxn>
                <a:cxn ang="0">
                  <a:pos x="100" y="13"/>
                </a:cxn>
                <a:cxn ang="0">
                  <a:pos x="103" y="17"/>
                </a:cxn>
                <a:cxn ang="0">
                  <a:pos x="107" y="26"/>
                </a:cxn>
                <a:cxn ang="0">
                  <a:pos x="109" y="31"/>
                </a:cxn>
                <a:cxn ang="0">
                  <a:pos x="109" y="79"/>
                </a:cxn>
                <a:cxn ang="0">
                  <a:pos x="110" y="106"/>
                </a:cxn>
                <a:cxn ang="0">
                  <a:pos x="75" y="121"/>
                </a:cxn>
                <a:cxn ang="0">
                  <a:pos x="72" y="112"/>
                </a:cxn>
                <a:cxn ang="0">
                  <a:pos x="56" y="121"/>
                </a:cxn>
                <a:cxn ang="0">
                  <a:pos x="37" y="124"/>
                </a:cxn>
                <a:cxn ang="0">
                  <a:pos x="30" y="124"/>
                </a:cxn>
                <a:cxn ang="0">
                  <a:pos x="16" y="120"/>
                </a:cxn>
                <a:cxn ang="0">
                  <a:pos x="11" y="117"/>
                </a:cxn>
                <a:cxn ang="0">
                  <a:pos x="2" y="105"/>
                </a:cxn>
                <a:cxn ang="0">
                  <a:pos x="0" y="92"/>
                </a:cxn>
                <a:cxn ang="0">
                  <a:pos x="1" y="83"/>
                </a:cxn>
                <a:cxn ang="0">
                  <a:pos x="10" y="68"/>
                </a:cxn>
                <a:cxn ang="0">
                  <a:pos x="16" y="62"/>
                </a:cxn>
                <a:cxn ang="0">
                  <a:pos x="36" y="53"/>
                </a:cxn>
                <a:cxn ang="0">
                  <a:pos x="68" y="45"/>
                </a:cxn>
                <a:cxn ang="0">
                  <a:pos x="71" y="45"/>
                </a:cxn>
                <a:cxn ang="0">
                  <a:pos x="71" y="41"/>
                </a:cxn>
                <a:cxn ang="0">
                  <a:pos x="69" y="32"/>
                </a:cxn>
                <a:cxn ang="0">
                  <a:pos x="68" y="30"/>
                </a:cxn>
                <a:cxn ang="0">
                  <a:pos x="57" y="27"/>
                </a:cxn>
                <a:cxn ang="0">
                  <a:pos x="51" y="28"/>
                </a:cxn>
                <a:cxn ang="0">
                  <a:pos x="43" y="34"/>
                </a:cxn>
                <a:cxn ang="0">
                  <a:pos x="42" y="40"/>
                </a:cxn>
              </a:cxnLst>
              <a:rect l="0" t="0" r="r" b="b"/>
              <a:pathLst>
                <a:path w="111" h="124">
                  <a:moveTo>
                    <a:pt x="71" y="68"/>
                  </a:moveTo>
                  <a:lnTo>
                    <a:pt x="71" y="68"/>
                  </a:lnTo>
                  <a:lnTo>
                    <a:pt x="62" y="70"/>
                  </a:lnTo>
                  <a:lnTo>
                    <a:pt x="52" y="73"/>
                  </a:lnTo>
                  <a:lnTo>
                    <a:pt x="52" y="73"/>
                  </a:lnTo>
                  <a:lnTo>
                    <a:pt x="47" y="75"/>
                  </a:lnTo>
                  <a:lnTo>
                    <a:pt x="43" y="80"/>
                  </a:lnTo>
                  <a:lnTo>
                    <a:pt x="40" y="83"/>
                  </a:lnTo>
                  <a:lnTo>
                    <a:pt x="39" y="88"/>
                  </a:lnTo>
                  <a:lnTo>
                    <a:pt x="39" y="88"/>
                  </a:lnTo>
                  <a:lnTo>
                    <a:pt x="40" y="92"/>
                  </a:lnTo>
                  <a:lnTo>
                    <a:pt x="44" y="96"/>
                  </a:lnTo>
                  <a:lnTo>
                    <a:pt x="44" y="96"/>
                  </a:lnTo>
                  <a:lnTo>
                    <a:pt x="47" y="98"/>
                  </a:lnTo>
                  <a:lnTo>
                    <a:pt x="50" y="98"/>
                  </a:lnTo>
                  <a:lnTo>
                    <a:pt x="50" y="98"/>
                  </a:lnTo>
                  <a:lnTo>
                    <a:pt x="55" y="98"/>
                  </a:lnTo>
                  <a:lnTo>
                    <a:pt x="61" y="96"/>
                  </a:lnTo>
                  <a:lnTo>
                    <a:pt x="66" y="94"/>
                  </a:lnTo>
                  <a:lnTo>
                    <a:pt x="71" y="89"/>
                  </a:lnTo>
                  <a:lnTo>
                    <a:pt x="71" y="68"/>
                  </a:lnTo>
                  <a:close/>
                  <a:moveTo>
                    <a:pt x="42" y="40"/>
                  </a:moveTo>
                  <a:lnTo>
                    <a:pt x="4" y="36"/>
                  </a:lnTo>
                  <a:lnTo>
                    <a:pt x="4" y="36"/>
                  </a:lnTo>
                  <a:lnTo>
                    <a:pt x="6" y="30"/>
                  </a:lnTo>
                  <a:lnTo>
                    <a:pt x="9" y="23"/>
                  </a:lnTo>
                  <a:lnTo>
                    <a:pt x="11" y="18"/>
                  </a:lnTo>
                  <a:lnTo>
                    <a:pt x="14" y="14"/>
                  </a:lnTo>
                  <a:lnTo>
                    <a:pt x="14" y="14"/>
                  </a:lnTo>
                  <a:lnTo>
                    <a:pt x="18" y="11"/>
                  </a:lnTo>
                  <a:lnTo>
                    <a:pt x="22" y="7"/>
                  </a:lnTo>
                  <a:lnTo>
                    <a:pt x="32" y="3"/>
                  </a:lnTo>
                  <a:lnTo>
                    <a:pt x="44" y="0"/>
                  </a:lnTo>
                  <a:lnTo>
                    <a:pt x="57" y="0"/>
                  </a:lnTo>
                  <a:lnTo>
                    <a:pt x="57" y="0"/>
                  </a:lnTo>
                  <a:lnTo>
                    <a:pt x="71" y="0"/>
                  </a:lnTo>
                  <a:lnTo>
                    <a:pt x="83" y="3"/>
                  </a:lnTo>
                  <a:lnTo>
                    <a:pt x="93" y="7"/>
                  </a:lnTo>
                  <a:lnTo>
                    <a:pt x="97" y="10"/>
                  </a:lnTo>
                  <a:lnTo>
                    <a:pt x="100" y="13"/>
                  </a:lnTo>
                  <a:lnTo>
                    <a:pt x="100" y="13"/>
                  </a:lnTo>
                  <a:lnTo>
                    <a:pt x="103" y="17"/>
                  </a:lnTo>
                  <a:lnTo>
                    <a:pt x="105" y="21"/>
                  </a:lnTo>
                  <a:lnTo>
                    <a:pt x="107" y="26"/>
                  </a:lnTo>
                  <a:lnTo>
                    <a:pt x="109" y="31"/>
                  </a:lnTo>
                  <a:lnTo>
                    <a:pt x="109" y="31"/>
                  </a:lnTo>
                  <a:lnTo>
                    <a:pt x="109" y="49"/>
                  </a:lnTo>
                  <a:lnTo>
                    <a:pt x="109" y="79"/>
                  </a:lnTo>
                  <a:lnTo>
                    <a:pt x="109" y="79"/>
                  </a:lnTo>
                  <a:lnTo>
                    <a:pt x="110" y="106"/>
                  </a:lnTo>
                  <a:lnTo>
                    <a:pt x="111" y="121"/>
                  </a:lnTo>
                  <a:lnTo>
                    <a:pt x="75" y="121"/>
                  </a:lnTo>
                  <a:lnTo>
                    <a:pt x="72" y="112"/>
                  </a:lnTo>
                  <a:lnTo>
                    <a:pt x="72" y="112"/>
                  </a:lnTo>
                  <a:lnTo>
                    <a:pt x="65" y="118"/>
                  </a:lnTo>
                  <a:lnTo>
                    <a:pt x="56" y="121"/>
                  </a:lnTo>
                  <a:lnTo>
                    <a:pt x="47" y="124"/>
                  </a:lnTo>
                  <a:lnTo>
                    <a:pt x="37" y="124"/>
                  </a:lnTo>
                  <a:lnTo>
                    <a:pt x="37" y="124"/>
                  </a:lnTo>
                  <a:lnTo>
                    <a:pt x="30" y="124"/>
                  </a:lnTo>
                  <a:lnTo>
                    <a:pt x="22" y="122"/>
                  </a:lnTo>
                  <a:lnTo>
                    <a:pt x="16" y="120"/>
                  </a:lnTo>
                  <a:lnTo>
                    <a:pt x="11" y="117"/>
                  </a:lnTo>
                  <a:lnTo>
                    <a:pt x="11" y="117"/>
                  </a:lnTo>
                  <a:lnTo>
                    <a:pt x="5" y="112"/>
                  </a:lnTo>
                  <a:lnTo>
                    <a:pt x="2" y="105"/>
                  </a:lnTo>
                  <a:lnTo>
                    <a:pt x="0" y="99"/>
                  </a:lnTo>
                  <a:lnTo>
                    <a:pt x="0" y="92"/>
                  </a:lnTo>
                  <a:lnTo>
                    <a:pt x="0" y="92"/>
                  </a:lnTo>
                  <a:lnTo>
                    <a:pt x="1" y="83"/>
                  </a:lnTo>
                  <a:lnTo>
                    <a:pt x="4" y="75"/>
                  </a:lnTo>
                  <a:lnTo>
                    <a:pt x="10" y="68"/>
                  </a:lnTo>
                  <a:lnTo>
                    <a:pt x="16" y="62"/>
                  </a:lnTo>
                  <a:lnTo>
                    <a:pt x="16" y="62"/>
                  </a:lnTo>
                  <a:lnTo>
                    <a:pt x="25" y="57"/>
                  </a:lnTo>
                  <a:lnTo>
                    <a:pt x="36" y="53"/>
                  </a:lnTo>
                  <a:lnTo>
                    <a:pt x="51" y="49"/>
                  </a:lnTo>
                  <a:lnTo>
                    <a:pt x="68" y="45"/>
                  </a:lnTo>
                  <a:lnTo>
                    <a:pt x="71" y="45"/>
                  </a:lnTo>
                  <a:lnTo>
                    <a:pt x="71" y="45"/>
                  </a:lnTo>
                  <a:lnTo>
                    <a:pt x="71" y="41"/>
                  </a:lnTo>
                  <a:lnTo>
                    <a:pt x="71" y="41"/>
                  </a:lnTo>
                  <a:lnTo>
                    <a:pt x="70" y="34"/>
                  </a:lnTo>
                  <a:lnTo>
                    <a:pt x="69" y="32"/>
                  </a:lnTo>
                  <a:lnTo>
                    <a:pt x="68" y="30"/>
                  </a:lnTo>
                  <a:lnTo>
                    <a:pt x="68" y="30"/>
                  </a:lnTo>
                  <a:lnTo>
                    <a:pt x="64" y="28"/>
                  </a:lnTo>
                  <a:lnTo>
                    <a:pt x="57" y="27"/>
                  </a:lnTo>
                  <a:lnTo>
                    <a:pt x="57" y="27"/>
                  </a:lnTo>
                  <a:lnTo>
                    <a:pt x="51" y="28"/>
                  </a:lnTo>
                  <a:lnTo>
                    <a:pt x="47" y="30"/>
                  </a:lnTo>
                  <a:lnTo>
                    <a:pt x="43" y="34"/>
                  </a:lnTo>
                  <a:lnTo>
                    <a:pt x="42" y="40"/>
                  </a:lnTo>
                  <a:lnTo>
                    <a:pt x="42" y="40"/>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48" name="Freeform 92"/>
            <p:cNvSpPr>
              <a:spLocks noEditPoints="1"/>
            </p:cNvSpPr>
            <p:nvPr userDrawn="1"/>
          </p:nvSpPr>
          <p:spPr bwMode="auto">
            <a:xfrm>
              <a:off x="2002" y="2887"/>
              <a:ext cx="37" cy="57"/>
            </a:xfrm>
            <a:custGeom>
              <a:avLst/>
              <a:gdLst/>
              <a:ahLst/>
              <a:cxnLst>
                <a:cxn ang="0">
                  <a:pos x="73" y="86"/>
                </a:cxn>
                <a:cxn ang="0">
                  <a:pos x="66" y="79"/>
                </a:cxn>
                <a:cxn ang="0">
                  <a:pos x="57" y="76"/>
                </a:cxn>
                <a:cxn ang="0">
                  <a:pos x="52" y="77"/>
                </a:cxn>
                <a:cxn ang="0">
                  <a:pos x="44" y="83"/>
                </a:cxn>
                <a:cxn ang="0">
                  <a:pos x="41" y="90"/>
                </a:cxn>
                <a:cxn ang="0">
                  <a:pos x="39" y="109"/>
                </a:cxn>
                <a:cxn ang="0">
                  <a:pos x="39" y="117"/>
                </a:cxn>
                <a:cxn ang="0">
                  <a:pos x="42" y="131"/>
                </a:cxn>
                <a:cxn ang="0">
                  <a:pos x="46" y="136"/>
                </a:cxn>
                <a:cxn ang="0">
                  <a:pos x="51" y="142"/>
                </a:cxn>
                <a:cxn ang="0">
                  <a:pos x="57" y="144"/>
                </a:cxn>
                <a:cxn ang="0">
                  <a:pos x="61" y="143"/>
                </a:cxn>
                <a:cxn ang="0">
                  <a:pos x="70" y="137"/>
                </a:cxn>
                <a:cxn ang="0">
                  <a:pos x="73" y="129"/>
                </a:cxn>
                <a:cxn ang="0">
                  <a:pos x="73" y="118"/>
                </a:cxn>
                <a:cxn ang="0">
                  <a:pos x="110" y="0"/>
                </a:cxn>
                <a:cxn ang="0">
                  <a:pos x="77" y="167"/>
                </a:cxn>
                <a:cxn ang="0">
                  <a:pos x="76" y="155"/>
                </a:cxn>
                <a:cxn ang="0">
                  <a:pos x="61" y="167"/>
                </a:cxn>
                <a:cxn ang="0">
                  <a:pos x="44" y="170"/>
                </a:cxn>
                <a:cxn ang="0">
                  <a:pos x="39" y="170"/>
                </a:cxn>
                <a:cxn ang="0">
                  <a:pos x="29" y="168"/>
                </a:cxn>
                <a:cxn ang="0">
                  <a:pos x="20" y="163"/>
                </a:cxn>
                <a:cxn ang="0">
                  <a:pos x="13" y="154"/>
                </a:cxn>
                <a:cxn ang="0">
                  <a:pos x="8" y="149"/>
                </a:cxn>
                <a:cxn ang="0">
                  <a:pos x="2" y="131"/>
                </a:cxn>
                <a:cxn ang="0">
                  <a:pos x="0" y="109"/>
                </a:cxn>
                <a:cxn ang="0">
                  <a:pos x="0" y="96"/>
                </a:cxn>
                <a:cxn ang="0">
                  <a:pos x="5" y="75"/>
                </a:cxn>
                <a:cxn ang="0">
                  <a:pos x="10" y="66"/>
                </a:cxn>
                <a:cxn ang="0">
                  <a:pos x="25" y="51"/>
                </a:cxn>
                <a:cxn ang="0">
                  <a:pos x="30" y="48"/>
                </a:cxn>
                <a:cxn ang="0">
                  <a:pos x="39" y="46"/>
                </a:cxn>
                <a:cxn ang="0">
                  <a:pos x="44" y="46"/>
                </a:cxn>
                <a:cxn ang="0">
                  <a:pos x="59" y="49"/>
                </a:cxn>
                <a:cxn ang="0">
                  <a:pos x="73" y="61"/>
                </a:cxn>
                <a:cxn ang="0">
                  <a:pos x="110" y="0"/>
                </a:cxn>
              </a:cxnLst>
              <a:rect l="0" t="0" r="r" b="b"/>
              <a:pathLst>
                <a:path w="110" h="170">
                  <a:moveTo>
                    <a:pt x="73" y="86"/>
                  </a:moveTo>
                  <a:lnTo>
                    <a:pt x="73" y="86"/>
                  </a:lnTo>
                  <a:lnTo>
                    <a:pt x="70" y="82"/>
                  </a:lnTo>
                  <a:lnTo>
                    <a:pt x="66" y="79"/>
                  </a:lnTo>
                  <a:lnTo>
                    <a:pt x="61" y="77"/>
                  </a:lnTo>
                  <a:lnTo>
                    <a:pt x="57" y="76"/>
                  </a:lnTo>
                  <a:lnTo>
                    <a:pt x="57" y="76"/>
                  </a:lnTo>
                  <a:lnTo>
                    <a:pt x="52" y="77"/>
                  </a:lnTo>
                  <a:lnTo>
                    <a:pt x="48" y="79"/>
                  </a:lnTo>
                  <a:lnTo>
                    <a:pt x="44" y="83"/>
                  </a:lnTo>
                  <a:lnTo>
                    <a:pt x="41" y="90"/>
                  </a:lnTo>
                  <a:lnTo>
                    <a:pt x="41" y="90"/>
                  </a:lnTo>
                  <a:lnTo>
                    <a:pt x="40" y="98"/>
                  </a:lnTo>
                  <a:lnTo>
                    <a:pt x="39" y="109"/>
                  </a:lnTo>
                  <a:lnTo>
                    <a:pt x="39" y="109"/>
                  </a:lnTo>
                  <a:lnTo>
                    <a:pt x="39" y="117"/>
                  </a:lnTo>
                  <a:lnTo>
                    <a:pt x="40" y="125"/>
                  </a:lnTo>
                  <a:lnTo>
                    <a:pt x="42" y="131"/>
                  </a:lnTo>
                  <a:lnTo>
                    <a:pt x="46" y="136"/>
                  </a:lnTo>
                  <a:lnTo>
                    <a:pt x="46" y="136"/>
                  </a:lnTo>
                  <a:lnTo>
                    <a:pt x="48" y="140"/>
                  </a:lnTo>
                  <a:lnTo>
                    <a:pt x="51" y="142"/>
                  </a:lnTo>
                  <a:lnTo>
                    <a:pt x="54" y="144"/>
                  </a:lnTo>
                  <a:lnTo>
                    <a:pt x="57" y="144"/>
                  </a:lnTo>
                  <a:lnTo>
                    <a:pt x="57" y="144"/>
                  </a:lnTo>
                  <a:lnTo>
                    <a:pt x="61" y="143"/>
                  </a:lnTo>
                  <a:lnTo>
                    <a:pt x="66" y="141"/>
                  </a:lnTo>
                  <a:lnTo>
                    <a:pt x="70" y="137"/>
                  </a:lnTo>
                  <a:lnTo>
                    <a:pt x="73" y="133"/>
                  </a:lnTo>
                  <a:lnTo>
                    <a:pt x="73" y="129"/>
                  </a:lnTo>
                  <a:lnTo>
                    <a:pt x="73" y="121"/>
                  </a:lnTo>
                  <a:lnTo>
                    <a:pt x="73" y="118"/>
                  </a:lnTo>
                  <a:lnTo>
                    <a:pt x="73" y="86"/>
                  </a:lnTo>
                  <a:close/>
                  <a:moveTo>
                    <a:pt x="110" y="0"/>
                  </a:moveTo>
                  <a:lnTo>
                    <a:pt x="110" y="167"/>
                  </a:lnTo>
                  <a:lnTo>
                    <a:pt x="77" y="167"/>
                  </a:lnTo>
                  <a:lnTo>
                    <a:pt x="76" y="155"/>
                  </a:lnTo>
                  <a:lnTo>
                    <a:pt x="76" y="155"/>
                  </a:lnTo>
                  <a:lnTo>
                    <a:pt x="69" y="162"/>
                  </a:lnTo>
                  <a:lnTo>
                    <a:pt x="61" y="167"/>
                  </a:lnTo>
                  <a:lnTo>
                    <a:pt x="53" y="170"/>
                  </a:lnTo>
                  <a:lnTo>
                    <a:pt x="44" y="170"/>
                  </a:lnTo>
                  <a:lnTo>
                    <a:pt x="44" y="170"/>
                  </a:lnTo>
                  <a:lnTo>
                    <a:pt x="39" y="170"/>
                  </a:lnTo>
                  <a:lnTo>
                    <a:pt x="34" y="169"/>
                  </a:lnTo>
                  <a:lnTo>
                    <a:pt x="29" y="168"/>
                  </a:lnTo>
                  <a:lnTo>
                    <a:pt x="24" y="165"/>
                  </a:lnTo>
                  <a:lnTo>
                    <a:pt x="20" y="163"/>
                  </a:lnTo>
                  <a:lnTo>
                    <a:pt x="16" y="159"/>
                  </a:lnTo>
                  <a:lnTo>
                    <a:pt x="13" y="154"/>
                  </a:lnTo>
                  <a:lnTo>
                    <a:pt x="8" y="149"/>
                  </a:lnTo>
                  <a:lnTo>
                    <a:pt x="8" y="149"/>
                  </a:lnTo>
                  <a:lnTo>
                    <a:pt x="5" y="141"/>
                  </a:lnTo>
                  <a:lnTo>
                    <a:pt x="2" y="131"/>
                  </a:lnTo>
                  <a:lnTo>
                    <a:pt x="0" y="120"/>
                  </a:lnTo>
                  <a:lnTo>
                    <a:pt x="0" y="109"/>
                  </a:lnTo>
                  <a:lnTo>
                    <a:pt x="0" y="109"/>
                  </a:lnTo>
                  <a:lnTo>
                    <a:pt x="0" y="96"/>
                  </a:lnTo>
                  <a:lnTo>
                    <a:pt x="2" y="84"/>
                  </a:lnTo>
                  <a:lnTo>
                    <a:pt x="5" y="75"/>
                  </a:lnTo>
                  <a:lnTo>
                    <a:pt x="10" y="66"/>
                  </a:lnTo>
                  <a:lnTo>
                    <a:pt x="10" y="66"/>
                  </a:lnTo>
                  <a:lnTo>
                    <a:pt x="17" y="58"/>
                  </a:lnTo>
                  <a:lnTo>
                    <a:pt x="25" y="51"/>
                  </a:lnTo>
                  <a:lnTo>
                    <a:pt x="25" y="51"/>
                  </a:lnTo>
                  <a:lnTo>
                    <a:pt x="30" y="48"/>
                  </a:lnTo>
                  <a:lnTo>
                    <a:pt x="35" y="47"/>
                  </a:lnTo>
                  <a:lnTo>
                    <a:pt x="39" y="46"/>
                  </a:lnTo>
                  <a:lnTo>
                    <a:pt x="44" y="46"/>
                  </a:lnTo>
                  <a:lnTo>
                    <a:pt x="44" y="46"/>
                  </a:lnTo>
                  <a:lnTo>
                    <a:pt x="52" y="46"/>
                  </a:lnTo>
                  <a:lnTo>
                    <a:pt x="59" y="49"/>
                  </a:lnTo>
                  <a:lnTo>
                    <a:pt x="67" y="55"/>
                  </a:lnTo>
                  <a:lnTo>
                    <a:pt x="73" y="61"/>
                  </a:lnTo>
                  <a:lnTo>
                    <a:pt x="73" y="0"/>
                  </a:lnTo>
                  <a:lnTo>
                    <a:pt x="110" y="0"/>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49" name="Freeform 93"/>
            <p:cNvSpPr>
              <a:spLocks noEditPoints="1"/>
            </p:cNvSpPr>
            <p:nvPr userDrawn="1"/>
          </p:nvSpPr>
          <p:spPr bwMode="auto">
            <a:xfrm>
              <a:off x="2046" y="2903"/>
              <a:ext cx="36" cy="41"/>
            </a:xfrm>
            <a:custGeom>
              <a:avLst/>
              <a:gdLst/>
              <a:ahLst/>
              <a:cxnLst>
                <a:cxn ang="0">
                  <a:pos x="74" y="50"/>
                </a:cxn>
                <a:cxn ang="0">
                  <a:pos x="73" y="43"/>
                </a:cxn>
                <a:cxn ang="0">
                  <a:pos x="71" y="36"/>
                </a:cxn>
                <a:cxn ang="0">
                  <a:pos x="66" y="29"/>
                </a:cxn>
                <a:cxn ang="0">
                  <a:pos x="56" y="27"/>
                </a:cxn>
                <a:cxn ang="0">
                  <a:pos x="52" y="28"/>
                </a:cxn>
                <a:cxn ang="0">
                  <a:pos x="44" y="33"/>
                </a:cxn>
                <a:cxn ang="0">
                  <a:pos x="41" y="38"/>
                </a:cxn>
                <a:cxn ang="0">
                  <a:pos x="39" y="50"/>
                </a:cxn>
                <a:cxn ang="0">
                  <a:pos x="74" y="84"/>
                </a:cxn>
                <a:cxn ang="0">
                  <a:pos x="109" y="87"/>
                </a:cxn>
                <a:cxn ang="0">
                  <a:pos x="102" y="103"/>
                </a:cxn>
                <a:cxn ang="0">
                  <a:pos x="91" y="116"/>
                </a:cxn>
                <a:cxn ang="0">
                  <a:pos x="76" y="122"/>
                </a:cxn>
                <a:cxn ang="0">
                  <a:pos x="56" y="124"/>
                </a:cxn>
                <a:cxn ang="0">
                  <a:pos x="42" y="123"/>
                </a:cxn>
                <a:cxn ang="0">
                  <a:pos x="30" y="120"/>
                </a:cxn>
                <a:cxn ang="0">
                  <a:pos x="20" y="115"/>
                </a:cxn>
                <a:cxn ang="0">
                  <a:pos x="12" y="107"/>
                </a:cxn>
                <a:cxn ang="0">
                  <a:pos x="7" y="98"/>
                </a:cxn>
                <a:cxn ang="0">
                  <a:pos x="0" y="77"/>
                </a:cxn>
                <a:cxn ang="0">
                  <a:pos x="0" y="64"/>
                </a:cxn>
                <a:cxn ang="0">
                  <a:pos x="3" y="38"/>
                </a:cxn>
                <a:cxn ang="0">
                  <a:pos x="12" y="19"/>
                </a:cxn>
                <a:cxn ang="0">
                  <a:pos x="17" y="14"/>
                </a:cxn>
                <a:cxn ang="0">
                  <a:pos x="26" y="6"/>
                </a:cxn>
                <a:cxn ang="0">
                  <a:pos x="33" y="4"/>
                </a:cxn>
                <a:cxn ang="0">
                  <a:pos x="56" y="0"/>
                </a:cxn>
                <a:cxn ang="0">
                  <a:pos x="67" y="0"/>
                </a:cxn>
                <a:cxn ang="0">
                  <a:pos x="86" y="7"/>
                </a:cxn>
                <a:cxn ang="0">
                  <a:pos x="93" y="14"/>
                </a:cxn>
                <a:cxn ang="0">
                  <a:pos x="103" y="28"/>
                </a:cxn>
                <a:cxn ang="0">
                  <a:pos x="107" y="44"/>
                </a:cxn>
                <a:cxn ang="0">
                  <a:pos x="109" y="70"/>
                </a:cxn>
                <a:cxn ang="0">
                  <a:pos x="39" y="70"/>
                </a:cxn>
                <a:cxn ang="0">
                  <a:pos x="41" y="86"/>
                </a:cxn>
                <a:cxn ang="0">
                  <a:pos x="43" y="91"/>
                </a:cxn>
                <a:cxn ang="0">
                  <a:pos x="48" y="96"/>
                </a:cxn>
                <a:cxn ang="0">
                  <a:pos x="57" y="98"/>
                </a:cxn>
                <a:cxn ang="0">
                  <a:pos x="63" y="97"/>
                </a:cxn>
                <a:cxn ang="0">
                  <a:pos x="72" y="90"/>
                </a:cxn>
                <a:cxn ang="0">
                  <a:pos x="74" y="84"/>
                </a:cxn>
              </a:cxnLst>
              <a:rect l="0" t="0" r="r" b="b"/>
              <a:pathLst>
                <a:path w="109" h="124">
                  <a:moveTo>
                    <a:pt x="39" y="50"/>
                  </a:moveTo>
                  <a:lnTo>
                    <a:pt x="74" y="50"/>
                  </a:lnTo>
                  <a:lnTo>
                    <a:pt x="74" y="50"/>
                  </a:lnTo>
                  <a:lnTo>
                    <a:pt x="73" y="43"/>
                  </a:lnTo>
                  <a:lnTo>
                    <a:pt x="71" y="36"/>
                  </a:lnTo>
                  <a:lnTo>
                    <a:pt x="71" y="36"/>
                  </a:lnTo>
                  <a:lnTo>
                    <a:pt x="69" y="32"/>
                  </a:lnTo>
                  <a:lnTo>
                    <a:pt x="66" y="29"/>
                  </a:lnTo>
                  <a:lnTo>
                    <a:pt x="61" y="28"/>
                  </a:lnTo>
                  <a:lnTo>
                    <a:pt x="56" y="27"/>
                  </a:lnTo>
                  <a:lnTo>
                    <a:pt x="56" y="27"/>
                  </a:lnTo>
                  <a:lnTo>
                    <a:pt x="52" y="28"/>
                  </a:lnTo>
                  <a:lnTo>
                    <a:pt x="48" y="30"/>
                  </a:lnTo>
                  <a:lnTo>
                    <a:pt x="44" y="33"/>
                  </a:lnTo>
                  <a:lnTo>
                    <a:pt x="41" y="38"/>
                  </a:lnTo>
                  <a:lnTo>
                    <a:pt x="41" y="38"/>
                  </a:lnTo>
                  <a:lnTo>
                    <a:pt x="40" y="44"/>
                  </a:lnTo>
                  <a:lnTo>
                    <a:pt x="39" y="50"/>
                  </a:lnTo>
                  <a:lnTo>
                    <a:pt x="39" y="50"/>
                  </a:lnTo>
                  <a:close/>
                  <a:moveTo>
                    <a:pt x="74" y="84"/>
                  </a:moveTo>
                  <a:lnTo>
                    <a:pt x="109" y="87"/>
                  </a:lnTo>
                  <a:lnTo>
                    <a:pt x="109" y="87"/>
                  </a:lnTo>
                  <a:lnTo>
                    <a:pt x="106" y="96"/>
                  </a:lnTo>
                  <a:lnTo>
                    <a:pt x="102" y="103"/>
                  </a:lnTo>
                  <a:lnTo>
                    <a:pt x="98" y="111"/>
                  </a:lnTo>
                  <a:lnTo>
                    <a:pt x="91" y="116"/>
                  </a:lnTo>
                  <a:lnTo>
                    <a:pt x="84" y="119"/>
                  </a:lnTo>
                  <a:lnTo>
                    <a:pt x="76" y="122"/>
                  </a:lnTo>
                  <a:lnTo>
                    <a:pt x="67" y="124"/>
                  </a:lnTo>
                  <a:lnTo>
                    <a:pt x="56" y="124"/>
                  </a:lnTo>
                  <a:lnTo>
                    <a:pt x="56" y="124"/>
                  </a:lnTo>
                  <a:lnTo>
                    <a:pt x="42" y="123"/>
                  </a:lnTo>
                  <a:lnTo>
                    <a:pt x="36" y="122"/>
                  </a:lnTo>
                  <a:lnTo>
                    <a:pt x="30" y="120"/>
                  </a:lnTo>
                  <a:lnTo>
                    <a:pt x="25" y="118"/>
                  </a:lnTo>
                  <a:lnTo>
                    <a:pt x="20" y="115"/>
                  </a:lnTo>
                  <a:lnTo>
                    <a:pt x="16" y="112"/>
                  </a:lnTo>
                  <a:lnTo>
                    <a:pt x="12" y="107"/>
                  </a:lnTo>
                  <a:lnTo>
                    <a:pt x="12" y="107"/>
                  </a:lnTo>
                  <a:lnTo>
                    <a:pt x="7" y="98"/>
                  </a:lnTo>
                  <a:lnTo>
                    <a:pt x="3" y="88"/>
                  </a:lnTo>
                  <a:lnTo>
                    <a:pt x="0" y="77"/>
                  </a:lnTo>
                  <a:lnTo>
                    <a:pt x="0" y="64"/>
                  </a:lnTo>
                  <a:lnTo>
                    <a:pt x="0" y="64"/>
                  </a:lnTo>
                  <a:lnTo>
                    <a:pt x="0" y="51"/>
                  </a:lnTo>
                  <a:lnTo>
                    <a:pt x="3" y="38"/>
                  </a:lnTo>
                  <a:lnTo>
                    <a:pt x="6" y="29"/>
                  </a:lnTo>
                  <a:lnTo>
                    <a:pt x="12" y="19"/>
                  </a:lnTo>
                  <a:lnTo>
                    <a:pt x="12" y="19"/>
                  </a:lnTo>
                  <a:lnTo>
                    <a:pt x="17" y="14"/>
                  </a:lnTo>
                  <a:lnTo>
                    <a:pt x="21" y="11"/>
                  </a:lnTo>
                  <a:lnTo>
                    <a:pt x="26" y="6"/>
                  </a:lnTo>
                  <a:lnTo>
                    <a:pt x="33" y="4"/>
                  </a:lnTo>
                  <a:lnTo>
                    <a:pt x="33" y="4"/>
                  </a:lnTo>
                  <a:lnTo>
                    <a:pt x="43" y="1"/>
                  </a:lnTo>
                  <a:lnTo>
                    <a:pt x="56" y="0"/>
                  </a:lnTo>
                  <a:lnTo>
                    <a:pt x="56" y="0"/>
                  </a:lnTo>
                  <a:lnTo>
                    <a:pt x="67" y="0"/>
                  </a:lnTo>
                  <a:lnTo>
                    <a:pt x="77" y="3"/>
                  </a:lnTo>
                  <a:lnTo>
                    <a:pt x="86" y="7"/>
                  </a:lnTo>
                  <a:lnTo>
                    <a:pt x="93" y="14"/>
                  </a:lnTo>
                  <a:lnTo>
                    <a:pt x="93" y="14"/>
                  </a:lnTo>
                  <a:lnTo>
                    <a:pt x="99" y="20"/>
                  </a:lnTo>
                  <a:lnTo>
                    <a:pt x="103" y="28"/>
                  </a:lnTo>
                  <a:lnTo>
                    <a:pt x="106" y="35"/>
                  </a:lnTo>
                  <a:lnTo>
                    <a:pt x="107" y="44"/>
                  </a:lnTo>
                  <a:lnTo>
                    <a:pt x="107" y="44"/>
                  </a:lnTo>
                  <a:lnTo>
                    <a:pt x="109" y="70"/>
                  </a:lnTo>
                  <a:lnTo>
                    <a:pt x="39" y="70"/>
                  </a:lnTo>
                  <a:lnTo>
                    <a:pt x="39" y="70"/>
                  </a:lnTo>
                  <a:lnTo>
                    <a:pt x="40" y="80"/>
                  </a:lnTo>
                  <a:lnTo>
                    <a:pt x="41" y="86"/>
                  </a:lnTo>
                  <a:lnTo>
                    <a:pt x="41" y="86"/>
                  </a:lnTo>
                  <a:lnTo>
                    <a:pt x="43" y="91"/>
                  </a:lnTo>
                  <a:lnTo>
                    <a:pt x="48" y="96"/>
                  </a:lnTo>
                  <a:lnTo>
                    <a:pt x="48" y="96"/>
                  </a:lnTo>
                  <a:lnTo>
                    <a:pt x="52" y="97"/>
                  </a:lnTo>
                  <a:lnTo>
                    <a:pt x="57" y="98"/>
                  </a:lnTo>
                  <a:lnTo>
                    <a:pt x="57" y="98"/>
                  </a:lnTo>
                  <a:lnTo>
                    <a:pt x="63" y="97"/>
                  </a:lnTo>
                  <a:lnTo>
                    <a:pt x="68" y="95"/>
                  </a:lnTo>
                  <a:lnTo>
                    <a:pt x="72" y="90"/>
                  </a:lnTo>
                  <a:lnTo>
                    <a:pt x="74" y="84"/>
                  </a:lnTo>
                  <a:lnTo>
                    <a:pt x="74" y="84"/>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50" name="Freeform 94"/>
            <p:cNvSpPr>
              <a:spLocks noEditPoints="1"/>
            </p:cNvSpPr>
            <p:nvPr userDrawn="1"/>
          </p:nvSpPr>
          <p:spPr bwMode="auto">
            <a:xfrm>
              <a:off x="2109" y="2887"/>
              <a:ext cx="37" cy="57"/>
            </a:xfrm>
            <a:custGeom>
              <a:avLst/>
              <a:gdLst/>
              <a:ahLst/>
              <a:cxnLst>
                <a:cxn ang="0">
                  <a:pos x="73" y="86"/>
                </a:cxn>
                <a:cxn ang="0">
                  <a:pos x="66" y="79"/>
                </a:cxn>
                <a:cxn ang="0">
                  <a:pos x="57" y="76"/>
                </a:cxn>
                <a:cxn ang="0">
                  <a:pos x="52" y="77"/>
                </a:cxn>
                <a:cxn ang="0">
                  <a:pos x="45" y="83"/>
                </a:cxn>
                <a:cxn ang="0">
                  <a:pos x="41" y="90"/>
                </a:cxn>
                <a:cxn ang="0">
                  <a:pos x="39" y="109"/>
                </a:cxn>
                <a:cxn ang="0">
                  <a:pos x="39" y="117"/>
                </a:cxn>
                <a:cxn ang="0">
                  <a:pos x="43" y="131"/>
                </a:cxn>
                <a:cxn ang="0">
                  <a:pos x="46" y="136"/>
                </a:cxn>
                <a:cxn ang="0">
                  <a:pos x="51" y="142"/>
                </a:cxn>
                <a:cxn ang="0">
                  <a:pos x="57" y="144"/>
                </a:cxn>
                <a:cxn ang="0">
                  <a:pos x="62" y="143"/>
                </a:cxn>
                <a:cxn ang="0">
                  <a:pos x="70" y="137"/>
                </a:cxn>
                <a:cxn ang="0">
                  <a:pos x="73" y="129"/>
                </a:cxn>
                <a:cxn ang="0">
                  <a:pos x="73" y="118"/>
                </a:cxn>
                <a:cxn ang="0">
                  <a:pos x="111" y="0"/>
                </a:cxn>
                <a:cxn ang="0">
                  <a:pos x="79" y="167"/>
                </a:cxn>
                <a:cxn ang="0">
                  <a:pos x="77" y="155"/>
                </a:cxn>
                <a:cxn ang="0">
                  <a:pos x="62" y="167"/>
                </a:cxn>
                <a:cxn ang="0">
                  <a:pos x="45" y="171"/>
                </a:cxn>
                <a:cxn ang="0">
                  <a:pos x="39" y="170"/>
                </a:cxn>
                <a:cxn ang="0">
                  <a:pos x="29" y="168"/>
                </a:cxn>
                <a:cxn ang="0">
                  <a:pos x="20" y="163"/>
                </a:cxn>
                <a:cxn ang="0">
                  <a:pos x="13" y="154"/>
                </a:cxn>
                <a:cxn ang="0">
                  <a:pos x="10" y="149"/>
                </a:cxn>
                <a:cxn ang="0">
                  <a:pos x="2" y="131"/>
                </a:cxn>
                <a:cxn ang="0">
                  <a:pos x="0" y="109"/>
                </a:cxn>
                <a:cxn ang="0">
                  <a:pos x="1" y="96"/>
                </a:cxn>
                <a:cxn ang="0">
                  <a:pos x="5" y="75"/>
                </a:cxn>
                <a:cxn ang="0">
                  <a:pos x="11" y="66"/>
                </a:cxn>
                <a:cxn ang="0">
                  <a:pos x="26" y="51"/>
                </a:cxn>
                <a:cxn ang="0">
                  <a:pos x="30" y="48"/>
                </a:cxn>
                <a:cxn ang="0">
                  <a:pos x="39" y="46"/>
                </a:cxn>
                <a:cxn ang="0">
                  <a:pos x="45" y="46"/>
                </a:cxn>
                <a:cxn ang="0">
                  <a:pos x="60" y="49"/>
                </a:cxn>
                <a:cxn ang="0">
                  <a:pos x="73" y="61"/>
                </a:cxn>
                <a:cxn ang="0">
                  <a:pos x="111" y="0"/>
                </a:cxn>
              </a:cxnLst>
              <a:rect l="0" t="0" r="r" b="b"/>
              <a:pathLst>
                <a:path w="111" h="171">
                  <a:moveTo>
                    <a:pt x="73" y="86"/>
                  </a:moveTo>
                  <a:lnTo>
                    <a:pt x="73" y="86"/>
                  </a:lnTo>
                  <a:lnTo>
                    <a:pt x="70" y="82"/>
                  </a:lnTo>
                  <a:lnTo>
                    <a:pt x="66" y="79"/>
                  </a:lnTo>
                  <a:lnTo>
                    <a:pt x="62" y="77"/>
                  </a:lnTo>
                  <a:lnTo>
                    <a:pt x="57" y="76"/>
                  </a:lnTo>
                  <a:lnTo>
                    <a:pt x="57" y="76"/>
                  </a:lnTo>
                  <a:lnTo>
                    <a:pt x="52" y="77"/>
                  </a:lnTo>
                  <a:lnTo>
                    <a:pt x="48" y="79"/>
                  </a:lnTo>
                  <a:lnTo>
                    <a:pt x="45" y="83"/>
                  </a:lnTo>
                  <a:lnTo>
                    <a:pt x="41" y="90"/>
                  </a:lnTo>
                  <a:lnTo>
                    <a:pt x="41" y="90"/>
                  </a:lnTo>
                  <a:lnTo>
                    <a:pt x="40" y="98"/>
                  </a:lnTo>
                  <a:lnTo>
                    <a:pt x="39" y="109"/>
                  </a:lnTo>
                  <a:lnTo>
                    <a:pt x="39" y="109"/>
                  </a:lnTo>
                  <a:lnTo>
                    <a:pt x="39" y="117"/>
                  </a:lnTo>
                  <a:lnTo>
                    <a:pt x="40" y="125"/>
                  </a:lnTo>
                  <a:lnTo>
                    <a:pt x="43" y="131"/>
                  </a:lnTo>
                  <a:lnTo>
                    <a:pt x="46" y="136"/>
                  </a:lnTo>
                  <a:lnTo>
                    <a:pt x="46" y="136"/>
                  </a:lnTo>
                  <a:lnTo>
                    <a:pt x="48" y="140"/>
                  </a:lnTo>
                  <a:lnTo>
                    <a:pt x="51" y="142"/>
                  </a:lnTo>
                  <a:lnTo>
                    <a:pt x="54" y="144"/>
                  </a:lnTo>
                  <a:lnTo>
                    <a:pt x="57" y="144"/>
                  </a:lnTo>
                  <a:lnTo>
                    <a:pt x="57" y="144"/>
                  </a:lnTo>
                  <a:lnTo>
                    <a:pt x="62" y="143"/>
                  </a:lnTo>
                  <a:lnTo>
                    <a:pt x="66" y="141"/>
                  </a:lnTo>
                  <a:lnTo>
                    <a:pt x="70" y="137"/>
                  </a:lnTo>
                  <a:lnTo>
                    <a:pt x="73" y="133"/>
                  </a:lnTo>
                  <a:lnTo>
                    <a:pt x="73" y="129"/>
                  </a:lnTo>
                  <a:lnTo>
                    <a:pt x="73" y="121"/>
                  </a:lnTo>
                  <a:lnTo>
                    <a:pt x="73" y="118"/>
                  </a:lnTo>
                  <a:lnTo>
                    <a:pt x="73" y="86"/>
                  </a:lnTo>
                  <a:close/>
                  <a:moveTo>
                    <a:pt x="111" y="0"/>
                  </a:moveTo>
                  <a:lnTo>
                    <a:pt x="111" y="167"/>
                  </a:lnTo>
                  <a:lnTo>
                    <a:pt x="79" y="167"/>
                  </a:lnTo>
                  <a:lnTo>
                    <a:pt x="77" y="155"/>
                  </a:lnTo>
                  <a:lnTo>
                    <a:pt x="77" y="155"/>
                  </a:lnTo>
                  <a:lnTo>
                    <a:pt x="69" y="162"/>
                  </a:lnTo>
                  <a:lnTo>
                    <a:pt x="62" y="167"/>
                  </a:lnTo>
                  <a:lnTo>
                    <a:pt x="53" y="170"/>
                  </a:lnTo>
                  <a:lnTo>
                    <a:pt x="45" y="171"/>
                  </a:lnTo>
                  <a:lnTo>
                    <a:pt x="45" y="171"/>
                  </a:lnTo>
                  <a:lnTo>
                    <a:pt x="39" y="170"/>
                  </a:lnTo>
                  <a:lnTo>
                    <a:pt x="34" y="169"/>
                  </a:lnTo>
                  <a:lnTo>
                    <a:pt x="29" y="168"/>
                  </a:lnTo>
                  <a:lnTo>
                    <a:pt x="24" y="165"/>
                  </a:lnTo>
                  <a:lnTo>
                    <a:pt x="20" y="163"/>
                  </a:lnTo>
                  <a:lnTo>
                    <a:pt x="16" y="159"/>
                  </a:lnTo>
                  <a:lnTo>
                    <a:pt x="13" y="154"/>
                  </a:lnTo>
                  <a:lnTo>
                    <a:pt x="10" y="149"/>
                  </a:lnTo>
                  <a:lnTo>
                    <a:pt x="10" y="149"/>
                  </a:lnTo>
                  <a:lnTo>
                    <a:pt x="5" y="141"/>
                  </a:lnTo>
                  <a:lnTo>
                    <a:pt x="2" y="131"/>
                  </a:lnTo>
                  <a:lnTo>
                    <a:pt x="0" y="120"/>
                  </a:lnTo>
                  <a:lnTo>
                    <a:pt x="0" y="109"/>
                  </a:lnTo>
                  <a:lnTo>
                    <a:pt x="0" y="109"/>
                  </a:lnTo>
                  <a:lnTo>
                    <a:pt x="1" y="96"/>
                  </a:lnTo>
                  <a:lnTo>
                    <a:pt x="2" y="84"/>
                  </a:lnTo>
                  <a:lnTo>
                    <a:pt x="5" y="75"/>
                  </a:lnTo>
                  <a:lnTo>
                    <a:pt x="11" y="66"/>
                  </a:lnTo>
                  <a:lnTo>
                    <a:pt x="11" y="66"/>
                  </a:lnTo>
                  <a:lnTo>
                    <a:pt x="17" y="58"/>
                  </a:lnTo>
                  <a:lnTo>
                    <a:pt x="26" y="51"/>
                  </a:lnTo>
                  <a:lnTo>
                    <a:pt x="26" y="51"/>
                  </a:lnTo>
                  <a:lnTo>
                    <a:pt x="30" y="48"/>
                  </a:lnTo>
                  <a:lnTo>
                    <a:pt x="35" y="47"/>
                  </a:lnTo>
                  <a:lnTo>
                    <a:pt x="39" y="46"/>
                  </a:lnTo>
                  <a:lnTo>
                    <a:pt x="45" y="46"/>
                  </a:lnTo>
                  <a:lnTo>
                    <a:pt x="45" y="46"/>
                  </a:lnTo>
                  <a:lnTo>
                    <a:pt x="52" y="46"/>
                  </a:lnTo>
                  <a:lnTo>
                    <a:pt x="60" y="49"/>
                  </a:lnTo>
                  <a:lnTo>
                    <a:pt x="67" y="55"/>
                  </a:lnTo>
                  <a:lnTo>
                    <a:pt x="73" y="61"/>
                  </a:lnTo>
                  <a:lnTo>
                    <a:pt x="73" y="0"/>
                  </a:lnTo>
                  <a:lnTo>
                    <a:pt x="111" y="0"/>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51" name="Freeform 95"/>
            <p:cNvSpPr>
              <a:spLocks noEditPoints="1"/>
            </p:cNvSpPr>
            <p:nvPr userDrawn="1"/>
          </p:nvSpPr>
          <p:spPr bwMode="auto">
            <a:xfrm>
              <a:off x="2151" y="2903"/>
              <a:ext cx="37" cy="41"/>
            </a:xfrm>
            <a:custGeom>
              <a:avLst/>
              <a:gdLst/>
              <a:ahLst/>
              <a:cxnLst>
                <a:cxn ang="0">
                  <a:pos x="56" y="27"/>
                </a:cxn>
                <a:cxn ang="0">
                  <a:pos x="49" y="29"/>
                </a:cxn>
                <a:cxn ang="0">
                  <a:pos x="43" y="35"/>
                </a:cxn>
                <a:cxn ang="0">
                  <a:pos x="40" y="46"/>
                </a:cxn>
                <a:cxn ang="0">
                  <a:pos x="39" y="62"/>
                </a:cxn>
                <a:cxn ang="0">
                  <a:pos x="41" y="83"/>
                </a:cxn>
                <a:cxn ang="0">
                  <a:pos x="42" y="87"/>
                </a:cxn>
                <a:cxn ang="0">
                  <a:pos x="49" y="96"/>
                </a:cxn>
                <a:cxn ang="0">
                  <a:pos x="56" y="98"/>
                </a:cxn>
                <a:cxn ang="0">
                  <a:pos x="62" y="97"/>
                </a:cxn>
                <a:cxn ang="0">
                  <a:pos x="70" y="89"/>
                </a:cxn>
                <a:cxn ang="0">
                  <a:pos x="72" y="83"/>
                </a:cxn>
                <a:cxn ang="0">
                  <a:pos x="74" y="58"/>
                </a:cxn>
                <a:cxn ang="0">
                  <a:pos x="74" y="51"/>
                </a:cxn>
                <a:cxn ang="0">
                  <a:pos x="72" y="39"/>
                </a:cxn>
                <a:cxn ang="0">
                  <a:pos x="67" y="31"/>
                </a:cxn>
                <a:cxn ang="0">
                  <a:pos x="60" y="28"/>
                </a:cxn>
                <a:cxn ang="0">
                  <a:pos x="56" y="27"/>
                </a:cxn>
                <a:cxn ang="0">
                  <a:pos x="58" y="0"/>
                </a:cxn>
                <a:cxn ang="0">
                  <a:pos x="72" y="1"/>
                </a:cxn>
                <a:cxn ang="0">
                  <a:pos x="85" y="5"/>
                </a:cxn>
                <a:cxn ang="0">
                  <a:pos x="96" y="13"/>
                </a:cxn>
                <a:cxn ang="0">
                  <a:pos x="104" y="23"/>
                </a:cxn>
                <a:cxn ang="0">
                  <a:pos x="108" y="32"/>
                </a:cxn>
                <a:cxn ang="0">
                  <a:pos x="113" y="50"/>
                </a:cxn>
                <a:cxn ang="0">
                  <a:pos x="114" y="62"/>
                </a:cxn>
                <a:cxn ang="0">
                  <a:pos x="109" y="88"/>
                </a:cxn>
                <a:cxn ang="0">
                  <a:pos x="99" y="108"/>
                </a:cxn>
                <a:cxn ang="0">
                  <a:pos x="95" y="113"/>
                </a:cxn>
                <a:cxn ang="0">
                  <a:pos x="81" y="121"/>
                </a:cxn>
                <a:cxn ang="0">
                  <a:pos x="56" y="125"/>
                </a:cxn>
                <a:cxn ang="0">
                  <a:pos x="49" y="124"/>
                </a:cxn>
                <a:cxn ang="0">
                  <a:pos x="35" y="122"/>
                </a:cxn>
                <a:cxn ang="0">
                  <a:pos x="23" y="117"/>
                </a:cxn>
                <a:cxn ang="0">
                  <a:pos x="15" y="108"/>
                </a:cxn>
                <a:cxn ang="0">
                  <a:pos x="10" y="103"/>
                </a:cxn>
                <a:cxn ang="0">
                  <a:pos x="2" y="85"/>
                </a:cxn>
                <a:cxn ang="0">
                  <a:pos x="0" y="63"/>
                </a:cxn>
                <a:cxn ang="0">
                  <a:pos x="0" y="55"/>
                </a:cxn>
                <a:cxn ang="0">
                  <a:pos x="3" y="40"/>
                </a:cxn>
                <a:cxn ang="0">
                  <a:pos x="5" y="34"/>
                </a:cxn>
                <a:cxn ang="0">
                  <a:pos x="10" y="22"/>
                </a:cxn>
                <a:cxn ang="0">
                  <a:pos x="19" y="13"/>
                </a:cxn>
                <a:cxn ang="0">
                  <a:pos x="26" y="7"/>
                </a:cxn>
                <a:cxn ang="0">
                  <a:pos x="47" y="0"/>
                </a:cxn>
                <a:cxn ang="0">
                  <a:pos x="58" y="0"/>
                </a:cxn>
              </a:cxnLst>
              <a:rect l="0" t="0" r="r" b="b"/>
              <a:pathLst>
                <a:path w="114" h="125">
                  <a:moveTo>
                    <a:pt x="56" y="27"/>
                  </a:moveTo>
                  <a:lnTo>
                    <a:pt x="56" y="27"/>
                  </a:lnTo>
                  <a:lnTo>
                    <a:pt x="52" y="28"/>
                  </a:lnTo>
                  <a:lnTo>
                    <a:pt x="49" y="29"/>
                  </a:lnTo>
                  <a:lnTo>
                    <a:pt x="46" y="32"/>
                  </a:lnTo>
                  <a:lnTo>
                    <a:pt x="43" y="35"/>
                  </a:lnTo>
                  <a:lnTo>
                    <a:pt x="41" y="40"/>
                  </a:lnTo>
                  <a:lnTo>
                    <a:pt x="40" y="46"/>
                  </a:lnTo>
                  <a:lnTo>
                    <a:pt x="39" y="62"/>
                  </a:lnTo>
                  <a:lnTo>
                    <a:pt x="39" y="62"/>
                  </a:lnTo>
                  <a:lnTo>
                    <a:pt x="40" y="77"/>
                  </a:lnTo>
                  <a:lnTo>
                    <a:pt x="41" y="83"/>
                  </a:lnTo>
                  <a:lnTo>
                    <a:pt x="42" y="87"/>
                  </a:lnTo>
                  <a:lnTo>
                    <a:pt x="42" y="87"/>
                  </a:lnTo>
                  <a:lnTo>
                    <a:pt x="46" y="91"/>
                  </a:lnTo>
                  <a:lnTo>
                    <a:pt x="49" y="96"/>
                  </a:lnTo>
                  <a:lnTo>
                    <a:pt x="52" y="97"/>
                  </a:lnTo>
                  <a:lnTo>
                    <a:pt x="56" y="98"/>
                  </a:lnTo>
                  <a:lnTo>
                    <a:pt x="56" y="98"/>
                  </a:lnTo>
                  <a:lnTo>
                    <a:pt x="62" y="97"/>
                  </a:lnTo>
                  <a:lnTo>
                    <a:pt x="66" y="94"/>
                  </a:lnTo>
                  <a:lnTo>
                    <a:pt x="70" y="89"/>
                  </a:lnTo>
                  <a:lnTo>
                    <a:pt x="72" y="83"/>
                  </a:lnTo>
                  <a:lnTo>
                    <a:pt x="72" y="83"/>
                  </a:lnTo>
                  <a:lnTo>
                    <a:pt x="73" y="72"/>
                  </a:lnTo>
                  <a:lnTo>
                    <a:pt x="74" y="58"/>
                  </a:lnTo>
                  <a:lnTo>
                    <a:pt x="74" y="58"/>
                  </a:lnTo>
                  <a:lnTo>
                    <a:pt x="74" y="51"/>
                  </a:lnTo>
                  <a:lnTo>
                    <a:pt x="73" y="45"/>
                  </a:lnTo>
                  <a:lnTo>
                    <a:pt x="72" y="39"/>
                  </a:lnTo>
                  <a:lnTo>
                    <a:pt x="70" y="35"/>
                  </a:lnTo>
                  <a:lnTo>
                    <a:pt x="67" y="31"/>
                  </a:lnTo>
                  <a:lnTo>
                    <a:pt x="64" y="29"/>
                  </a:lnTo>
                  <a:lnTo>
                    <a:pt x="60" y="28"/>
                  </a:lnTo>
                  <a:lnTo>
                    <a:pt x="56" y="27"/>
                  </a:lnTo>
                  <a:lnTo>
                    <a:pt x="56" y="27"/>
                  </a:lnTo>
                  <a:close/>
                  <a:moveTo>
                    <a:pt x="58" y="0"/>
                  </a:moveTo>
                  <a:lnTo>
                    <a:pt x="58" y="0"/>
                  </a:lnTo>
                  <a:lnTo>
                    <a:pt x="66" y="0"/>
                  </a:lnTo>
                  <a:lnTo>
                    <a:pt x="72" y="1"/>
                  </a:lnTo>
                  <a:lnTo>
                    <a:pt x="79" y="3"/>
                  </a:lnTo>
                  <a:lnTo>
                    <a:pt x="85" y="5"/>
                  </a:lnTo>
                  <a:lnTo>
                    <a:pt x="90" y="9"/>
                  </a:lnTo>
                  <a:lnTo>
                    <a:pt x="96" y="13"/>
                  </a:lnTo>
                  <a:lnTo>
                    <a:pt x="100" y="18"/>
                  </a:lnTo>
                  <a:lnTo>
                    <a:pt x="104" y="23"/>
                  </a:lnTo>
                  <a:lnTo>
                    <a:pt x="104" y="23"/>
                  </a:lnTo>
                  <a:lnTo>
                    <a:pt x="108" y="32"/>
                  </a:lnTo>
                  <a:lnTo>
                    <a:pt x="112" y="40"/>
                  </a:lnTo>
                  <a:lnTo>
                    <a:pt x="113" y="50"/>
                  </a:lnTo>
                  <a:lnTo>
                    <a:pt x="114" y="62"/>
                  </a:lnTo>
                  <a:lnTo>
                    <a:pt x="114" y="62"/>
                  </a:lnTo>
                  <a:lnTo>
                    <a:pt x="113" y="75"/>
                  </a:lnTo>
                  <a:lnTo>
                    <a:pt x="109" y="88"/>
                  </a:lnTo>
                  <a:lnTo>
                    <a:pt x="105" y="99"/>
                  </a:lnTo>
                  <a:lnTo>
                    <a:pt x="99" y="108"/>
                  </a:lnTo>
                  <a:lnTo>
                    <a:pt x="99" y="108"/>
                  </a:lnTo>
                  <a:lnTo>
                    <a:pt x="95" y="113"/>
                  </a:lnTo>
                  <a:lnTo>
                    <a:pt x="90" y="116"/>
                  </a:lnTo>
                  <a:lnTo>
                    <a:pt x="81" y="121"/>
                  </a:lnTo>
                  <a:lnTo>
                    <a:pt x="69" y="124"/>
                  </a:lnTo>
                  <a:lnTo>
                    <a:pt x="56" y="125"/>
                  </a:lnTo>
                  <a:lnTo>
                    <a:pt x="56" y="125"/>
                  </a:lnTo>
                  <a:lnTo>
                    <a:pt x="49" y="124"/>
                  </a:lnTo>
                  <a:lnTo>
                    <a:pt x="41" y="123"/>
                  </a:lnTo>
                  <a:lnTo>
                    <a:pt x="35" y="122"/>
                  </a:lnTo>
                  <a:lnTo>
                    <a:pt x="30" y="119"/>
                  </a:lnTo>
                  <a:lnTo>
                    <a:pt x="23" y="117"/>
                  </a:lnTo>
                  <a:lnTo>
                    <a:pt x="19" y="113"/>
                  </a:lnTo>
                  <a:lnTo>
                    <a:pt x="15" y="108"/>
                  </a:lnTo>
                  <a:lnTo>
                    <a:pt x="10" y="103"/>
                  </a:lnTo>
                  <a:lnTo>
                    <a:pt x="10" y="103"/>
                  </a:lnTo>
                  <a:lnTo>
                    <a:pt x="6" y="95"/>
                  </a:lnTo>
                  <a:lnTo>
                    <a:pt x="2" y="85"/>
                  </a:lnTo>
                  <a:lnTo>
                    <a:pt x="1" y="74"/>
                  </a:lnTo>
                  <a:lnTo>
                    <a:pt x="0" y="63"/>
                  </a:lnTo>
                  <a:lnTo>
                    <a:pt x="0" y="63"/>
                  </a:lnTo>
                  <a:lnTo>
                    <a:pt x="0" y="55"/>
                  </a:lnTo>
                  <a:lnTo>
                    <a:pt x="1" y="48"/>
                  </a:lnTo>
                  <a:lnTo>
                    <a:pt x="3" y="40"/>
                  </a:lnTo>
                  <a:lnTo>
                    <a:pt x="5" y="34"/>
                  </a:lnTo>
                  <a:lnTo>
                    <a:pt x="5" y="34"/>
                  </a:lnTo>
                  <a:lnTo>
                    <a:pt x="7" y="28"/>
                  </a:lnTo>
                  <a:lnTo>
                    <a:pt x="10" y="22"/>
                  </a:lnTo>
                  <a:lnTo>
                    <a:pt x="15" y="17"/>
                  </a:lnTo>
                  <a:lnTo>
                    <a:pt x="19" y="13"/>
                  </a:lnTo>
                  <a:lnTo>
                    <a:pt x="19" y="13"/>
                  </a:lnTo>
                  <a:lnTo>
                    <a:pt x="26" y="7"/>
                  </a:lnTo>
                  <a:lnTo>
                    <a:pt x="36" y="3"/>
                  </a:lnTo>
                  <a:lnTo>
                    <a:pt x="47" y="0"/>
                  </a:lnTo>
                  <a:lnTo>
                    <a:pt x="58" y="0"/>
                  </a:lnTo>
                  <a:lnTo>
                    <a:pt x="58" y="0"/>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52" name="Freeform 96"/>
            <p:cNvSpPr>
              <a:spLocks/>
            </p:cNvSpPr>
            <p:nvPr userDrawn="1"/>
          </p:nvSpPr>
          <p:spPr bwMode="auto">
            <a:xfrm>
              <a:off x="2220" y="2887"/>
              <a:ext cx="60" cy="56"/>
            </a:xfrm>
            <a:custGeom>
              <a:avLst/>
              <a:gdLst/>
              <a:ahLst/>
              <a:cxnLst>
                <a:cxn ang="0">
                  <a:pos x="180" y="0"/>
                </a:cxn>
                <a:cxn ang="0">
                  <a:pos x="180" y="167"/>
                </a:cxn>
                <a:cxn ang="0">
                  <a:pos x="138" y="167"/>
                </a:cxn>
                <a:cxn ang="0">
                  <a:pos x="138" y="57"/>
                </a:cxn>
                <a:cxn ang="0">
                  <a:pos x="138" y="57"/>
                </a:cxn>
                <a:cxn ang="0">
                  <a:pos x="137" y="53"/>
                </a:cxn>
                <a:cxn ang="0">
                  <a:pos x="137" y="53"/>
                </a:cxn>
                <a:cxn ang="0">
                  <a:pos x="137" y="50"/>
                </a:cxn>
                <a:cxn ang="0">
                  <a:pos x="138" y="39"/>
                </a:cxn>
                <a:cxn ang="0">
                  <a:pos x="138" y="39"/>
                </a:cxn>
                <a:cxn ang="0">
                  <a:pos x="138" y="31"/>
                </a:cxn>
                <a:cxn ang="0">
                  <a:pos x="138" y="31"/>
                </a:cxn>
                <a:cxn ang="0">
                  <a:pos x="134" y="47"/>
                </a:cxn>
                <a:cxn ang="0">
                  <a:pos x="133" y="53"/>
                </a:cxn>
                <a:cxn ang="0">
                  <a:pos x="105" y="167"/>
                </a:cxn>
                <a:cxn ang="0">
                  <a:pos x="73" y="167"/>
                </a:cxn>
                <a:cxn ang="0">
                  <a:pos x="46" y="57"/>
                </a:cxn>
                <a:cxn ang="0">
                  <a:pos x="46" y="57"/>
                </a:cxn>
                <a:cxn ang="0">
                  <a:pos x="41" y="31"/>
                </a:cxn>
                <a:cxn ang="0">
                  <a:pos x="41" y="38"/>
                </a:cxn>
                <a:cxn ang="0">
                  <a:pos x="41" y="50"/>
                </a:cxn>
                <a:cxn ang="0">
                  <a:pos x="41" y="57"/>
                </a:cxn>
                <a:cxn ang="0">
                  <a:pos x="41" y="167"/>
                </a:cxn>
                <a:cxn ang="0">
                  <a:pos x="0" y="167"/>
                </a:cxn>
                <a:cxn ang="0">
                  <a:pos x="0" y="0"/>
                </a:cxn>
                <a:cxn ang="0">
                  <a:pos x="66" y="0"/>
                </a:cxn>
                <a:cxn ang="0">
                  <a:pos x="86" y="85"/>
                </a:cxn>
                <a:cxn ang="0">
                  <a:pos x="86" y="85"/>
                </a:cxn>
                <a:cxn ang="0">
                  <a:pos x="89" y="101"/>
                </a:cxn>
                <a:cxn ang="0">
                  <a:pos x="91" y="113"/>
                </a:cxn>
                <a:cxn ang="0">
                  <a:pos x="91" y="113"/>
                </a:cxn>
                <a:cxn ang="0">
                  <a:pos x="95" y="89"/>
                </a:cxn>
                <a:cxn ang="0">
                  <a:pos x="96" y="85"/>
                </a:cxn>
                <a:cxn ang="0">
                  <a:pos x="113" y="0"/>
                </a:cxn>
                <a:cxn ang="0">
                  <a:pos x="180" y="0"/>
                </a:cxn>
              </a:cxnLst>
              <a:rect l="0" t="0" r="r" b="b"/>
              <a:pathLst>
                <a:path w="180" h="167">
                  <a:moveTo>
                    <a:pt x="180" y="0"/>
                  </a:moveTo>
                  <a:lnTo>
                    <a:pt x="180" y="167"/>
                  </a:lnTo>
                  <a:lnTo>
                    <a:pt x="138" y="167"/>
                  </a:lnTo>
                  <a:lnTo>
                    <a:pt x="138" y="57"/>
                  </a:lnTo>
                  <a:lnTo>
                    <a:pt x="138" y="57"/>
                  </a:lnTo>
                  <a:lnTo>
                    <a:pt x="137" y="53"/>
                  </a:lnTo>
                  <a:lnTo>
                    <a:pt x="137" y="53"/>
                  </a:lnTo>
                  <a:lnTo>
                    <a:pt x="137" y="50"/>
                  </a:lnTo>
                  <a:lnTo>
                    <a:pt x="138" y="39"/>
                  </a:lnTo>
                  <a:lnTo>
                    <a:pt x="138" y="39"/>
                  </a:lnTo>
                  <a:lnTo>
                    <a:pt x="138" y="31"/>
                  </a:lnTo>
                  <a:lnTo>
                    <a:pt x="138" y="31"/>
                  </a:lnTo>
                  <a:lnTo>
                    <a:pt x="134" y="47"/>
                  </a:lnTo>
                  <a:lnTo>
                    <a:pt x="133" y="53"/>
                  </a:lnTo>
                  <a:lnTo>
                    <a:pt x="105" y="167"/>
                  </a:lnTo>
                  <a:lnTo>
                    <a:pt x="73" y="167"/>
                  </a:lnTo>
                  <a:lnTo>
                    <a:pt x="46" y="57"/>
                  </a:lnTo>
                  <a:lnTo>
                    <a:pt x="46" y="57"/>
                  </a:lnTo>
                  <a:lnTo>
                    <a:pt x="41" y="31"/>
                  </a:lnTo>
                  <a:lnTo>
                    <a:pt x="41" y="38"/>
                  </a:lnTo>
                  <a:lnTo>
                    <a:pt x="41" y="50"/>
                  </a:lnTo>
                  <a:lnTo>
                    <a:pt x="41" y="57"/>
                  </a:lnTo>
                  <a:lnTo>
                    <a:pt x="41" y="167"/>
                  </a:lnTo>
                  <a:lnTo>
                    <a:pt x="0" y="167"/>
                  </a:lnTo>
                  <a:lnTo>
                    <a:pt x="0" y="0"/>
                  </a:lnTo>
                  <a:lnTo>
                    <a:pt x="66" y="0"/>
                  </a:lnTo>
                  <a:lnTo>
                    <a:pt x="86" y="85"/>
                  </a:lnTo>
                  <a:lnTo>
                    <a:pt x="86" y="85"/>
                  </a:lnTo>
                  <a:lnTo>
                    <a:pt x="89" y="101"/>
                  </a:lnTo>
                  <a:lnTo>
                    <a:pt x="91" y="113"/>
                  </a:lnTo>
                  <a:lnTo>
                    <a:pt x="91" y="113"/>
                  </a:lnTo>
                  <a:lnTo>
                    <a:pt x="95" y="89"/>
                  </a:lnTo>
                  <a:lnTo>
                    <a:pt x="96" y="85"/>
                  </a:lnTo>
                  <a:lnTo>
                    <a:pt x="113" y="0"/>
                  </a:lnTo>
                  <a:lnTo>
                    <a:pt x="180" y="0"/>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53" name="Freeform 97"/>
            <p:cNvSpPr>
              <a:spLocks noEditPoints="1"/>
            </p:cNvSpPr>
            <p:nvPr userDrawn="1"/>
          </p:nvSpPr>
          <p:spPr bwMode="auto">
            <a:xfrm>
              <a:off x="2288" y="2887"/>
              <a:ext cx="13" cy="56"/>
            </a:xfrm>
            <a:custGeom>
              <a:avLst/>
              <a:gdLst/>
              <a:ahLst/>
              <a:cxnLst>
                <a:cxn ang="0">
                  <a:pos x="39" y="0"/>
                </a:cxn>
                <a:cxn ang="0">
                  <a:pos x="39" y="34"/>
                </a:cxn>
                <a:cxn ang="0">
                  <a:pos x="0" y="34"/>
                </a:cxn>
                <a:cxn ang="0">
                  <a:pos x="0" y="0"/>
                </a:cxn>
                <a:cxn ang="0">
                  <a:pos x="39" y="0"/>
                </a:cxn>
                <a:cxn ang="0">
                  <a:pos x="39" y="50"/>
                </a:cxn>
                <a:cxn ang="0">
                  <a:pos x="39" y="167"/>
                </a:cxn>
                <a:cxn ang="0">
                  <a:pos x="0" y="167"/>
                </a:cxn>
                <a:cxn ang="0">
                  <a:pos x="0" y="50"/>
                </a:cxn>
                <a:cxn ang="0">
                  <a:pos x="39" y="50"/>
                </a:cxn>
              </a:cxnLst>
              <a:rect l="0" t="0" r="r" b="b"/>
              <a:pathLst>
                <a:path w="39" h="167">
                  <a:moveTo>
                    <a:pt x="39" y="0"/>
                  </a:moveTo>
                  <a:lnTo>
                    <a:pt x="39" y="34"/>
                  </a:lnTo>
                  <a:lnTo>
                    <a:pt x="0" y="34"/>
                  </a:lnTo>
                  <a:lnTo>
                    <a:pt x="0" y="0"/>
                  </a:lnTo>
                  <a:lnTo>
                    <a:pt x="39" y="0"/>
                  </a:lnTo>
                  <a:close/>
                  <a:moveTo>
                    <a:pt x="39" y="50"/>
                  </a:moveTo>
                  <a:lnTo>
                    <a:pt x="39" y="167"/>
                  </a:lnTo>
                  <a:lnTo>
                    <a:pt x="0" y="167"/>
                  </a:lnTo>
                  <a:lnTo>
                    <a:pt x="0" y="50"/>
                  </a:lnTo>
                  <a:lnTo>
                    <a:pt x="39" y="50"/>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54" name="Freeform 98"/>
            <p:cNvSpPr>
              <a:spLocks/>
            </p:cNvSpPr>
            <p:nvPr userDrawn="1"/>
          </p:nvSpPr>
          <p:spPr bwMode="auto">
            <a:xfrm>
              <a:off x="2309" y="2903"/>
              <a:ext cx="36" cy="40"/>
            </a:xfrm>
            <a:custGeom>
              <a:avLst/>
              <a:gdLst/>
              <a:ahLst/>
              <a:cxnLst>
                <a:cxn ang="0">
                  <a:pos x="38" y="4"/>
                </a:cxn>
                <a:cxn ang="0">
                  <a:pos x="38" y="17"/>
                </a:cxn>
                <a:cxn ang="0">
                  <a:pos x="38" y="17"/>
                </a:cxn>
                <a:cxn ang="0">
                  <a:pos x="48" y="10"/>
                </a:cxn>
                <a:cxn ang="0">
                  <a:pos x="58" y="4"/>
                </a:cxn>
                <a:cxn ang="0">
                  <a:pos x="68" y="1"/>
                </a:cxn>
                <a:cxn ang="0">
                  <a:pos x="78" y="0"/>
                </a:cxn>
                <a:cxn ang="0">
                  <a:pos x="78" y="0"/>
                </a:cxn>
                <a:cxn ang="0">
                  <a:pos x="85" y="1"/>
                </a:cxn>
                <a:cxn ang="0">
                  <a:pos x="92" y="3"/>
                </a:cxn>
                <a:cxn ang="0">
                  <a:pos x="92" y="3"/>
                </a:cxn>
                <a:cxn ang="0">
                  <a:pos x="98" y="9"/>
                </a:cxn>
                <a:cxn ang="0">
                  <a:pos x="102" y="14"/>
                </a:cxn>
                <a:cxn ang="0">
                  <a:pos x="102" y="14"/>
                </a:cxn>
                <a:cxn ang="0">
                  <a:pos x="104" y="19"/>
                </a:cxn>
                <a:cxn ang="0">
                  <a:pos x="105" y="27"/>
                </a:cxn>
                <a:cxn ang="0">
                  <a:pos x="107" y="35"/>
                </a:cxn>
                <a:cxn ang="0">
                  <a:pos x="107" y="46"/>
                </a:cxn>
                <a:cxn ang="0">
                  <a:pos x="107" y="121"/>
                </a:cxn>
                <a:cxn ang="0">
                  <a:pos x="69" y="121"/>
                </a:cxn>
                <a:cxn ang="0">
                  <a:pos x="69" y="46"/>
                </a:cxn>
                <a:cxn ang="0">
                  <a:pos x="69" y="46"/>
                </a:cxn>
                <a:cxn ang="0">
                  <a:pos x="68" y="39"/>
                </a:cxn>
                <a:cxn ang="0">
                  <a:pos x="66" y="34"/>
                </a:cxn>
                <a:cxn ang="0">
                  <a:pos x="62" y="31"/>
                </a:cxn>
                <a:cxn ang="0">
                  <a:pos x="57" y="30"/>
                </a:cxn>
                <a:cxn ang="0">
                  <a:pos x="57" y="30"/>
                </a:cxn>
                <a:cxn ang="0">
                  <a:pos x="52" y="31"/>
                </a:cxn>
                <a:cxn ang="0">
                  <a:pos x="48" y="32"/>
                </a:cxn>
                <a:cxn ang="0">
                  <a:pos x="43" y="35"/>
                </a:cxn>
                <a:cxn ang="0">
                  <a:pos x="38" y="39"/>
                </a:cxn>
                <a:cxn ang="0">
                  <a:pos x="38" y="121"/>
                </a:cxn>
                <a:cxn ang="0">
                  <a:pos x="0" y="121"/>
                </a:cxn>
                <a:cxn ang="0">
                  <a:pos x="0" y="4"/>
                </a:cxn>
                <a:cxn ang="0">
                  <a:pos x="38" y="4"/>
                </a:cxn>
              </a:cxnLst>
              <a:rect l="0" t="0" r="r" b="b"/>
              <a:pathLst>
                <a:path w="107" h="121">
                  <a:moveTo>
                    <a:pt x="38" y="4"/>
                  </a:moveTo>
                  <a:lnTo>
                    <a:pt x="38" y="17"/>
                  </a:lnTo>
                  <a:lnTo>
                    <a:pt x="38" y="17"/>
                  </a:lnTo>
                  <a:lnTo>
                    <a:pt x="48" y="10"/>
                  </a:lnTo>
                  <a:lnTo>
                    <a:pt x="58" y="4"/>
                  </a:lnTo>
                  <a:lnTo>
                    <a:pt x="68" y="1"/>
                  </a:lnTo>
                  <a:lnTo>
                    <a:pt x="78" y="0"/>
                  </a:lnTo>
                  <a:lnTo>
                    <a:pt x="78" y="0"/>
                  </a:lnTo>
                  <a:lnTo>
                    <a:pt x="85" y="1"/>
                  </a:lnTo>
                  <a:lnTo>
                    <a:pt x="92" y="3"/>
                  </a:lnTo>
                  <a:lnTo>
                    <a:pt x="92" y="3"/>
                  </a:lnTo>
                  <a:lnTo>
                    <a:pt x="98" y="9"/>
                  </a:lnTo>
                  <a:lnTo>
                    <a:pt x="102" y="14"/>
                  </a:lnTo>
                  <a:lnTo>
                    <a:pt x="102" y="14"/>
                  </a:lnTo>
                  <a:lnTo>
                    <a:pt x="104" y="19"/>
                  </a:lnTo>
                  <a:lnTo>
                    <a:pt x="105" y="27"/>
                  </a:lnTo>
                  <a:lnTo>
                    <a:pt x="107" y="35"/>
                  </a:lnTo>
                  <a:lnTo>
                    <a:pt x="107" y="46"/>
                  </a:lnTo>
                  <a:lnTo>
                    <a:pt x="107" y="121"/>
                  </a:lnTo>
                  <a:lnTo>
                    <a:pt x="69" y="121"/>
                  </a:lnTo>
                  <a:lnTo>
                    <a:pt x="69" y="46"/>
                  </a:lnTo>
                  <a:lnTo>
                    <a:pt x="69" y="46"/>
                  </a:lnTo>
                  <a:lnTo>
                    <a:pt x="68" y="39"/>
                  </a:lnTo>
                  <a:lnTo>
                    <a:pt x="66" y="34"/>
                  </a:lnTo>
                  <a:lnTo>
                    <a:pt x="62" y="31"/>
                  </a:lnTo>
                  <a:lnTo>
                    <a:pt x="57" y="30"/>
                  </a:lnTo>
                  <a:lnTo>
                    <a:pt x="57" y="30"/>
                  </a:lnTo>
                  <a:lnTo>
                    <a:pt x="52" y="31"/>
                  </a:lnTo>
                  <a:lnTo>
                    <a:pt x="48" y="32"/>
                  </a:lnTo>
                  <a:lnTo>
                    <a:pt x="43" y="35"/>
                  </a:lnTo>
                  <a:lnTo>
                    <a:pt x="38" y="39"/>
                  </a:lnTo>
                  <a:lnTo>
                    <a:pt x="38" y="121"/>
                  </a:lnTo>
                  <a:lnTo>
                    <a:pt x="0" y="121"/>
                  </a:lnTo>
                  <a:lnTo>
                    <a:pt x="0" y="4"/>
                  </a:lnTo>
                  <a:lnTo>
                    <a:pt x="38" y="4"/>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55" name="Freeform 99"/>
            <p:cNvSpPr>
              <a:spLocks/>
            </p:cNvSpPr>
            <p:nvPr userDrawn="1"/>
          </p:nvSpPr>
          <p:spPr bwMode="auto">
            <a:xfrm>
              <a:off x="2354" y="2887"/>
              <a:ext cx="34" cy="56"/>
            </a:xfrm>
            <a:custGeom>
              <a:avLst/>
              <a:gdLst/>
              <a:ahLst/>
              <a:cxnLst>
                <a:cxn ang="0">
                  <a:pos x="37" y="0"/>
                </a:cxn>
                <a:cxn ang="0">
                  <a:pos x="37" y="64"/>
                </a:cxn>
                <a:cxn ang="0">
                  <a:pos x="37" y="64"/>
                </a:cxn>
                <a:cxn ang="0">
                  <a:pos x="43" y="58"/>
                </a:cxn>
                <a:cxn ang="0">
                  <a:pos x="50" y="53"/>
                </a:cxn>
                <a:cxn ang="0">
                  <a:pos x="50" y="53"/>
                </a:cxn>
                <a:cxn ang="0">
                  <a:pos x="58" y="50"/>
                </a:cxn>
                <a:cxn ang="0">
                  <a:pos x="64" y="47"/>
                </a:cxn>
                <a:cxn ang="0">
                  <a:pos x="70" y="46"/>
                </a:cxn>
                <a:cxn ang="0">
                  <a:pos x="76" y="46"/>
                </a:cxn>
                <a:cxn ang="0">
                  <a:pos x="76" y="46"/>
                </a:cxn>
                <a:cxn ang="0">
                  <a:pos x="84" y="47"/>
                </a:cxn>
                <a:cxn ang="0">
                  <a:pos x="90" y="49"/>
                </a:cxn>
                <a:cxn ang="0">
                  <a:pos x="90" y="49"/>
                </a:cxn>
                <a:cxn ang="0">
                  <a:pos x="97" y="55"/>
                </a:cxn>
                <a:cxn ang="0">
                  <a:pos x="101" y="60"/>
                </a:cxn>
                <a:cxn ang="0">
                  <a:pos x="101" y="60"/>
                </a:cxn>
                <a:cxn ang="0">
                  <a:pos x="103" y="65"/>
                </a:cxn>
                <a:cxn ang="0">
                  <a:pos x="104" y="73"/>
                </a:cxn>
                <a:cxn ang="0">
                  <a:pos x="105" y="80"/>
                </a:cxn>
                <a:cxn ang="0">
                  <a:pos x="106" y="90"/>
                </a:cxn>
                <a:cxn ang="0">
                  <a:pos x="106" y="167"/>
                </a:cxn>
                <a:cxn ang="0">
                  <a:pos x="68" y="167"/>
                </a:cxn>
                <a:cxn ang="0">
                  <a:pos x="68" y="92"/>
                </a:cxn>
                <a:cxn ang="0">
                  <a:pos x="68" y="92"/>
                </a:cxn>
                <a:cxn ang="0">
                  <a:pos x="68" y="86"/>
                </a:cxn>
                <a:cxn ang="0">
                  <a:pos x="66" y="82"/>
                </a:cxn>
                <a:cxn ang="0">
                  <a:pos x="66" y="82"/>
                </a:cxn>
                <a:cxn ang="0">
                  <a:pos x="65" y="80"/>
                </a:cxn>
                <a:cxn ang="0">
                  <a:pos x="62" y="78"/>
                </a:cxn>
                <a:cxn ang="0">
                  <a:pos x="59" y="77"/>
                </a:cxn>
                <a:cxn ang="0">
                  <a:pos x="55" y="76"/>
                </a:cxn>
                <a:cxn ang="0">
                  <a:pos x="55" y="76"/>
                </a:cxn>
                <a:cxn ang="0">
                  <a:pos x="51" y="77"/>
                </a:cxn>
                <a:cxn ang="0">
                  <a:pos x="47" y="78"/>
                </a:cxn>
                <a:cxn ang="0">
                  <a:pos x="42" y="81"/>
                </a:cxn>
                <a:cxn ang="0">
                  <a:pos x="37" y="85"/>
                </a:cxn>
                <a:cxn ang="0">
                  <a:pos x="37" y="167"/>
                </a:cxn>
                <a:cxn ang="0">
                  <a:pos x="0" y="167"/>
                </a:cxn>
                <a:cxn ang="0">
                  <a:pos x="0" y="0"/>
                </a:cxn>
                <a:cxn ang="0">
                  <a:pos x="37" y="0"/>
                </a:cxn>
              </a:cxnLst>
              <a:rect l="0" t="0" r="r" b="b"/>
              <a:pathLst>
                <a:path w="106" h="167">
                  <a:moveTo>
                    <a:pt x="37" y="0"/>
                  </a:moveTo>
                  <a:lnTo>
                    <a:pt x="37" y="64"/>
                  </a:lnTo>
                  <a:lnTo>
                    <a:pt x="37" y="64"/>
                  </a:lnTo>
                  <a:lnTo>
                    <a:pt x="43" y="58"/>
                  </a:lnTo>
                  <a:lnTo>
                    <a:pt x="50" y="53"/>
                  </a:lnTo>
                  <a:lnTo>
                    <a:pt x="50" y="53"/>
                  </a:lnTo>
                  <a:lnTo>
                    <a:pt x="58" y="50"/>
                  </a:lnTo>
                  <a:lnTo>
                    <a:pt x="64" y="47"/>
                  </a:lnTo>
                  <a:lnTo>
                    <a:pt x="70" y="46"/>
                  </a:lnTo>
                  <a:lnTo>
                    <a:pt x="76" y="46"/>
                  </a:lnTo>
                  <a:lnTo>
                    <a:pt x="76" y="46"/>
                  </a:lnTo>
                  <a:lnTo>
                    <a:pt x="84" y="47"/>
                  </a:lnTo>
                  <a:lnTo>
                    <a:pt x="90" y="49"/>
                  </a:lnTo>
                  <a:lnTo>
                    <a:pt x="90" y="49"/>
                  </a:lnTo>
                  <a:lnTo>
                    <a:pt x="97" y="55"/>
                  </a:lnTo>
                  <a:lnTo>
                    <a:pt x="101" y="60"/>
                  </a:lnTo>
                  <a:lnTo>
                    <a:pt x="101" y="60"/>
                  </a:lnTo>
                  <a:lnTo>
                    <a:pt x="103" y="65"/>
                  </a:lnTo>
                  <a:lnTo>
                    <a:pt x="104" y="73"/>
                  </a:lnTo>
                  <a:lnTo>
                    <a:pt x="105" y="80"/>
                  </a:lnTo>
                  <a:lnTo>
                    <a:pt x="106" y="90"/>
                  </a:lnTo>
                  <a:lnTo>
                    <a:pt x="106" y="167"/>
                  </a:lnTo>
                  <a:lnTo>
                    <a:pt x="68" y="167"/>
                  </a:lnTo>
                  <a:lnTo>
                    <a:pt x="68" y="92"/>
                  </a:lnTo>
                  <a:lnTo>
                    <a:pt x="68" y="92"/>
                  </a:lnTo>
                  <a:lnTo>
                    <a:pt x="68" y="86"/>
                  </a:lnTo>
                  <a:lnTo>
                    <a:pt x="66" y="82"/>
                  </a:lnTo>
                  <a:lnTo>
                    <a:pt x="66" y="82"/>
                  </a:lnTo>
                  <a:lnTo>
                    <a:pt x="65" y="80"/>
                  </a:lnTo>
                  <a:lnTo>
                    <a:pt x="62" y="78"/>
                  </a:lnTo>
                  <a:lnTo>
                    <a:pt x="59" y="77"/>
                  </a:lnTo>
                  <a:lnTo>
                    <a:pt x="55" y="76"/>
                  </a:lnTo>
                  <a:lnTo>
                    <a:pt x="55" y="76"/>
                  </a:lnTo>
                  <a:lnTo>
                    <a:pt x="51" y="77"/>
                  </a:lnTo>
                  <a:lnTo>
                    <a:pt x="47" y="78"/>
                  </a:lnTo>
                  <a:lnTo>
                    <a:pt x="42" y="81"/>
                  </a:lnTo>
                  <a:lnTo>
                    <a:pt x="37" y="85"/>
                  </a:lnTo>
                  <a:lnTo>
                    <a:pt x="37" y="167"/>
                  </a:lnTo>
                  <a:lnTo>
                    <a:pt x="0" y="167"/>
                  </a:lnTo>
                  <a:lnTo>
                    <a:pt x="0" y="0"/>
                  </a:lnTo>
                  <a:lnTo>
                    <a:pt x="37" y="0"/>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56" name="Freeform 100"/>
            <p:cNvSpPr>
              <a:spLocks noEditPoints="1"/>
            </p:cNvSpPr>
            <p:nvPr userDrawn="1"/>
          </p:nvSpPr>
          <p:spPr bwMode="auto">
            <a:xfrm>
              <a:off x="2395" y="2903"/>
              <a:ext cx="38" cy="41"/>
            </a:xfrm>
            <a:custGeom>
              <a:avLst/>
              <a:gdLst/>
              <a:ahLst/>
              <a:cxnLst>
                <a:cxn ang="0">
                  <a:pos x="56" y="27"/>
                </a:cxn>
                <a:cxn ang="0">
                  <a:pos x="49" y="29"/>
                </a:cxn>
                <a:cxn ang="0">
                  <a:pos x="43" y="35"/>
                </a:cxn>
                <a:cxn ang="0">
                  <a:pos x="40" y="46"/>
                </a:cxn>
                <a:cxn ang="0">
                  <a:pos x="39" y="62"/>
                </a:cxn>
                <a:cxn ang="0">
                  <a:pos x="41" y="83"/>
                </a:cxn>
                <a:cxn ang="0">
                  <a:pos x="42" y="87"/>
                </a:cxn>
                <a:cxn ang="0">
                  <a:pos x="49" y="96"/>
                </a:cxn>
                <a:cxn ang="0">
                  <a:pos x="56" y="98"/>
                </a:cxn>
                <a:cxn ang="0">
                  <a:pos x="61" y="97"/>
                </a:cxn>
                <a:cxn ang="0">
                  <a:pos x="70" y="89"/>
                </a:cxn>
                <a:cxn ang="0">
                  <a:pos x="72" y="83"/>
                </a:cxn>
                <a:cxn ang="0">
                  <a:pos x="74" y="58"/>
                </a:cxn>
                <a:cxn ang="0">
                  <a:pos x="74" y="51"/>
                </a:cxn>
                <a:cxn ang="0">
                  <a:pos x="72" y="39"/>
                </a:cxn>
                <a:cxn ang="0">
                  <a:pos x="68" y="31"/>
                </a:cxn>
                <a:cxn ang="0">
                  <a:pos x="60" y="28"/>
                </a:cxn>
                <a:cxn ang="0">
                  <a:pos x="56" y="27"/>
                </a:cxn>
                <a:cxn ang="0">
                  <a:pos x="58" y="0"/>
                </a:cxn>
                <a:cxn ang="0">
                  <a:pos x="73" y="1"/>
                </a:cxn>
                <a:cxn ang="0">
                  <a:pos x="85" y="5"/>
                </a:cxn>
                <a:cxn ang="0">
                  <a:pos x="95" y="13"/>
                </a:cxn>
                <a:cxn ang="0">
                  <a:pos x="104" y="23"/>
                </a:cxn>
                <a:cxn ang="0">
                  <a:pos x="108" y="32"/>
                </a:cxn>
                <a:cxn ang="0">
                  <a:pos x="113" y="51"/>
                </a:cxn>
                <a:cxn ang="0">
                  <a:pos x="113" y="62"/>
                </a:cxn>
                <a:cxn ang="0">
                  <a:pos x="110" y="88"/>
                </a:cxn>
                <a:cxn ang="0">
                  <a:pos x="99" y="108"/>
                </a:cxn>
                <a:cxn ang="0">
                  <a:pos x="94" y="113"/>
                </a:cxn>
                <a:cxn ang="0">
                  <a:pos x="80" y="121"/>
                </a:cxn>
                <a:cxn ang="0">
                  <a:pos x="56" y="125"/>
                </a:cxn>
                <a:cxn ang="0">
                  <a:pos x="49" y="124"/>
                </a:cxn>
                <a:cxn ang="0">
                  <a:pos x="35" y="122"/>
                </a:cxn>
                <a:cxn ang="0">
                  <a:pos x="24" y="117"/>
                </a:cxn>
                <a:cxn ang="0">
                  <a:pos x="15" y="108"/>
                </a:cxn>
                <a:cxn ang="0">
                  <a:pos x="10" y="103"/>
                </a:cxn>
                <a:cxn ang="0">
                  <a:pos x="3" y="85"/>
                </a:cxn>
                <a:cxn ang="0">
                  <a:pos x="0" y="63"/>
                </a:cxn>
                <a:cxn ang="0">
                  <a:pos x="0" y="55"/>
                </a:cxn>
                <a:cxn ang="0">
                  <a:pos x="3" y="40"/>
                </a:cxn>
                <a:cxn ang="0">
                  <a:pos x="5" y="34"/>
                </a:cxn>
                <a:cxn ang="0">
                  <a:pos x="10" y="22"/>
                </a:cxn>
                <a:cxn ang="0">
                  <a:pos x="19" y="13"/>
                </a:cxn>
                <a:cxn ang="0">
                  <a:pos x="26" y="7"/>
                </a:cxn>
                <a:cxn ang="0">
                  <a:pos x="46" y="0"/>
                </a:cxn>
                <a:cxn ang="0">
                  <a:pos x="58" y="0"/>
                </a:cxn>
              </a:cxnLst>
              <a:rect l="0" t="0" r="r" b="b"/>
              <a:pathLst>
                <a:path w="113" h="125">
                  <a:moveTo>
                    <a:pt x="56" y="27"/>
                  </a:moveTo>
                  <a:lnTo>
                    <a:pt x="56" y="27"/>
                  </a:lnTo>
                  <a:lnTo>
                    <a:pt x="52" y="28"/>
                  </a:lnTo>
                  <a:lnTo>
                    <a:pt x="49" y="29"/>
                  </a:lnTo>
                  <a:lnTo>
                    <a:pt x="45" y="32"/>
                  </a:lnTo>
                  <a:lnTo>
                    <a:pt x="43" y="35"/>
                  </a:lnTo>
                  <a:lnTo>
                    <a:pt x="41" y="40"/>
                  </a:lnTo>
                  <a:lnTo>
                    <a:pt x="40" y="46"/>
                  </a:lnTo>
                  <a:lnTo>
                    <a:pt x="39" y="62"/>
                  </a:lnTo>
                  <a:lnTo>
                    <a:pt x="39" y="62"/>
                  </a:lnTo>
                  <a:lnTo>
                    <a:pt x="40" y="77"/>
                  </a:lnTo>
                  <a:lnTo>
                    <a:pt x="41" y="83"/>
                  </a:lnTo>
                  <a:lnTo>
                    <a:pt x="42" y="87"/>
                  </a:lnTo>
                  <a:lnTo>
                    <a:pt x="42" y="87"/>
                  </a:lnTo>
                  <a:lnTo>
                    <a:pt x="45" y="91"/>
                  </a:lnTo>
                  <a:lnTo>
                    <a:pt x="49" y="96"/>
                  </a:lnTo>
                  <a:lnTo>
                    <a:pt x="52" y="97"/>
                  </a:lnTo>
                  <a:lnTo>
                    <a:pt x="56" y="98"/>
                  </a:lnTo>
                  <a:lnTo>
                    <a:pt x="56" y="98"/>
                  </a:lnTo>
                  <a:lnTo>
                    <a:pt x="61" y="97"/>
                  </a:lnTo>
                  <a:lnTo>
                    <a:pt x="67" y="94"/>
                  </a:lnTo>
                  <a:lnTo>
                    <a:pt x="70" y="89"/>
                  </a:lnTo>
                  <a:lnTo>
                    <a:pt x="72" y="83"/>
                  </a:lnTo>
                  <a:lnTo>
                    <a:pt x="72" y="83"/>
                  </a:lnTo>
                  <a:lnTo>
                    <a:pt x="74" y="72"/>
                  </a:lnTo>
                  <a:lnTo>
                    <a:pt x="74" y="58"/>
                  </a:lnTo>
                  <a:lnTo>
                    <a:pt x="74" y="58"/>
                  </a:lnTo>
                  <a:lnTo>
                    <a:pt x="74" y="51"/>
                  </a:lnTo>
                  <a:lnTo>
                    <a:pt x="73" y="45"/>
                  </a:lnTo>
                  <a:lnTo>
                    <a:pt x="72" y="39"/>
                  </a:lnTo>
                  <a:lnTo>
                    <a:pt x="70" y="35"/>
                  </a:lnTo>
                  <a:lnTo>
                    <a:pt x="68" y="31"/>
                  </a:lnTo>
                  <a:lnTo>
                    <a:pt x="65" y="29"/>
                  </a:lnTo>
                  <a:lnTo>
                    <a:pt x="60" y="28"/>
                  </a:lnTo>
                  <a:lnTo>
                    <a:pt x="56" y="27"/>
                  </a:lnTo>
                  <a:lnTo>
                    <a:pt x="56" y="27"/>
                  </a:lnTo>
                  <a:close/>
                  <a:moveTo>
                    <a:pt x="58" y="0"/>
                  </a:moveTo>
                  <a:lnTo>
                    <a:pt x="58" y="0"/>
                  </a:lnTo>
                  <a:lnTo>
                    <a:pt x="66" y="0"/>
                  </a:lnTo>
                  <a:lnTo>
                    <a:pt x="73" y="1"/>
                  </a:lnTo>
                  <a:lnTo>
                    <a:pt x="79" y="3"/>
                  </a:lnTo>
                  <a:lnTo>
                    <a:pt x="85" y="5"/>
                  </a:lnTo>
                  <a:lnTo>
                    <a:pt x="90" y="9"/>
                  </a:lnTo>
                  <a:lnTo>
                    <a:pt x="95" y="13"/>
                  </a:lnTo>
                  <a:lnTo>
                    <a:pt x="100" y="18"/>
                  </a:lnTo>
                  <a:lnTo>
                    <a:pt x="104" y="23"/>
                  </a:lnTo>
                  <a:lnTo>
                    <a:pt x="104" y="23"/>
                  </a:lnTo>
                  <a:lnTo>
                    <a:pt x="108" y="32"/>
                  </a:lnTo>
                  <a:lnTo>
                    <a:pt x="111" y="40"/>
                  </a:lnTo>
                  <a:lnTo>
                    <a:pt x="113" y="51"/>
                  </a:lnTo>
                  <a:lnTo>
                    <a:pt x="113" y="62"/>
                  </a:lnTo>
                  <a:lnTo>
                    <a:pt x="113" y="62"/>
                  </a:lnTo>
                  <a:lnTo>
                    <a:pt x="112" y="75"/>
                  </a:lnTo>
                  <a:lnTo>
                    <a:pt x="110" y="88"/>
                  </a:lnTo>
                  <a:lnTo>
                    <a:pt x="105" y="99"/>
                  </a:lnTo>
                  <a:lnTo>
                    <a:pt x="99" y="108"/>
                  </a:lnTo>
                  <a:lnTo>
                    <a:pt x="99" y="108"/>
                  </a:lnTo>
                  <a:lnTo>
                    <a:pt x="94" y="113"/>
                  </a:lnTo>
                  <a:lnTo>
                    <a:pt x="90" y="116"/>
                  </a:lnTo>
                  <a:lnTo>
                    <a:pt x="80" y="121"/>
                  </a:lnTo>
                  <a:lnTo>
                    <a:pt x="69" y="124"/>
                  </a:lnTo>
                  <a:lnTo>
                    <a:pt x="56" y="125"/>
                  </a:lnTo>
                  <a:lnTo>
                    <a:pt x="56" y="125"/>
                  </a:lnTo>
                  <a:lnTo>
                    <a:pt x="49" y="124"/>
                  </a:lnTo>
                  <a:lnTo>
                    <a:pt x="41" y="123"/>
                  </a:lnTo>
                  <a:lnTo>
                    <a:pt x="35" y="122"/>
                  </a:lnTo>
                  <a:lnTo>
                    <a:pt x="29" y="120"/>
                  </a:lnTo>
                  <a:lnTo>
                    <a:pt x="24" y="117"/>
                  </a:lnTo>
                  <a:lnTo>
                    <a:pt x="19" y="113"/>
                  </a:lnTo>
                  <a:lnTo>
                    <a:pt x="15" y="108"/>
                  </a:lnTo>
                  <a:lnTo>
                    <a:pt x="10" y="103"/>
                  </a:lnTo>
                  <a:lnTo>
                    <a:pt x="10" y="103"/>
                  </a:lnTo>
                  <a:lnTo>
                    <a:pt x="6" y="95"/>
                  </a:lnTo>
                  <a:lnTo>
                    <a:pt x="3" y="85"/>
                  </a:lnTo>
                  <a:lnTo>
                    <a:pt x="1" y="74"/>
                  </a:lnTo>
                  <a:lnTo>
                    <a:pt x="0" y="63"/>
                  </a:lnTo>
                  <a:lnTo>
                    <a:pt x="0" y="63"/>
                  </a:lnTo>
                  <a:lnTo>
                    <a:pt x="0" y="55"/>
                  </a:lnTo>
                  <a:lnTo>
                    <a:pt x="1" y="48"/>
                  </a:lnTo>
                  <a:lnTo>
                    <a:pt x="3" y="40"/>
                  </a:lnTo>
                  <a:lnTo>
                    <a:pt x="5" y="34"/>
                  </a:lnTo>
                  <a:lnTo>
                    <a:pt x="5" y="34"/>
                  </a:lnTo>
                  <a:lnTo>
                    <a:pt x="7" y="28"/>
                  </a:lnTo>
                  <a:lnTo>
                    <a:pt x="10" y="22"/>
                  </a:lnTo>
                  <a:lnTo>
                    <a:pt x="15" y="17"/>
                  </a:lnTo>
                  <a:lnTo>
                    <a:pt x="19" y="13"/>
                  </a:lnTo>
                  <a:lnTo>
                    <a:pt x="19" y="13"/>
                  </a:lnTo>
                  <a:lnTo>
                    <a:pt x="26" y="7"/>
                  </a:lnTo>
                  <a:lnTo>
                    <a:pt x="36" y="3"/>
                  </a:lnTo>
                  <a:lnTo>
                    <a:pt x="46" y="0"/>
                  </a:lnTo>
                  <a:lnTo>
                    <a:pt x="58" y="0"/>
                  </a:lnTo>
                  <a:lnTo>
                    <a:pt x="58" y="0"/>
                  </a:lnTo>
                  <a:close/>
                </a:path>
              </a:pathLst>
            </a:custGeom>
            <a:solidFill>
              <a:srgbClr val="969696"/>
            </a:solidFill>
            <a:ln w="9525">
              <a:noFill/>
              <a:round/>
              <a:headEnd/>
              <a:tailEnd/>
            </a:ln>
          </p:spPr>
          <p:txBody>
            <a:bodyPr/>
            <a:lstStyle/>
            <a:p>
              <a:pPr>
                <a:defRPr/>
              </a:pPr>
              <a:endParaRPr lang="pt-PT">
                <a:latin typeface="Arial" charset="0"/>
                <a:cs typeface="+mn-cs"/>
              </a:endParaRPr>
            </a:p>
          </p:txBody>
        </p:sp>
        <p:sp>
          <p:nvSpPr>
            <p:cNvPr id="57" name="Rectangle 101"/>
            <p:cNvSpPr>
              <a:spLocks noChangeArrowheads="1"/>
            </p:cNvSpPr>
            <p:nvPr userDrawn="1"/>
          </p:nvSpPr>
          <p:spPr bwMode="auto">
            <a:xfrm>
              <a:off x="1610" y="2387"/>
              <a:ext cx="839" cy="422"/>
            </a:xfrm>
            <a:prstGeom prst="rect">
              <a:avLst/>
            </a:prstGeom>
            <a:solidFill>
              <a:srgbClr val="969696"/>
            </a:solidFill>
            <a:ln w="9525">
              <a:noFill/>
              <a:miter lim="800000"/>
              <a:headEnd/>
              <a:tailEnd/>
            </a:ln>
          </p:spPr>
          <p:txBody>
            <a:bodyPr/>
            <a:lstStyle/>
            <a:p>
              <a:pPr>
                <a:defRPr/>
              </a:pPr>
              <a:endParaRPr lang="pt-PT">
                <a:latin typeface="Arial" charset="0"/>
                <a:cs typeface="+mn-cs"/>
              </a:endParaRPr>
            </a:p>
          </p:txBody>
        </p:sp>
        <p:sp>
          <p:nvSpPr>
            <p:cNvPr id="58" name="Freeform 102"/>
            <p:cNvSpPr>
              <a:spLocks noEditPoints="1"/>
            </p:cNvSpPr>
            <p:nvPr userDrawn="1"/>
          </p:nvSpPr>
          <p:spPr bwMode="auto">
            <a:xfrm>
              <a:off x="1700" y="2467"/>
              <a:ext cx="235" cy="268"/>
            </a:xfrm>
            <a:custGeom>
              <a:avLst/>
              <a:gdLst/>
              <a:ahLst/>
              <a:cxnLst>
                <a:cxn ang="0">
                  <a:pos x="392" y="182"/>
                </a:cxn>
                <a:cxn ang="0">
                  <a:pos x="375" y="205"/>
                </a:cxn>
                <a:cxn ang="0">
                  <a:pos x="354" y="213"/>
                </a:cxn>
                <a:cxn ang="0">
                  <a:pos x="327" y="201"/>
                </a:cxn>
                <a:cxn ang="0">
                  <a:pos x="315" y="173"/>
                </a:cxn>
                <a:cxn ang="0">
                  <a:pos x="318" y="25"/>
                </a:cxn>
                <a:cxn ang="0">
                  <a:pos x="339" y="3"/>
                </a:cxn>
                <a:cxn ang="0">
                  <a:pos x="361" y="1"/>
                </a:cxn>
                <a:cxn ang="0">
                  <a:pos x="385" y="17"/>
                </a:cxn>
                <a:cxn ang="0">
                  <a:pos x="392" y="40"/>
                </a:cxn>
                <a:cxn ang="0">
                  <a:pos x="523" y="541"/>
                </a:cxn>
                <a:cxn ang="0">
                  <a:pos x="510" y="515"/>
                </a:cxn>
                <a:cxn ang="0">
                  <a:pos x="521" y="488"/>
                </a:cxn>
                <a:cxn ang="0">
                  <a:pos x="545" y="474"/>
                </a:cxn>
                <a:cxn ang="0">
                  <a:pos x="682" y="549"/>
                </a:cxn>
                <a:cxn ang="0">
                  <a:pos x="699" y="566"/>
                </a:cxn>
                <a:cxn ang="0">
                  <a:pos x="699" y="594"/>
                </a:cxn>
                <a:cxn ang="0">
                  <a:pos x="681" y="616"/>
                </a:cxn>
                <a:cxn ang="0">
                  <a:pos x="653" y="619"/>
                </a:cxn>
                <a:cxn ang="0">
                  <a:pos x="138" y="480"/>
                </a:cxn>
                <a:cxn ang="0">
                  <a:pos x="161" y="474"/>
                </a:cxn>
                <a:cxn ang="0">
                  <a:pos x="185" y="488"/>
                </a:cxn>
                <a:cxn ang="0">
                  <a:pos x="195" y="515"/>
                </a:cxn>
                <a:cxn ang="0">
                  <a:pos x="183" y="541"/>
                </a:cxn>
                <a:cxn ang="0">
                  <a:pos x="50" y="617"/>
                </a:cxn>
                <a:cxn ang="0">
                  <a:pos x="22" y="613"/>
                </a:cxn>
                <a:cxn ang="0">
                  <a:pos x="4" y="592"/>
                </a:cxn>
                <a:cxn ang="0">
                  <a:pos x="4" y="564"/>
                </a:cxn>
                <a:cxn ang="0">
                  <a:pos x="21" y="547"/>
                </a:cxn>
                <a:cxn ang="0">
                  <a:pos x="316" y="474"/>
                </a:cxn>
                <a:cxn ang="0">
                  <a:pos x="332" y="450"/>
                </a:cxn>
                <a:cxn ang="0">
                  <a:pos x="354" y="443"/>
                </a:cxn>
                <a:cxn ang="0">
                  <a:pos x="381" y="455"/>
                </a:cxn>
                <a:cxn ang="0">
                  <a:pos x="392" y="482"/>
                </a:cxn>
                <a:cxn ang="0">
                  <a:pos x="389" y="777"/>
                </a:cxn>
                <a:cxn ang="0">
                  <a:pos x="368" y="798"/>
                </a:cxn>
                <a:cxn ang="0">
                  <a:pos x="346" y="801"/>
                </a:cxn>
                <a:cxn ang="0">
                  <a:pos x="322" y="785"/>
                </a:cxn>
                <a:cxn ang="0">
                  <a:pos x="315" y="762"/>
                </a:cxn>
                <a:cxn ang="0">
                  <a:pos x="311" y="332"/>
                </a:cxn>
                <a:cxn ang="0">
                  <a:pos x="324" y="358"/>
                </a:cxn>
                <a:cxn ang="0">
                  <a:pos x="314" y="384"/>
                </a:cxn>
                <a:cxn ang="0">
                  <a:pos x="290" y="398"/>
                </a:cxn>
                <a:cxn ang="0">
                  <a:pos x="22" y="254"/>
                </a:cxn>
                <a:cxn ang="0">
                  <a:pos x="5" y="236"/>
                </a:cxn>
                <a:cxn ang="0">
                  <a:pos x="5" y="209"/>
                </a:cxn>
                <a:cxn ang="0">
                  <a:pos x="23" y="187"/>
                </a:cxn>
                <a:cxn ang="0">
                  <a:pos x="51" y="184"/>
                </a:cxn>
                <a:cxn ang="0">
                  <a:pos x="443" y="393"/>
                </a:cxn>
                <a:cxn ang="0">
                  <a:pos x="420" y="400"/>
                </a:cxn>
                <a:cxn ang="0">
                  <a:pos x="395" y="386"/>
                </a:cxn>
                <a:cxn ang="0">
                  <a:pos x="384" y="359"/>
                </a:cxn>
                <a:cxn ang="0">
                  <a:pos x="397" y="333"/>
                </a:cxn>
                <a:cxn ang="0">
                  <a:pos x="654" y="183"/>
                </a:cxn>
                <a:cxn ang="0">
                  <a:pos x="683" y="186"/>
                </a:cxn>
                <a:cxn ang="0">
                  <a:pos x="701" y="207"/>
                </a:cxn>
                <a:cxn ang="0">
                  <a:pos x="700" y="236"/>
                </a:cxn>
                <a:cxn ang="0">
                  <a:pos x="684" y="253"/>
                </a:cxn>
              </a:cxnLst>
              <a:rect l="0" t="0" r="r" b="b"/>
              <a:pathLst>
                <a:path w="704" h="802">
                  <a:moveTo>
                    <a:pt x="392" y="40"/>
                  </a:moveTo>
                  <a:lnTo>
                    <a:pt x="392" y="173"/>
                  </a:lnTo>
                  <a:lnTo>
                    <a:pt x="392" y="173"/>
                  </a:lnTo>
                  <a:lnTo>
                    <a:pt x="392" y="182"/>
                  </a:lnTo>
                  <a:lnTo>
                    <a:pt x="389" y="188"/>
                  </a:lnTo>
                  <a:lnTo>
                    <a:pt x="385" y="196"/>
                  </a:lnTo>
                  <a:lnTo>
                    <a:pt x="381" y="201"/>
                  </a:lnTo>
                  <a:lnTo>
                    <a:pt x="375" y="205"/>
                  </a:lnTo>
                  <a:lnTo>
                    <a:pt x="368" y="210"/>
                  </a:lnTo>
                  <a:lnTo>
                    <a:pt x="361" y="212"/>
                  </a:lnTo>
                  <a:lnTo>
                    <a:pt x="354" y="213"/>
                  </a:lnTo>
                  <a:lnTo>
                    <a:pt x="354" y="213"/>
                  </a:lnTo>
                  <a:lnTo>
                    <a:pt x="346" y="212"/>
                  </a:lnTo>
                  <a:lnTo>
                    <a:pt x="339" y="210"/>
                  </a:lnTo>
                  <a:lnTo>
                    <a:pt x="332" y="205"/>
                  </a:lnTo>
                  <a:lnTo>
                    <a:pt x="327" y="201"/>
                  </a:lnTo>
                  <a:lnTo>
                    <a:pt x="322" y="196"/>
                  </a:lnTo>
                  <a:lnTo>
                    <a:pt x="318" y="188"/>
                  </a:lnTo>
                  <a:lnTo>
                    <a:pt x="316" y="182"/>
                  </a:lnTo>
                  <a:lnTo>
                    <a:pt x="315" y="173"/>
                  </a:lnTo>
                  <a:lnTo>
                    <a:pt x="315" y="40"/>
                  </a:lnTo>
                  <a:lnTo>
                    <a:pt x="315" y="40"/>
                  </a:lnTo>
                  <a:lnTo>
                    <a:pt x="316" y="31"/>
                  </a:lnTo>
                  <a:lnTo>
                    <a:pt x="318" y="25"/>
                  </a:lnTo>
                  <a:lnTo>
                    <a:pt x="322" y="17"/>
                  </a:lnTo>
                  <a:lnTo>
                    <a:pt x="327" y="12"/>
                  </a:lnTo>
                  <a:lnTo>
                    <a:pt x="332" y="8"/>
                  </a:lnTo>
                  <a:lnTo>
                    <a:pt x="339" y="3"/>
                  </a:lnTo>
                  <a:lnTo>
                    <a:pt x="346" y="1"/>
                  </a:lnTo>
                  <a:lnTo>
                    <a:pt x="354" y="0"/>
                  </a:lnTo>
                  <a:lnTo>
                    <a:pt x="354" y="0"/>
                  </a:lnTo>
                  <a:lnTo>
                    <a:pt x="361" y="1"/>
                  </a:lnTo>
                  <a:lnTo>
                    <a:pt x="368" y="3"/>
                  </a:lnTo>
                  <a:lnTo>
                    <a:pt x="375" y="8"/>
                  </a:lnTo>
                  <a:lnTo>
                    <a:pt x="381" y="12"/>
                  </a:lnTo>
                  <a:lnTo>
                    <a:pt x="385" y="17"/>
                  </a:lnTo>
                  <a:lnTo>
                    <a:pt x="389" y="24"/>
                  </a:lnTo>
                  <a:lnTo>
                    <a:pt x="392" y="31"/>
                  </a:lnTo>
                  <a:lnTo>
                    <a:pt x="392" y="40"/>
                  </a:lnTo>
                  <a:lnTo>
                    <a:pt x="392" y="40"/>
                  </a:lnTo>
                  <a:close/>
                  <a:moveTo>
                    <a:pt x="644" y="615"/>
                  </a:moveTo>
                  <a:lnTo>
                    <a:pt x="530" y="547"/>
                  </a:lnTo>
                  <a:lnTo>
                    <a:pt x="530" y="547"/>
                  </a:lnTo>
                  <a:lnTo>
                    <a:pt x="523" y="541"/>
                  </a:lnTo>
                  <a:lnTo>
                    <a:pt x="517" y="535"/>
                  </a:lnTo>
                  <a:lnTo>
                    <a:pt x="513" y="528"/>
                  </a:lnTo>
                  <a:lnTo>
                    <a:pt x="511" y="521"/>
                  </a:lnTo>
                  <a:lnTo>
                    <a:pt x="510" y="515"/>
                  </a:lnTo>
                  <a:lnTo>
                    <a:pt x="511" y="507"/>
                  </a:lnTo>
                  <a:lnTo>
                    <a:pt x="513" y="501"/>
                  </a:lnTo>
                  <a:lnTo>
                    <a:pt x="516" y="493"/>
                  </a:lnTo>
                  <a:lnTo>
                    <a:pt x="521" y="488"/>
                  </a:lnTo>
                  <a:lnTo>
                    <a:pt x="525" y="483"/>
                  </a:lnTo>
                  <a:lnTo>
                    <a:pt x="531" y="478"/>
                  </a:lnTo>
                  <a:lnTo>
                    <a:pt x="538" y="475"/>
                  </a:lnTo>
                  <a:lnTo>
                    <a:pt x="545" y="474"/>
                  </a:lnTo>
                  <a:lnTo>
                    <a:pt x="553" y="474"/>
                  </a:lnTo>
                  <a:lnTo>
                    <a:pt x="560" y="475"/>
                  </a:lnTo>
                  <a:lnTo>
                    <a:pt x="568" y="480"/>
                  </a:lnTo>
                  <a:lnTo>
                    <a:pt x="682" y="549"/>
                  </a:lnTo>
                  <a:lnTo>
                    <a:pt x="682" y="549"/>
                  </a:lnTo>
                  <a:lnTo>
                    <a:pt x="690" y="554"/>
                  </a:lnTo>
                  <a:lnTo>
                    <a:pt x="695" y="559"/>
                  </a:lnTo>
                  <a:lnTo>
                    <a:pt x="699" y="566"/>
                  </a:lnTo>
                  <a:lnTo>
                    <a:pt x="701" y="573"/>
                  </a:lnTo>
                  <a:lnTo>
                    <a:pt x="701" y="581"/>
                  </a:lnTo>
                  <a:lnTo>
                    <a:pt x="701" y="587"/>
                  </a:lnTo>
                  <a:lnTo>
                    <a:pt x="699" y="594"/>
                  </a:lnTo>
                  <a:lnTo>
                    <a:pt x="696" y="601"/>
                  </a:lnTo>
                  <a:lnTo>
                    <a:pt x="692" y="606"/>
                  </a:lnTo>
                  <a:lnTo>
                    <a:pt x="687" y="611"/>
                  </a:lnTo>
                  <a:lnTo>
                    <a:pt x="681" y="616"/>
                  </a:lnTo>
                  <a:lnTo>
                    <a:pt x="675" y="619"/>
                  </a:lnTo>
                  <a:lnTo>
                    <a:pt x="667" y="620"/>
                  </a:lnTo>
                  <a:lnTo>
                    <a:pt x="660" y="620"/>
                  </a:lnTo>
                  <a:lnTo>
                    <a:pt x="653" y="619"/>
                  </a:lnTo>
                  <a:lnTo>
                    <a:pt x="644" y="615"/>
                  </a:lnTo>
                  <a:lnTo>
                    <a:pt x="644" y="615"/>
                  </a:lnTo>
                  <a:close/>
                  <a:moveTo>
                    <a:pt x="21" y="547"/>
                  </a:moveTo>
                  <a:lnTo>
                    <a:pt x="138" y="480"/>
                  </a:lnTo>
                  <a:lnTo>
                    <a:pt x="138" y="480"/>
                  </a:lnTo>
                  <a:lnTo>
                    <a:pt x="146" y="476"/>
                  </a:lnTo>
                  <a:lnTo>
                    <a:pt x="154" y="474"/>
                  </a:lnTo>
                  <a:lnTo>
                    <a:pt x="161" y="474"/>
                  </a:lnTo>
                  <a:lnTo>
                    <a:pt x="168" y="475"/>
                  </a:lnTo>
                  <a:lnTo>
                    <a:pt x="175" y="478"/>
                  </a:lnTo>
                  <a:lnTo>
                    <a:pt x="180" y="483"/>
                  </a:lnTo>
                  <a:lnTo>
                    <a:pt x="185" y="488"/>
                  </a:lnTo>
                  <a:lnTo>
                    <a:pt x="190" y="494"/>
                  </a:lnTo>
                  <a:lnTo>
                    <a:pt x="193" y="501"/>
                  </a:lnTo>
                  <a:lnTo>
                    <a:pt x="195" y="507"/>
                  </a:lnTo>
                  <a:lnTo>
                    <a:pt x="195" y="515"/>
                  </a:lnTo>
                  <a:lnTo>
                    <a:pt x="195" y="522"/>
                  </a:lnTo>
                  <a:lnTo>
                    <a:pt x="193" y="528"/>
                  </a:lnTo>
                  <a:lnTo>
                    <a:pt x="189" y="535"/>
                  </a:lnTo>
                  <a:lnTo>
                    <a:pt x="183" y="541"/>
                  </a:lnTo>
                  <a:lnTo>
                    <a:pt x="176" y="547"/>
                  </a:lnTo>
                  <a:lnTo>
                    <a:pt x="59" y="612"/>
                  </a:lnTo>
                  <a:lnTo>
                    <a:pt x="59" y="612"/>
                  </a:lnTo>
                  <a:lnTo>
                    <a:pt x="50" y="617"/>
                  </a:lnTo>
                  <a:lnTo>
                    <a:pt x="43" y="618"/>
                  </a:lnTo>
                  <a:lnTo>
                    <a:pt x="35" y="618"/>
                  </a:lnTo>
                  <a:lnTo>
                    <a:pt x="28" y="617"/>
                  </a:lnTo>
                  <a:lnTo>
                    <a:pt x="22" y="613"/>
                  </a:lnTo>
                  <a:lnTo>
                    <a:pt x="15" y="609"/>
                  </a:lnTo>
                  <a:lnTo>
                    <a:pt x="11" y="604"/>
                  </a:lnTo>
                  <a:lnTo>
                    <a:pt x="7" y="599"/>
                  </a:lnTo>
                  <a:lnTo>
                    <a:pt x="4" y="592"/>
                  </a:lnTo>
                  <a:lnTo>
                    <a:pt x="1" y="585"/>
                  </a:lnTo>
                  <a:lnTo>
                    <a:pt x="0" y="578"/>
                  </a:lnTo>
                  <a:lnTo>
                    <a:pt x="1" y="571"/>
                  </a:lnTo>
                  <a:lnTo>
                    <a:pt x="4" y="564"/>
                  </a:lnTo>
                  <a:lnTo>
                    <a:pt x="8" y="557"/>
                  </a:lnTo>
                  <a:lnTo>
                    <a:pt x="13" y="552"/>
                  </a:lnTo>
                  <a:lnTo>
                    <a:pt x="21" y="547"/>
                  </a:lnTo>
                  <a:lnTo>
                    <a:pt x="21" y="547"/>
                  </a:lnTo>
                  <a:close/>
                  <a:moveTo>
                    <a:pt x="315" y="762"/>
                  </a:moveTo>
                  <a:lnTo>
                    <a:pt x="315" y="482"/>
                  </a:lnTo>
                  <a:lnTo>
                    <a:pt x="315" y="482"/>
                  </a:lnTo>
                  <a:lnTo>
                    <a:pt x="316" y="474"/>
                  </a:lnTo>
                  <a:lnTo>
                    <a:pt x="318" y="467"/>
                  </a:lnTo>
                  <a:lnTo>
                    <a:pt x="322" y="460"/>
                  </a:lnTo>
                  <a:lnTo>
                    <a:pt x="326" y="455"/>
                  </a:lnTo>
                  <a:lnTo>
                    <a:pt x="332" y="450"/>
                  </a:lnTo>
                  <a:lnTo>
                    <a:pt x="339" y="447"/>
                  </a:lnTo>
                  <a:lnTo>
                    <a:pt x="346" y="444"/>
                  </a:lnTo>
                  <a:lnTo>
                    <a:pt x="354" y="443"/>
                  </a:lnTo>
                  <a:lnTo>
                    <a:pt x="354" y="443"/>
                  </a:lnTo>
                  <a:lnTo>
                    <a:pt x="361" y="444"/>
                  </a:lnTo>
                  <a:lnTo>
                    <a:pt x="368" y="447"/>
                  </a:lnTo>
                  <a:lnTo>
                    <a:pt x="375" y="450"/>
                  </a:lnTo>
                  <a:lnTo>
                    <a:pt x="381" y="455"/>
                  </a:lnTo>
                  <a:lnTo>
                    <a:pt x="385" y="460"/>
                  </a:lnTo>
                  <a:lnTo>
                    <a:pt x="389" y="467"/>
                  </a:lnTo>
                  <a:lnTo>
                    <a:pt x="391" y="474"/>
                  </a:lnTo>
                  <a:lnTo>
                    <a:pt x="392" y="482"/>
                  </a:lnTo>
                  <a:lnTo>
                    <a:pt x="392" y="762"/>
                  </a:lnTo>
                  <a:lnTo>
                    <a:pt x="392" y="762"/>
                  </a:lnTo>
                  <a:lnTo>
                    <a:pt x="391" y="771"/>
                  </a:lnTo>
                  <a:lnTo>
                    <a:pt x="389" y="777"/>
                  </a:lnTo>
                  <a:lnTo>
                    <a:pt x="385" y="785"/>
                  </a:lnTo>
                  <a:lnTo>
                    <a:pt x="381" y="790"/>
                  </a:lnTo>
                  <a:lnTo>
                    <a:pt x="375" y="794"/>
                  </a:lnTo>
                  <a:lnTo>
                    <a:pt x="368" y="798"/>
                  </a:lnTo>
                  <a:lnTo>
                    <a:pt x="361" y="801"/>
                  </a:lnTo>
                  <a:lnTo>
                    <a:pt x="354" y="802"/>
                  </a:lnTo>
                  <a:lnTo>
                    <a:pt x="354" y="802"/>
                  </a:lnTo>
                  <a:lnTo>
                    <a:pt x="346" y="801"/>
                  </a:lnTo>
                  <a:lnTo>
                    <a:pt x="339" y="798"/>
                  </a:lnTo>
                  <a:lnTo>
                    <a:pt x="332" y="794"/>
                  </a:lnTo>
                  <a:lnTo>
                    <a:pt x="326" y="790"/>
                  </a:lnTo>
                  <a:lnTo>
                    <a:pt x="322" y="785"/>
                  </a:lnTo>
                  <a:lnTo>
                    <a:pt x="318" y="777"/>
                  </a:lnTo>
                  <a:lnTo>
                    <a:pt x="316" y="771"/>
                  </a:lnTo>
                  <a:lnTo>
                    <a:pt x="315" y="762"/>
                  </a:lnTo>
                  <a:lnTo>
                    <a:pt x="315" y="762"/>
                  </a:lnTo>
                  <a:close/>
                  <a:moveTo>
                    <a:pt x="60" y="187"/>
                  </a:moveTo>
                  <a:lnTo>
                    <a:pt x="304" y="327"/>
                  </a:lnTo>
                  <a:lnTo>
                    <a:pt x="304" y="327"/>
                  </a:lnTo>
                  <a:lnTo>
                    <a:pt x="311" y="332"/>
                  </a:lnTo>
                  <a:lnTo>
                    <a:pt x="316" y="337"/>
                  </a:lnTo>
                  <a:lnTo>
                    <a:pt x="321" y="344"/>
                  </a:lnTo>
                  <a:lnTo>
                    <a:pt x="323" y="351"/>
                  </a:lnTo>
                  <a:lnTo>
                    <a:pt x="324" y="358"/>
                  </a:lnTo>
                  <a:lnTo>
                    <a:pt x="323" y="365"/>
                  </a:lnTo>
                  <a:lnTo>
                    <a:pt x="321" y="372"/>
                  </a:lnTo>
                  <a:lnTo>
                    <a:pt x="317" y="379"/>
                  </a:lnTo>
                  <a:lnTo>
                    <a:pt x="314" y="384"/>
                  </a:lnTo>
                  <a:lnTo>
                    <a:pt x="309" y="389"/>
                  </a:lnTo>
                  <a:lnTo>
                    <a:pt x="302" y="393"/>
                  </a:lnTo>
                  <a:lnTo>
                    <a:pt x="296" y="397"/>
                  </a:lnTo>
                  <a:lnTo>
                    <a:pt x="290" y="398"/>
                  </a:lnTo>
                  <a:lnTo>
                    <a:pt x="281" y="398"/>
                  </a:lnTo>
                  <a:lnTo>
                    <a:pt x="274" y="397"/>
                  </a:lnTo>
                  <a:lnTo>
                    <a:pt x="265" y="392"/>
                  </a:lnTo>
                  <a:lnTo>
                    <a:pt x="22" y="254"/>
                  </a:lnTo>
                  <a:lnTo>
                    <a:pt x="22" y="254"/>
                  </a:lnTo>
                  <a:lnTo>
                    <a:pt x="14" y="249"/>
                  </a:lnTo>
                  <a:lnTo>
                    <a:pt x="9" y="244"/>
                  </a:lnTo>
                  <a:lnTo>
                    <a:pt x="5" y="236"/>
                  </a:lnTo>
                  <a:lnTo>
                    <a:pt x="2" y="230"/>
                  </a:lnTo>
                  <a:lnTo>
                    <a:pt x="2" y="222"/>
                  </a:lnTo>
                  <a:lnTo>
                    <a:pt x="2" y="216"/>
                  </a:lnTo>
                  <a:lnTo>
                    <a:pt x="5" y="209"/>
                  </a:lnTo>
                  <a:lnTo>
                    <a:pt x="8" y="202"/>
                  </a:lnTo>
                  <a:lnTo>
                    <a:pt x="12" y="196"/>
                  </a:lnTo>
                  <a:lnTo>
                    <a:pt x="16" y="192"/>
                  </a:lnTo>
                  <a:lnTo>
                    <a:pt x="23" y="187"/>
                  </a:lnTo>
                  <a:lnTo>
                    <a:pt x="29" y="184"/>
                  </a:lnTo>
                  <a:lnTo>
                    <a:pt x="36" y="182"/>
                  </a:lnTo>
                  <a:lnTo>
                    <a:pt x="44" y="182"/>
                  </a:lnTo>
                  <a:lnTo>
                    <a:pt x="51" y="184"/>
                  </a:lnTo>
                  <a:lnTo>
                    <a:pt x="60" y="187"/>
                  </a:lnTo>
                  <a:lnTo>
                    <a:pt x="60" y="187"/>
                  </a:lnTo>
                  <a:close/>
                  <a:moveTo>
                    <a:pt x="684" y="253"/>
                  </a:moveTo>
                  <a:lnTo>
                    <a:pt x="443" y="393"/>
                  </a:lnTo>
                  <a:lnTo>
                    <a:pt x="443" y="393"/>
                  </a:lnTo>
                  <a:lnTo>
                    <a:pt x="434" y="398"/>
                  </a:lnTo>
                  <a:lnTo>
                    <a:pt x="427" y="400"/>
                  </a:lnTo>
                  <a:lnTo>
                    <a:pt x="420" y="400"/>
                  </a:lnTo>
                  <a:lnTo>
                    <a:pt x="412" y="398"/>
                  </a:lnTo>
                  <a:lnTo>
                    <a:pt x="406" y="395"/>
                  </a:lnTo>
                  <a:lnTo>
                    <a:pt x="399" y="390"/>
                  </a:lnTo>
                  <a:lnTo>
                    <a:pt x="395" y="386"/>
                  </a:lnTo>
                  <a:lnTo>
                    <a:pt x="391" y="380"/>
                  </a:lnTo>
                  <a:lnTo>
                    <a:pt x="388" y="373"/>
                  </a:lnTo>
                  <a:lnTo>
                    <a:pt x="385" y="366"/>
                  </a:lnTo>
                  <a:lnTo>
                    <a:pt x="384" y="359"/>
                  </a:lnTo>
                  <a:lnTo>
                    <a:pt x="385" y="352"/>
                  </a:lnTo>
                  <a:lnTo>
                    <a:pt x="388" y="346"/>
                  </a:lnTo>
                  <a:lnTo>
                    <a:pt x="392" y="338"/>
                  </a:lnTo>
                  <a:lnTo>
                    <a:pt x="397" y="333"/>
                  </a:lnTo>
                  <a:lnTo>
                    <a:pt x="405" y="328"/>
                  </a:lnTo>
                  <a:lnTo>
                    <a:pt x="646" y="187"/>
                  </a:lnTo>
                  <a:lnTo>
                    <a:pt x="646" y="187"/>
                  </a:lnTo>
                  <a:lnTo>
                    <a:pt x="654" y="183"/>
                  </a:lnTo>
                  <a:lnTo>
                    <a:pt x="662" y="182"/>
                  </a:lnTo>
                  <a:lnTo>
                    <a:pt x="670" y="182"/>
                  </a:lnTo>
                  <a:lnTo>
                    <a:pt x="677" y="183"/>
                  </a:lnTo>
                  <a:lnTo>
                    <a:pt x="683" y="186"/>
                  </a:lnTo>
                  <a:lnTo>
                    <a:pt x="689" y="190"/>
                  </a:lnTo>
                  <a:lnTo>
                    <a:pt x="694" y="196"/>
                  </a:lnTo>
                  <a:lnTo>
                    <a:pt x="698" y="201"/>
                  </a:lnTo>
                  <a:lnTo>
                    <a:pt x="701" y="207"/>
                  </a:lnTo>
                  <a:lnTo>
                    <a:pt x="703" y="215"/>
                  </a:lnTo>
                  <a:lnTo>
                    <a:pt x="704" y="221"/>
                  </a:lnTo>
                  <a:lnTo>
                    <a:pt x="703" y="229"/>
                  </a:lnTo>
                  <a:lnTo>
                    <a:pt x="700" y="236"/>
                  </a:lnTo>
                  <a:lnTo>
                    <a:pt x="697" y="243"/>
                  </a:lnTo>
                  <a:lnTo>
                    <a:pt x="692" y="248"/>
                  </a:lnTo>
                  <a:lnTo>
                    <a:pt x="684" y="253"/>
                  </a:lnTo>
                  <a:lnTo>
                    <a:pt x="684" y="253"/>
                  </a:lnTo>
                  <a:close/>
                </a:path>
              </a:pathLst>
            </a:custGeom>
            <a:solidFill>
              <a:schemeClr val="bg1"/>
            </a:solidFill>
            <a:ln w="9525">
              <a:noFill/>
              <a:round/>
              <a:headEnd/>
              <a:tailEnd/>
            </a:ln>
          </p:spPr>
          <p:txBody>
            <a:bodyPr/>
            <a:lstStyle/>
            <a:p>
              <a:pPr>
                <a:defRPr/>
              </a:pPr>
              <a:endParaRPr lang="pt-PT">
                <a:latin typeface="Arial" charset="0"/>
                <a:cs typeface="+mn-cs"/>
              </a:endParaRPr>
            </a:p>
          </p:txBody>
        </p:sp>
      </p:grpSp>
      <p:sp>
        <p:nvSpPr>
          <p:cNvPr id="33" name="Freeform 14"/>
          <p:cNvSpPr>
            <a:spLocks noEditPoints="1"/>
          </p:cNvSpPr>
          <p:nvPr userDrawn="1"/>
        </p:nvSpPr>
        <p:spPr bwMode="auto">
          <a:xfrm>
            <a:off x="358775" y="6129338"/>
            <a:ext cx="460375" cy="576262"/>
          </a:xfrm>
          <a:custGeom>
            <a:avLst/>
            <a:gdLst>
              <a:gd name="T0" fmla="*/ 2147483646 w 2259"/>
              <a:gd name="T1" fmla="*/ 2147483646 h 2652"/>
              <a:gd name="T2" fmla="*/ 2147483646 w 2259"/>
              <a:gd name="T3" fmla="*/ 2147483646 h 2652"/>
              <a:gd name="T4" fmla="*/ 2147483646 w 2259"/>
              <a:gd name="T5" fmla="*/ 2147483646 h 2652"/>
              <a:gd name="T6" fmla="*/ 2147483646 w 2259"/>
              <a:gd name="T7" fmla="*/ 2147483646 h 2652"/>
              <a:gd name="T8" fmla="*/ 2147483646 w 2259"/>
              <a:gd name="T9" fmla="*/ 2147483646 h 2652"/>
              <a:gd name="T10" fmla="*/ 2147483646 w 2259"/>
              <a:gd name="T11" fmla="*/ 2147483646 h 2652"/>
              <a:gd name="T12" fmla="*/ 2147483646 w 2259"/>
              <a:gd name="T13" fmla="*/ 2147483646 h 2652"/>
              <a:gd name="T14" fmla="*/ 2147483646 w 2259"/>
              <a:gd name="T15" fmla="*/ 2147483646 h 2652"/>
              <a:gd name="T16" fmla="*/ 2147483646 w 2259"/>
              <a:gd name="T17" fmla="*/ 2147483646 h 2652"/>
              <a:gd name="T18" fmla="*/ 2147483646 w 2259"/>
              <a:gd name="T19" fmla="*/ 2147483646 h 2652"/>
              <a:gd name="T20" fmla="*/ 2147483646 w 2259"/>
              <a:gd name="T21" fmla="*/ 2147483646 h 2652"/>
              <a:gd name="T22" fmla="*/ 2147483646 w 2259"/>
              <a:gd name="T23" fmla="*/ 2147483646 h 2652"/>
              <a:gd name="T24" fmla="*/ 2147483646 w 2259"/>
              <a:gd name="T25" fmla="*/ 2147483646 h 2652"/>
              <a:gd name="T26" fmla="*/ 2147483646 w 2259"/>
              <a:gd name="T27" fmla="*/ 2147483646 h 2652"/>
              <a:gd name="T28" fmla="*/ 2147483646 w 2259"/>
              <a:gd name="T29" fmla="*/ 2147483646 h 2652"/>
              <a:gd name="T30" fmla="*/ 2147483646 w 2259"/>
              <a:gd name="T31" fmla="*/ 2147483646 h 2652"/>
              <a:gd name="T32" fmla="*/ 2147483646 w 2259"/>
              <a:gd name="T33" fmla="*/ 2147483646 h 2652"/>
              <a:gd name="T34" fmla="*/ 2147483646 w 2259"/>
              <a:gd name="T35" fmla="*/ 2147483646 h 2652"/>
              <a:gd name="T36" fmla="*/ 2147483646 w 2259"/>
              <a:gd name="T37" fmla="*/ 2147483646 h 2652"/>
              <a:gd name="T38" fmla="*/ 2147483646 w 2259"/>
              <a:gd name="T39" fmla="*/ 2147483646 h 2652"/>
              <a:gd name="T40" fmla="*/ 2147483646 w 2259"/>
              <a:gd name="T41" fmla="*/ 2147483646 h 2652"/>
              <a:gd name="T42" fmla="*/ 2147483646 w 2259"/>
              <a:gd name="T43" fmla="*/ 2147483646 h 2652"/>
              <a:gd name="T44" fmla="*/ 2147483646 w 2259"/>
              <a:gd name="T45" fmla="*/ 2147483646 h 2652"/>
              <a:gd name="T46" fmla="*/ 2147483646 w 2259"/>
              <a:gd name="T47" fmla="*/ 2147483646 h 2652"/>
              <a:gd name="T48" fmla="*/ 2147483646 w 2259"/>
              <a:gd name="T49" fmla="*/ 2147483646 h 2652"/>
              <a:gd name="T50" fmla="*/ 2147483646 w 2259"/>
              <a:gd name="T51" fmla="*/ 2147483646 h 2652"/>
              <a:gd name="T52" fmla="*/ 2147483646 w 2259"/>
              <a:gd name="T53" fmla="*/ 2147483646 h 2652"/>
              <a:gd name="T54" fmla="*/ 2147483646 w 2259"/>
              <a:gd name="T55" fmla="*/ 2147483646 h 2652"/>
              <a:gd name="T56" fmla="*/ 2147483646 w 2259"/>
              <a:gd name="T57" fmla="*/ 2147483646 h 2652"/>
              <a:gd name="T58" fmla="*/ 2147483646 w 2259"/>
              <a:gd name="T59" fmla="*/ 2147483646 h 2652"/>
              <a:gd name="T60" fmla="*/ 2147483646 w 2259"/>
              <a:gd name="T61" fmla="*/ 2147483646 h 2652"/>
              <a:gd name="T62" fmla="*/ 2147483646 w 2259"/>
              <a:gd name="T63" fmla="*/ 2147483646 h 2652"/>
              <a:gd name="T64" fmla="*/ 2147483646 w 2259"/>
              <a:gd name="T65" fmla="*/ 2147483646 h 2652"/>
              <a:gd name="T66" fmla="*/ 2147483646 w 2259"/>
              <a:gd name="T67" fmla="*/ 2147483646 h 2652"/>
              <a:gd name="T68" fmla="*/ 2147483646 w 2259"/>
              <a:gd name="T69" fmla="*/ 2147483646 h 2652"/>
              <a:gd name="T70" fmla="*/ 2147483646 w 2259"/>
              <a:gd name="T71" fmla="*/ 2147483646 h 2652"/>
              <a:gd name="T72" fmla="*/ 2147483646 w 2259"/>
              <a:gd name="T73" fmla="*/ 2147483646 h 2652"/>
              <a:gd name="T74" fmla="*/ 2147483646 w 2259"/>
              <a:gd name="T75" fmla="*/ 2147483646 h 2652"/>
              <a:gd name="T76" fmla="*/ 2147483646 w 2259"/>
              <a:gd name="T77" fmla="*/ 2147483646 h 2652"/>
              <a:gd name="T78" fmla="*/ 2147483646 w 2259"/>
              <a:gd name="T79" fmla="*/ 2147483646 h 2652"/>
              <a:gd name="T80" fmla="*/ 2147483646 w 2259"/>
              <a:gd name="T81" fmla="*/ 2147483646 h 2652"/>
              <a:gd name="T82" fmla="*/ 2147483646 w 2259"/>
              <a:gd name="T83" fmla="*/ 2147483646 h 2652"/>
              <a:gd name="T84" fmla="*/ 2147483646 w 2259"/>
              <a:gd name="T85" fmla="*/ 2147483646 h 2652"/>
              <a:gd name="T86" fmla="*/ 2147483646 w 2259"/>
              <a:gd name="T87" fmla="*/ 2147483646 h 2652"/>
              <a:gd name="T88" fmla="*/ 2147483646 w 2259"/>
              <a:gd name="T89" fmla="*/ 2147483646 h 2652"/>
              <a:gd name="T90" fmla="*/ 2147483646 w 2259"/>
              <a:gd name="T91" fmla="*/ 2147483646 h 2652"/>
              <a:gd name="T92" fmla="*/ 2147483646 w 2259"/>
              <a:gd name="T93" fmla="*/ 2147483646 h 2652"/>
              <a:gd name="T94" fmla="*/ 2147483646 w 2259"/>
              <a:gd name="T95" fmla="*/ 2147483646 h 2652"/>
              <a:gd name="T96" fmla="*/ 2147483646 w 2259"/>
              <a:gd name="T97" fmla="*/ 2147483646 h 2652"/>
              <a:gd name="T98" fmla="*/ 2147483646 w 2259"/>
              <a:gd name="T99" fmla="*/ 2147483646 h 2652"/>
              <a:gd name="T100" fmla="*/ 2147483646 w 2259"/>
              <a:gd name="T101" fmla="*/ 2147483646 h 2652"/>
              <a:gd name="T102" fmla="*/ 2147483646 w 2259"/>
              <a:gd name="T103" fmla="*/ 2147483646 h 2652"/>
              <a:gd name="T104" fmla="*/ 2147483646 w 2259"/>
              <a:gd name="T105" fmla="*/ 2147483646 h 2652"/>
              <a:gd name="T106" fmla="*/ 2147483646 w 2259"/>
              <a:gd name="T107" fmla="*/ 2147483646 h 2652"/>
              <a:gd name="T108" fmla="*/ 2147483646 w 2259"/>
              <a:gd name="T109" fmla="*/ 2147483646 h 2652"/>
              <a:gd name="T110" fmla="*/ 2147483646 w 2259"/>
              <a:gd name="T111" fmla="*/ 2147483646 h 2652"/>
              <a:gd name="T112" fmla="*/ 2147483646 w 2259"/>
              <a:gd name="T113" fmla="*/ 2147483646 h 2652"/>
              <a:gd name="T114" fmla="*/ 2147483646 w 2259"/>
              <a:gd name="T115" fmla="*/ 2147483646 h 26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59"/>
              <a:gd name="T175" fmla="*/ 0 h 2652"/>
              <a:gd name="T176" fmla="*/ 2259 w 2259"/>
              <a:gd name="T177" fmla="*/ 2652 h 26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59" h="2652">
                <a:moveTo>
                  <a:pt x="1980" y="2032"/>
                </a:moveTo>
                <a:lnTo>
                  <a:pt x="2259" y="304"/>
                </a:lnTo>
                <a:lnTo>
                  <a:pt x="381" y="0"/>
                </a:lnTo>
                <a:lnTo>
                  <a:pt x="0" y="2347"/>
                </a:lnTo>
                <a:lnTo>
                  <a:pt x="232" y="2385"/>
                </a:lnTo>
                <a:lnTo>
                  <a:pt x="232" y="1978"/>
                </a:lnTo>
                <a:lnTo>
                  <a:pt x="368" y="1978"/>
                </a:lnTo>
                <a:lnTo>
                  <a:pt x="368" y="2407"/>
                </a:lnTo>
                <a:lnTo>
                  <a:pt x="544" y="2436"/>
                </a:lnTo>
                <a:lnTo>
                  <a:pt x="534" y="2433"/>
                </a:lnTo>
                <a:lnTo>
                  <a:pt x="521" y="2431"/>
                </a:lnTo>
                <a:lnTo>
                  <a:pt x="511" y="2429"/>
                </a:lnTo>
                <a:lnTo>
                  <a:pt x="505" y="2428"/>
                </a:lnTo>
                <a:lnTo>
                  <a:pt x="501" y="2425"/>
                </a:lnTo>
                <a:lnTo>
                  <a:pt x="490" y="2415"/>
                </a:lnTo>
                <a:lnTo>
                  <a:pt x="481" y="2404"/>
                </a:lnTo>
                <a:lnTo>
                  <a:pt x="473" y="2392"/>
                </a:lnTo>
                <a:lnTo>
                  <a:pt x="467" y="2378"/>
                </a:lnTo>
                <a:lnTo>
                  <a:pt x="461" y="2363"/>
                </a:lnTo>
                <a:lnTo>
                  <a:pt x="458" y="2347"/>
                </a:lnTo>
                <a:lnTo>
                  <a:pt x="455" y="2330"/>
                </a:lnTo>
                <a:lnTo>
                  <a:pt x="455" y="2310"/>
                </a:lnTo>
                <a:lnTo>
                  <a:pt x="455" y="2302"/>
                </a:lnTo>
                <a:lnTo>
                  <a:pt x="457" y="2292"/>
                </a:lnTo>
                <a:lnTo>
                  <a:pt x="580" y="2292"/>
                </a:lnTo>
                <a:lnTo>
                  <a:pt x="580" y="2306"/>
                </a:lnTo>
                <a:lnTo>
                  <a:pt x="581" y="2324"/>
                </a:lnTo>
                <a:lnTo>
                  <a:pt x="583" y="2340"/>
                </a:lnTo>
                <a:lnTo>
                  <a:pt x="585" y="2347"/>
                </a:lnTo>
                <a:lnTo>
                  <a:pt x="588" y="2353"/>
                </a:lnTo>
                <a:lnTo>
                  <a:pt x="591" y="2359"/>
                </a:lnTo>
                <a:lnTo>
                  <a:pt x="595" y="2363"/>
                </a:lnTo>
                <a:lnTo>
                  <a:pt x="599" y="2367"/>
                </a:lnTo>
                <a:lnTo>
                  <a:pt x="604" y="2370"/>
                </a:lnTo>
                <a:lnTo>
                  <a:pt x="610" y="2374"/>
                </a:lnTo>
                <a:lnTo>
                  <a:pt x="615" y="2376"/>
                </a:lnTo>
                <a:lnTo>
                  <a:pt x="630" y="2379"/>
                </a:lnTo>
                <a:lnTo>
                  <a:pt x="646" y="2381"/>
                </a:lnTo>
                <a:lnTo>
                  <a:pt x="660" y="2379"/>
                </a:lnTo>
                <a:lnTo>
                  <a:pt x="672" y="2377"/>
                </a:lnTo>
                <a:lnTo>
                  <a:pt x="682" y="2374"/>
                </a:lnTo>
                <a:lnTo>
                  <a:pt x="691" y="2368"/>
                </a:lnTo>
                <a:lnTo>
                  <a:pt x="698" y="2361"/>
                </a:lnTo>
                <a:lnTo>
                  <a:pt x="704" y="2354"/>
                </a:lnTo>
                <a:lnTo>
                  <a:pt x="707" y="2345"/>
                </a:lnTo>
                <a:lnTo>
                  <a:pt x="707" y="2335"/>
                </a:lnTo>
                <a:lnTo>
                  <a:pt x="707" y="2328"/>
                </a:lnTo>
                <a:lnTo>
                  <a:pt x="704" y="2321"/>
                </a:lnTo>
                <a:lnTo>
                  <a:pt x="698" y="2314"/>
                </a:lnTo>
                <a:lnTo>
                  <a:pt x="691" y="2306"/>
                </a:lnTo>
                <a:lnTo>
                  <a:pt x="682" y="2298"/>
                </a:lnTo>
                <a:lnTo>
                  <a:pt x="671" y="2290"/>
                </a:lnTo>
                <a:lnTo>
                  <a:pt x="658" y="2282"/>
                </a:lnTo>
                <a:lnTo>
                  <a:pt x="642" y="2272"/>
                </a:lnTo>
                <a:lnTo>
                  <a:pt x="617" y="2259"/>
                </a:lnTo>
                <a:lnTo>
                  <a:pt x="610" y="2255"/>
                </a:lnTo>
                <a:lnTo>
                  <a:pt x="574" y="2235"/>
                </a:lnTo>
                <a:lnTo>
                  <a:pt x="544" y="2215"/>
                </a:lnTo>
                <a:lnTo>
                  <a:pt x="530" y="2205"/>
                </a:lnTo>
                <a:lnTo>
                  <a:pt x="518" y="2194"/>
                </a:lnTo>
                <a:lnTo>
                  <a:pt x="507" y="2184"/>
                </a:lnTo>
                <a:lnTo>
                  <a:pt x="497" y="2175"/>
                </a:lnTo>
                <a:lnTo>
                  <a:pt x="488" y="2164"/>
                </a:lnTo>
                <a:lnTo>
                  <a:pt x="481" y="2154"/>
                </a:lnTo>
                <a:lnTo>
                  <a:pt x="474" y="2144"/>
                </a:lnTo>
                <a:lnTo>
                  <a:pt x="468" y="2134"/>
                </a:lnTo>
                <a:lnTo>
                  <a:pt x="465" y="2124"/>
                </a:lnTo>
                <a:lnTo>
                  <a:pt x="461" y="2114"/>
                </a:lnTo>
                <a:lnTo>
                  <a:pt x="460" y="2105"/>
                </a:lnTo>
                <a:lnTo>
                  <a:pt x="459" y="2094"/>
                </a:lnTo>
                <a:lnTo>
                  <a:pt x="460" y="2079"/>
                </a:lnTo>
                <a:lnTo>
                  <a:pt x="462" y="2065"/>
                </a:lnTo>
                <a:lnTo>
                  <a:pt x="466" y="2052"/>
                </a:lnTo>
                <a:lnTo>
                  <a:pt x="472" y="2039"/>
                </a:lnTo>
                <a:lnTo>
                  <a:pt x="478" y="2028"/>
                </a:lnTo>
                <a:lnTo>
                  <a:pt x="487" y="2017"/>
                </a:lnTo>
                <a:lnTo>
                  <a:pt x="497" y="2008"/>
                </a:lnTo>
                <a:lnTo>
                  <a:pt x="508" y="1999"/>
                </a:lnTo>
                <a:lnTo>
                  <a:pt x="521" y="1991"/>
                </a:lnTo>
                <a:lnTo>
                  <a:pt x="535" y="1984"/>
                </a:lnTo>
                <a:lnTo>
                  <a:pt x="551" y="1979"/>
                </a:lnTo>
                <a:lnTo>
                  <a:pt x="568" y="1975"/>
                </a:lnTo>
                <a:lnTo>
                  <a:pt x="587" y="1970"/>
                </a:lnTo>
                <a:lnTo>
                  <a:pt x="606" y="1968"/>
                </a:lnTo>
                <a:lnTo>
                  <a:pt x="627" y="1967"/>
                </a:lnTo>
                <a:lnTo>
                  <a:pt x="650" y="1965"/>
                </a:lnTo>
                <a:lnTo>
                  <a:pt x="672" y="1967"/>
                </a:lnTo>
                <a:lnTo>
                  <a:pt x="692" y="1968"/>
                </a:lnTo>
                <a:lnTo>
                  <a:pt x="711" y="1971"/>
                </a:lnTo>
                <a:lnTo>
                  <a:pt x="728" y="1975"/>
                </a:lnTo>
                <a:lnTo>
                  <a:pt x="744" y="1980"/>
                </a:lnTo>
                <a:lnTo>
                  <a:pt x="759" y="1986"/>
                </a:lnTo>
                <a:lnTo>
                  <a:pt x="773" y="1994"/>
                </a:lnTo>
                <a:lnTo>
                  <a:pt x="784" y="2002"/>
                </a:lnTo>
                <a:lnTo>
                  <a:pt x="795" y="2013"/>
                </a:lnTo>
                <a:lnTo>
                  <a:pt x="804" y="2023"/>
                </a:lnTo>
                <a:lnTo>
                  <a:pt x="812" y="2034"/>
                </a:lnTo>
                <a:lnTo>
                  <a:pt x="819" y="2048"/>
                </a:lnTo>
                <a:lnTo>
                  <a:pt x="824" y="2063"/>
                </a:lnTo>
                <a:lnTo>
                  <a:pt x="827" y="2078"/>
                </a:lnTo>
                <a:lnTo>
                  <a:pt x="829" y="2095"/>
                </a:lnTo>
                <a:lnTo>
                  <a:pt x="829" y="2113"/>
                </a:lnTo>
                <a:lnTo>
                  <a:pt x="829" y="2123"/>
                </a:lnTo>
                <a:lnTo>
                  <a:pt x="709" y="2123"/>
                </a:lnTo>
                <a:lnTo>
                  <a:pt x="709" y="2113"/>
                </a:lnTo>
                <a:lnTo>
                  <a:pt x="707" y="2097"/>
                </a:lnTo>
                <a:lnTo>
                  <a:pt x="705" y="2084"/>
                </a:lnTo>
                <a:lnTo>
                  <a:pt x="703" y="2077"/>
                </a:lnTo>
                <a:lnTo>
                  <a:pt x="699" y="2072"/>
                </a:lnTo>
                <a:lnTo>
                  <a:pt x="696" y="2068"/>
                </a:lnTo>
                <a:lnTo>
                  <a:pt x="692" y="2063"/>
                </a:lnTo>
                <a:lnTo>
                  <a:pt x="688" y="2060"/>
                </a:lnTo>
                <a:lnTo>
                  <a:pt x="683" y="2056"/>
                </a:lnTo>
                <a:lnTo>
                  <a:pt x="672" y="2051"/>
                </a:lnTo>
                <a:lnTo>
                  <a:pt x="658" y="2048"/>
                </a:lnTo>
                <a:lnTo>
                  <a:pt x="641" y="2047"/>
                </a:lnTo>
                <a:lnTo>
                  <a:pt x="629" y="2048"/>
                </a:lnTo>
                <a:lnTo>
                  <a:pt x="618" y="2049"/>
                </a:lnTo>
                <a:lnTo>
                  <a:pt x="608" y="2053"/>
                </a:lnTo>
                <a:lnTo>
                  <a:pt x="600" y="2059"/>
                </a:lnTo>
                <a:lnTo>
                  <a:pt x="594" y="2064"/>
                </a:lnTo>
                <a:lnTo>
                  <a:pt x="589" y="2071"/>
                </a:lnTo>
                <a:lnTo>
                  <a:pt x="587" y="2079"/>
                </a:lnTo>
                <a:lnTo>
                  <a:pt x="585" y="2087"/>
                </a:lnTo>
                <a:lnTo>
                  <a:pt x="585" y="2097"/>
                </a:lnTo>
                <a:lnTo>
                  <a:pt x="589" y="2105"/>
                </a:lnTo>
                <a:lnTo>
                  <a:pt x="592" y="2111"/>
                </a:lnTo>
                <a:lnTo>
                  <a:pt x="598" y="2118"/>
                </a:lnTo>
                <a:lnTo>
                  <a:pt x="607" y="2126"/>
                </a:lnTo>
                <a:lnTo>
                  <a:pt x="620" y="2136"/>
                </a:lnTo>
                <a:lnTo>
                  <a:pt x="637" y="2146"/>
                </a:lnTo>
                <a:lnTo>
                  <a:pt x="659" y="2157"/>
                </a:lnTo>
                <a:lnTo>
                  <a:pt x="690" y="2175"/>
                </a:lnTo>
                <a:lnTo>
                  <a:pt x="725" y="2194"/>
                </a:lnTo>
                <a:lnTo>
                  <a:pt x="756" y="2214"/>
                </a:lnTo>
                <a:lnTo>
                  <a:pt x="768" y="2223"/>
                </a:lnTo>
                <a:lnTo>
                  <a:pt x="781" y="2233"/>
                </a:lnTo>
                <a:lnTo>
                  <a:pt x="791" y="2243"/>
                </a:lnTo>
                <a:lnTo>
                  <a:pt x="802" y="2253"/>
                </a:lnTo>
                <a:lnTo>
                  <a:pt x="810" y="2262"/>
                </a:lnTo>
                <a:lnTo>
                  <a:pt x="818" y="2272"/>
                </a:lnTo>
                <a:lnTo>
                  <a:pt x="825" y="2282"/>
                </a:lnTo>
                <a:lnTo>
                  <a:pt x="829" y="2292"/>
                </a:lnTo>
                <a:lnTo>
                  <a:pt x="834" y="2301"/>
                </a:lnTo>
                <a:lnTo>
                  <a:pt x="836" y="2312"/>
                </a:lnTo>
                <a:lnTo>
                  <a:pt x="838" y="2321"/>
                </a:lnTo>
                <a:lnTo>
                  <a:pt x="838" y="2331"/>
                </a:lnTo>
                <a:lnTo>
                  <a:pt x="838" y="2346"/>
                </a:lnTo>
                <a:lnTo>
                  <a:pt x="835" y="2360"/>
                </a:lnTo>
                <a:lnTo>
                  <a:pt x="832" y="2374"/>
                </a:lnTo>
                <a:lnTo>
                  <a:pt x="826" y="2386"/>
                </a:lnTo>
                <a:lnTo>
                  <a:pt x="819" y="2398"/>
                </a:lnTo>
                <a:lnTo>
                  <a:pt x="811" y="2408"/>
                </a:lnTo>
                <a:lnTo>
                  <a:pt x="801" y="2419"/>
                </a:lnTo>
                <a:lnTo>
                  <a:pt x="788" y="2428"/>
                </a:lnTo>
                <a:lnTo>
                  <a:pt x="778" y="2433"/>
                </a:lnTo>
                <a:lnTo>
                  <a:pt x="765" y="2439"/>
                </a:lnTo>
                <a:lnTo>
                  <a:pt x="751" y="2444"/>
                </a:lnTo>
                <a:lnTo>
                  <a:pt x="736" y="2447"/>
                </a:lnTo>
                <a:lnTo>
                  <a:pt x="720" y="2451"/>
                </a:lnTo>
                <a:lnTo>
                  <a:pt x="704" y="2453"/>
                </a:lnTo>
                <a:lnTo>
                  <a:pt x="668" y="2456"/>
                </a:lnTo>
                <a:lnTo>
                  <a:pt x="1879" y="2652"/>
                </a:lnTo>
                <a:lnTo>
                  <a:pt x="1912" y="2446"/>
                </a:lnTo>
                <a:lnTo>
                  <a:pt x="1890" y="2453"/>
                </a:lnTo>
                <a:lnTo>
                  <a:pt x="1866" y="2458"/>
                </a:lnTo>
                <a:lnTo>
                  <a:pt x="1838" y="2460"/>
                </a:lnTo>
                <a:lnTo>
                  <a:pt x="1808" y="2461"/>
                </a:lnTo>
                <a:lnTo>
                  <a:pt x="1782" y="2461"/>
                </a:lnTo>
                <a:lnTo>
                  <a:pt x="1758" y="2459"/>
                </a:lnTo>
                <a:lnTo>
                  <a:pt x="1736" y="2455"/>
                </a:lnTo>
                <a:lnTo>
                  <a:pt x="1716" y="2451"/>
                </a:lnTo>
                <a:lnTo>
                  <a:pt x="1698" y="2444"/>
                </a:lnTo>
                <a:lnTo>
                  <a:pt x="1682" y="2437"/>
                </a:lnTo>
                <a:lnTo>
                  <a:pt x="1668" y="2428"/>
                </a:lnTo>
                <a:lnTo>
                  <a:pt x="1655" y="2416"/>
                </a:lnTo>
                <a:lnTo>
                  <a:pt x="1648" y="2409"/>
                </a:lnTo>
                <a:lnTo>
                  <a:pt x="1641" y="2402"/>
                </a:lnTo>
                <a:lnTo>
                  <a:pt x="1630" y="2385"/>
                </a:lnTo>
                <a:lnTo>
                  <a:pt x="1622" y="2368"/>
                </a:lnTo>
                <a:lnTo>
                  <a:pt x="1614" y="2347"/>
                </a:lnTo>
                <a:lnTo>
                  <a:pt x="1611" y="2336"/>
                </a:lnTo>
                <a:lnTo>
                  <a:pt x="1609" y="2323"/>
                </a:lnTo>
                <a:lnTo>
                  <a:pt x="1606" y="2290"/>
                </a:lnTo>
                <a:lnTo>
                  <a:pt x="1603" y="2248"/>
                </a:lnTo>
                <a:lnTo>
                  <a:pt x="1602" y="2199"/>
                </a:lnTo>
                <a:lnTo>
                  <a:pt x="1603" y="2159"/>
                </a:lnTo>
                <a:lnTo>
                  <a:pt x="1606" y="2125"/>
                </a:lnTo>
                <a:lnTo>
                  <a:pt x="1608" y="2098"/>
                </a:lnTo>
                <a:lnTo>
                  <a:pt x="1613" y="2076"/>
                </a:lnTo>
                <a:lnTo>
                  <a:pt x="1618" y="2057"/>
                </a:lnTo>
                <a:lnTo>
                  <a:pt x="1626" y="2042"/>
                </a:lnTo>
                <a:lnTo>
                  <a:pt x="1637" y="2028"/>
                </a:lnTo>
                <a:lnTo>
                  <a:pt x="1647" y="2015"/>
                </a:lnTo>
                <a:lnTo>
                  <a:pt x="1661" y="2003"/>
                </a:lnTo>
                <a:lnTo>
                  <a:pt x="1677" y="1994"/>
                </a:lnTo>
                <a:lnTo>
                  <a:pt x="1694" y="1985"/>
                </a:lnTo>
                <a:lnTo>
                  <a:pt x="1714" y="1978"/>
                </a:lnTo>
                <a:lnTo>
                  <a:pt x="1736" y="1972"/>
                </a:lnTo>
                <a:lnTo>
                  <a:pt x="1760" y="1969"/>
                </a:lnTo>
                <a:lnTo>
                  <a:pt x="1785" y="1967"/>
                </a:lnTo>
                <a:lnTo>
                  <a:pt x="1813" y="1965"/>
                </a:lnTo>
                <a:lnTo>
                  <a:pt x="1838" y="1967"/>
                </a:lnTo>
                <a:lnTo>
                  <a:pt x="1863" y="1969"/>
                </a:lnTo>
                <a:lnTo>
                  <a:pt x="1885" y="1973"/>
                </a:lnTo>
                <a:lnTo>
                  <a:pt x="1906" y="1979"/>
                </a:lnTo>
                <a:lnTo>
                  <a:pt x="1925" y="1986"/>
                </a:lnTo>
                <a:lnTo>
                  <a:pt x="1943" y="1995"/>
                </a:lnTo>
                <a:lnTo>
                  <a:pt x="1959" y="2007"/>
                </a:lnTo>
                <a:lnTo>
                  <a:pt x="1973" y="2019"/>
                </a:lnTo>
                <a:lnTo>
                  <a:pt x="1974" y="2022"/>
                </a:lnTo>
                <a:lnTo>
                  <a:pt x="1976" y="2025"/>
                </a:lnTo>
                <a:lnTo>
                  <a:pt x="1980" y="2032"/>
                </a:lnTo>
                <a:close/>
                <a:moveTo>
                  <a:pt x="368" y="1919"/>
                </a:moveTo>
                <a:lnTo>
                  <a:pt x="232" y="1919"/>
                </a:lnTo>
                <a:lnTo>
                  <a:pt x="232" y="1823"/>
                </a:lnTo>
                <a:lnTo>
                  <a:pt x="368" y="1823"/>
                </a:lnTo>
                <a:lnTo>
                  <a:pt x="368" y="1919"/>
                </a:lnTo>
                <a:close/>
                <a:moveTo>
                  <a:pt x="1060" y="1919"/>
                </a:moveTo>
                <a:lnTo>
                  <a:pt x="925" y="1919"/>
                </a:lnTo>
                <a:lnTo>
                  <a:pt x="925" y="1823"/>
                </a:lnTo>
                <a:lnTo>
                  <a:pt x="1060" y="1823"/>
                </a:lnTo>
                <a:lnTo>
                  <a:pt x="1060" y="1919"/>
                </a:lnTo>
                <a:close/>
                <a:moveTo>
                  <a:pt x="1060" y="2448"/>
                </a:moveTo>
                <a:lnTo>
                  <a:pt x="925" y="2448"/>
                </a:lnTo>
                <a:lnTo>
                  <a:pt x="925" y="1978"/>
                </a:lnTo>
                <a:lnTo>
                  <a:pt x="1060" y="1978"/>
                </a:lnTo>
                <a:lnTo>
                  <a:pt x="1060" y="2448"/>
                </a:lnTo>
                <a:close/>
                <a:moveTo>
                  <a:pt x="1278" y="2087"/>
                </a:moveTo>
                <a:lnTo>
                  <a:pt x="1278" y="2087"/>
                </a:lnTo>
                <a:lnTo>
                  <a:pt x="1279" y="2097"/>
                </a:lnTo>
                <a:lnTo>
                  <a:pt x="1281" y="2105"/>
                </a:lnTo>
                <a:lnTo>
                  <a:pt x="1286" y="2111"/>
                </a:lnTo>
                <a:lnTo>
                  <a:pt x="1292" y="2118"/>
                </a:lnTo>
                <a:lnTo>
                  <a:pt x="1300" y="2126"/>
                </a:lnTo>
                <a:lnTo>
                  <a:pt x="1314" y="2136"/>
                </a:lnTo>
                <a:lnTo>
                  <a:pt x="1331" y="2146"/>
                </a:lnTo>
                <a:lnTo>
                  <a:pt x="1351" y="2157"/>
                </a:lnTo>
                <a:lnTo>
                  <a:pt x="1383" y="2175"/>
                </a:lnTo>
                <a:lnTo>
                  <a:pt x="1418" y="2194"/>
                </a:lnTo>
                <a:lnTo>
                  <a:pt x="1448" y="2214"/>
                </a:lnTo>
                <a:lnTo>
                  <a:pt x="1461" y="2223"/>
                </a:lnTo>
                <a:lnTo>
                  <a:pt x="1473" y="2233"/>
                </a:lnTo>
                <a:lnTo>
                  <a:pt x="1485" y="2243"/>
                </a:lnTo>
                <a:lnTo>
                  <a:pt x="1494" y="2253"/>
                </a:lnTo>
                <a:lnTo>
                  <a:pt x="1503" y="2262"/>
                </a:lnTo>
                <a:lnTo>
                  <a:pt x="1510" y="2272"/>
                </a:lnTo>
                <a:lnTo>
                  <a:pt x="1517" y="2282"/>
                </a:lnTo>
                <a:lnTo>
                  <a:pt x="1522" y="2292"/>
                </a:lnTo>
                <a:lnTo>
                  <a:pt x="1526" y="2301"/>
                </a:lnTo>
                <a:lnTo>
                  <a:pt x="1529" y="2312"/>
                </a:lnTo>
                <a:lnTo>
                  <a:pt x="1531" y="2321"/>
                </a:lnTo>
                <a:lnTo>
                  <a:pt x="1531" y="2331"/>
                </a:lnTo>
                <a:lnTo>
                  <a:pt x="1531" y="2346"/>
                </a:lnTo>
                <a:lnTo>
                  <a:pt x="1529" y="2360"/>
                </a:lnTo>
                <a:lnTo>
                  <a:pt x="1524" y="2374"/>
                </a:lnTo>
                <a:lnTo>
                  <a:pt x="1519" y="2386"/>
                </a:lnTo>
                <a:lnTo>
                  <a:pt x="1511" y="2398"/>
                </a:lnTo>
                <a:lnTo>
                  <a:pt x="1503" y="2408"/>
                </a:lnTo>
                <a:lnTo>
                  <a:pt x="1493" y="2419"/>
                </a:lnTo>
                <a:lnTo>
                  <a:pt x="1481" y="2428"/>
                </a:lnTo>
                <a:lnTo>
                  <a:pt x="1468" y="2436"/>
                </a:lnTo>
                <a:lnTo>
                  <a:pt x="1454" y="2443"/>
                </a:lnTo>
                <a:lnTo>
                  <a:pt x="1438" y="2448"/>
                </a:lnTo>
                <a:lnTo>
                  <a:pt x="1421" y="2453"/>
                </a:lnTo>
                <a:lnTo>
                  <a:pt x="1402" y="2456"/>
                </a:lnTo>
                <a:lnTo>
                  <a:pt x="1381" y="2460"/>
                </a:lnTo>
                <a:lnTo>
                  <a:pt x="1361" y="2461"/>
                </a:lnTo>
                <a:lnTo>
                  <a:pt x="1338" y="2461"/>
                </a:lnTo>
                <a:lnTo>
                  <a:pt x="1315" y="2461"/>
                </a:lnTo>
                <a:lnTo>
                  <a:pt x="1293" y="2459"/>
                </a:lnTo>
                <a:lnTo>
                  <a:pt x="1272" y="2456"/>
                </a:lnTo>
                <a:lnTo>
                  <a:pt x="1253" y="2452"/>
                </a:lnTo>
                <a:lnTo>
                  <a:pt x="1236" y="2447"/>
                </a:lnTo>
                <a:lnTo>
                  <a:pt x="1220" y="2442"/>
                </a:lnTo>
                <a:lnTo>
                  <a:pt x="1207" y="2433"/>
                </a:lnTo>
                <a:lnTo>
                  <a:pt x="1194" y="2425"/>
                </a:lnTo>
                <a:lnTo>
                  <a:pt x="1184" y="2415"/>
                </a:lnTo>
                <a:lnTo>
                  <a:pt x="1174" y="2404"/>
                </a:lnTo>
                <a:lnTo>
                  <a:pt x="1166" y="2392"/>
                </a:lnTo>
                <a:lnTo>
                  <a:pt x="1159" y="2378"/>
                </a:lnTo>
                <a:lnTo>
                  <a:pt x="1155" y="2363"/>
                </a:lnTo>
                <a:lnTo>
                  <a:pt x="1150" y="2347"/>
                </a:lnTo>
                <a:lnTo>
                  <a:pt x="1149" y="2330"/>
                </a:lnTo>
                <a:lnTo>
                  <a:pt x="1148" y="2310"/>
                </a:lnTo>
                <a:lnTo>
                  <a:pt x="1148" y="2302"/>
                </a:lnTo>
                <a:lnTo>
                  <a:pt x="1149" y="2292"/>
                </a:lnTo>
                <a:lnTo>
                  <a:pt x="1272" y="2292"/>
                </a:lnTo>
                <a:lnTo>
                  <a:pt x="1272" y="2306"/>
                </a:lnTo>
                <a:lnTo>
                  <a:pt x="1273" y="2324"/>
                </a:lnTo>
                <a:lnTo>
                  <a:pt x="1276" y="2340"/>
                </a:lnTo>
                <a:lnTo>
                  <a:pt x="1278" y="2347"/>
                </a:lnTo>
                <a:lnTo>
                  <a:pt x="1281" y="2353"/>
                </a:lnTo>
                <a:lnTo>
                  <a:pt x="1284" y="2359"/>
                </a:lnTo>
                <a:lnTo>
                  <a:pt x="1288" y="2363"/>
                </a:lnTo>
                <a:lnTo>
                  <a:pt x="1292" y="2367"/>
                </a:lnTo>
                <a:lnTo>
                  <a:pt x="1296" y="2370"/>
                </a:lnTo>
                <a:lnTo>
                  <a:pt x="1302" y="2374"/>
                </a:lnTo>
                <a:lnTo>
                  <a:pt x="1309" y="2376"/>
                </a:lnTo>
                <a:lnTo>
                  <a:pt x="1323" y="2379"/>
                </a:lnTo>
                <a:lnTo>
                  <a:pt x="1340" y="2381"/>
                </a:lnTo>
                <a:lnTo>
                  <a:pt x="1353" y="2379"/>
                </a:lnTo>
                <a:lnTo>
                  <a:pt x="1365" y="2377"/>
                </a:lnTo>
                <a:lnTo>
                  <a:pt x="1376" y="2374"/>
                </a:lnTo>
                <a:lnTo>
                  <a:pt x="1385" y="2368"/>
                </a:lnTo>
                <a:lnTo>
                  <a:pt x="1392" y="2361"/>
                </a:lnTo>
                <a:lnTo>
                  <a:pt x="1396" y="2354"/>
                </a:lnTo>
                <a:lnTo>
                  <a:pt x="1400" y="2345"/>
                </a:lnTo>
                <a:lnTo>
                  <a:pt x="1401" y="2335"/>
                </a:lnTo>
                <a:lnTo>
                  <a:pt x="1400" y="2328"/>
                </a:lnTo>
                <a:lnTo>
                  <a:pt x="1396" y="2321"/>
                </a:lnTo>
                <a:lnTo>
                  <a:pt x="1392" y="2314"/>
                </a:lnTo>
                <a:lnTo>
                  <a:pt x="1384" y="2306"/>
                </a:lnTo>
                <a:lnTo>
                  <a:pt x="1374" y="2298"/>
                </a:lnTo>
                <a:lnTo>
                  <a:pt x="1364" y="2290"/>
                </a:lnTo>
                <a:lnTo>
                  <a:pt x="1350" y="2282"/>
                </a:lnTo>
                <a:lnTo>
                  <a:pt x="1335" y="2272"/>
                </a:lnTo>
                <a:lnTo>
                  <a:pt x="1309" y="2259"/>
                </a:lnTo>
                <a:lnTo>
                  <a:pt x="1302" y="2255"/>
                </a:lnTo>
                <a:lnTo>
                  <a:pt x="1268" y="2235"/>
                </a:lnTo>
                <a:lnTo>
                  <a:pt x="1236" y="2215"/>
                </a:lnTo>
                <a:lnTo>
                  <a:pt x="1223" y="2205"/>
                </a:lnTo>
                <a:lnTo>
                  <a:pt x="1211" y="2194"/>
                </a:lnTo>
                <a:lnTo>
                  <a:pt x="1200" y="2184"/>
                </a:lnTo>
                <a:lnTo>
                  <a:pt x="1189" y="2175"/>
                </a:lnTo>
                <a:lnTo>
                  <a:pt x="1181" y="2164"/>
                </a:lnTo>
                <a:lnTo>
                  <a:pt x="1173" y="2154"/>
                </a:lnTo>
                <a:lnTo>
                  <a:pt x="1166" y="2144"/>
                </a:lnTo>
                <a:lnTo>
                  <a:pt x="1162" y="2134"/>
                </a:lnTo>
                <a:lnTo>
                  <a:pt x="1157" y="2124"/>
                </a:lnTo>
                <a:lnTo>
                  <a:pt x="1155" y="2114"/>
                </a:lnTo>
                <a:lnTo>
                  <a:pt x="1153" y="2105"/>
                </a:lnTo>
                <a:lnTo>
                  <a:pt x="1153" y="2094"/>
                </a:lnTo>
                <a:lnTo>
                  <a:pt x="1153" y="2079"/>
                </a:lnTo>
                <a:lnTo>
                  <a:pt x="1155" y="2065"/>
                </a:lnTo>
                <a:lnTo>
                  <a:pt x="1158" y="2052"/>
                </a:lnTo>
                <a:lnTo>
                  <a:pt x="1164" y="2039"/>
                </a:lnTo>
                <a:lnTo>
                  <a:pt x="1171" y="2028"/>
                </a:lnTo>
                <a:lnTo>
                  <a:pt x="1179" y="2017"/>
                </a:lnTo>
                <a:lnTo>
                  <a:pt x="1189" y="2008"/>
                </a:lnTo>
                <a:lnTo>
                  <a:pt x="1201" y="1999"/>
                </a:lnTo>
                <a:lnTo>
                  <a:pt x="1213" y="1991"/>
                </a:lnTo>
                <a:lnTo>
                  <a:pt x="1228" y="1984"/>
                </a:lnTo>
                <a:lnTo>
                  <a:pt x="1243" y="1979"/>
                </a:lnTo>
                <a:lnTo>
                  <a:pt x="1261" y="1975"/>
                </a:lnTo>
                <a:lnTo>
                  <a:pt x="1279" y="1970"/>
                </a:lnTo>
                <a:lnTo>
                  <a:pt x="1299" y="1968"/>
                </a:lnTo>
                <a:lnTo>
                  <a:pt x="1320" y="1967"/>
                </a:lnTo>
                <a:lnTo>
                  <a:pt x="1342" y="1965"/>
                </a:lnTo>
                <a:lnTo>
                  <a:pt x="1364" y="1967"/>
                </a:lnTo>
                <a:lnTo>
                  <a:pt x="1385" y="1968"/>
                </a:lnTo>
                <a:lnTo>
                  <a:pt x="1403" y="1971"/>
                </a:lnTo>
                <a:lnTo>
                  <a:pt x="1422" y="1975"/>
                </a:lnTo>
                <a:lnTo>
                  <a:pt x="1438" y="1980"/>
                </a:lnTo>
                <a:lnTo>
                  <a:pt x="1453" y="1986"/>
                </a:lnTo>
                <a:lnTo>
                  <a:pt x="1465" y="1994"/>
                </a:lnTo>
                <a:lnTo>
                  <a:pt x="1478" y="2002"/>
                </a:lnTo>
                <a:lnTo>
                  <a:pt x="1488" y="2013"/>
                </a:lnTo>
                <a:lnTo>
                  <a:pt x="1498" y="2023"/>
                </a:lnTo>
                <a:lnTo>
                  <a:pt x="1504" y="2034"/>
                </a:lnTo>
                <a:lnTo>
                  <a:pt x="1511" y="2048"/>
                </a:lnTo>
                <a:lnTo>
                  <a:pt x="1516" y="2063"/>
                </a:lnTo>
                <a:lnTo>
                  <a:pt x="1519" y="2078"/>
                </a:lnTo>
                <a:lnTo>
                  <a:pt x="1522" y="2095"/>
                </a:lnTo>
                <a:lnTo>
                  <a:pt x="1523" y="2113"/>
                </a:lnTo>
                <a:lnTo>
                  <a:pt x="1523" y="2123"/>
                </a:lnTo>
                <a:lnTo>
                  <a:pt x="1401" y="2123"/>
                </a:lnTo>
                <a:lnTo>
                  <a:pt x="1401" y="2113"/>
                </a:lnTo>
                <a:lnTo>
                  <a:pt x="1401" y="2097"/>
                </a:lnTo>
                <a:lnTo>
                  <a:pt x="1397" y="2084"/>
                </a:lnTo>
                <a:lnTo>
                  <a:pt x="1395" y="2077"/>
                </a:lnTo>
                <a:lnTo>
                  <a:pt x="1392" y="2072"/>
                </a:lnTo>
                <a:lnTo>
                  <a:pt x="1389" y="2068"/>
                </a:lnTo>
                <a:lnTo>
                  <a:pt x="1385" y="2063"/>
                </a:lnTo>
                <a:lnTo>
                  <a:pt x="1380" y="2060"/>
                </a:lnTo>
                <a:lnTo>
                  <a:pt x="1376" y="2056"/>
                </a:lnTo>
                <a:lnTo>
                  <a:pt x="1364" y="2051"/>
                </a:lnTo>
                <a:lnTo>
                  <a:pt x="1350" y="2048"/>
                </a:lnTo>
                <a:lnTo>
                  <a:pt x="1334" y="2047"/>
                </a:lnTo>
                <a:lnTo>
                  <a:pt x="1322" y="2048"/>
                </a:lnTo>
                <a:lnTo>
                  <a:pt x="1311" y="2049"/>
                </a:lnTo>
                <a:lnTo>
                  <a:pt x="1301" y="2053"/>
                </a:lnTo>
                <a:lnTo>
                  <a:pt x="1293" y="2059"/>
                </a:lnTo>
                <a:lnTo>
                  <a:pt x="1286" y="2064"/>
                </a:lnTo>
                <a:lnTo>
                  <a:pt x="1281" y="2071"/>
                </a:lnTo>
                <a:lnTo>
                  <a:pt x="1279" y="2079"/>
                </a:lnTo>
                <a:lnTo>
                  <a:pt x="1278" y="2087"/>
                </a:lnTo>
                <a:close/>
                <a:moveTo>
                  <a:pt x="1743" y="2154"/>
                </a:moveTo>
                <a:lnTo>
                  <a:pt x="1876" y="2154"/>
                </a:lnTo>
                <a:lnTo>
                  <a:pt x="1876" y="2134"/>
                </a:lnTo>
                <a:lnTo>
                  <a:pt x="1875" y="2113"/>
                </a:lnTo>
                <a:lnTo>
                  <a:pt x="1873" y="2093"/>
                </a:lnTo>
                <a:lnTo>
                  <a:pt x="1870" y="2086"/>
                </a:lnTo>
                <a:lnTo>
                  <a:pt x="1867" y="2079"/>
                </a:lnTo>
                <a:lnTo>
                  <a:pt x="1864" y="2072"/>
                </a:lnTo>
                <a:lnTo>
                  <a:pt x="1861" y="2068"/>
                </a:lnTo>
                <a:lnTo>
                  <a:pt x="1856" y="2063"/>
                </a:lnTo>
                <a:lnTo>
                  <a:pt x="1852" y="2060"/>
                </a:lnTo>
                <a:lnTo>
                  <a:pt x="1846" y="2056"/>
                </a:lnTo>
                <a:lnTo>
                  <a:pt x="1840" y="2054"/>
                </a:lnTo>
                <a:lnTo>
                  <a:pt x="1833" y="2052"/>
                </a:lnTo>
                <a:lnTo>
                  <a:pt x="1825" y="2051"/>
                </a:lnTo>
                <a:lnTo>
                  <a:pt x="1808" y="2049"/>
                </a:lnTo>
                <a:lnTo>
                  <a:pt x="1792" y="2051"/>
                </a:lnTo>
                <a:lnTo>
                  <a:pt x="1784" y="2052"/>
                </a:lnTo>
                <a:lnTo>
                  <a:pt x="1777" y="2054"/>
                </a:lnTo>
                <a:lnTo>
                  <a:pt x="1771" y="2057"/>
                </a:lnTo>
                <a:lnTo>
                  <a:pt x="1766" y="2060"/>
                </a:lnTo>
                <a:lnTo>
                  <a:pt x="1761" y="2064"/>
                </a:lnTo>
                <a:lnTo>
                  <a:pt x="1756" y="2069"/>
                </a:lnTo>
                <a:lnTo>
                  <a:pt x="1753" y="2074"/>
                </a:lnTo>
                <a:lnTo>
                  <a:pt x="1751" y="2079"/>
                </a:lnTo>
                <a:lnTo>
                  <a:pt x="1747" y="2086"/>
                </a:lnTo>
                <a:lnTo>
                  <a:pt x="1745" y="2094"/>
                </a:lnTo>
                <a:lnTo>
                  <a:pt x="1743" y="2113"/>
                </a:lnTo>
                <a:lnTo>
                  <a:pt x="1741" y="2134"/>
                </a:lnTo>
                <a:lnTo>
                  <a:pt x="1743" y="2154"/>
                </a:lnTo>
                <a:close/>
                <a:moveTo>
                  <a:pt x="1947" y="2229"/>
                </a:moveTo>
                <a:lnTo>
                  <a:pt x="1744" y="2229"/>
                </a:lnTo>
                <a:lnTo>
                  <a:pt x="1743" y="2240"/>
                </a:lnTo>
                <a:lnTo>
                  <a:pt x="1743" y="2259"/>
                </a:lnTo>
                <a:lnTo>
                  <a:pt x="1744" y="2290"/>
                </a:lnTo>
                <a:lnTo>
                  <a:pt x="1746" y="2316"/>
                </a:lnTo>
                <a:lnTo>
                  <a:pt x="1748" y="2327"/>
                </a:lnTo>
                <a:lnTo>
                  <a:pt x="1752" y="2337"/>
                </a:lnTo>
                <a:lnTo>
                  <a:pt x="1754" y="2345"/>
                </a:lnTo>
                <a:lnTo>
                  <a:pt x="1758" y="2353"/>
                </a:lnTo>
                <a:lnTo>
                  <a:pt x="1762" y="2359"/>
                </a:lnTo>
                <a:lnTo>
                  <a:pt x="1767" y="2364"/>
                </a:lnTo>
                <a:lnTo>
                  <a:pt x="1772" y="2369"/>
                </a:lnTo>
                <a:lnTo>
                  <a:pt x="1779" y="2373"/>
                </a:lnTo>
                <a:lnTo>
                  <a:pt x="1786" y="2376"/>
                </a:lnTo>
                <a:lnTo>
                  <a:pt x="1794" y="2378"/>
                </a:lnTo>
                <a:lnTo>
                  <a:pt x="1802" y="2379"/>
                </a:lnTo>
                <a:lnTo>
                  <a:pt x="1812" y="2379"/>
                </a:lnTo>
                <a:lnTo>
                  <a:pt x="1820" y="2379"/>
                </a:lnTo>
                <a:lnTo>
                  <a:pt x="1828" y="2378"/>
                </a:lnTo>
                <a:lnTo>
                  <a:pt x="1836" y="2376"/>
                </a:lnTo>
                <a:lnTo>
                  <a:pt x="1843" y="2374"/>
                </a:lnTo>
                <a:lnTo>
                  <a:pt x="1848" y="2371"/>
                </a:lnTo>
                <a:lnTo>
                  <a:pt x="1854" y="2367"/>
                </a:lnTo>
                <a:lnTo>
                  <a:pt x="1860" y="2363"/>
                </a:lnTo>
                <a:lnTo>
                  <a:pt x="1863" y="2358"/>
                </a:lnTo>
                <a:lnTo>
                  <a:pt x="1868" y="2352"/>
                </a:lnTo>
                <a:lnTo>
                  <a:pt x="1871" y="2345"/>
                </a:lnTo>
                <a:lnTo>
                  <a:pt x="1874" y="2338"/>
                </a:lnTo>
                <a:lnTo>
                  <a:pt x="1876" y="2330"/>
                </a:lnTo>
                <a:lnTo>
                  <a:pt x="1879" y="2310"/>
                </a:lnTo>
                <a:lnTo>
                  <a:pt x="1881" y="2287"/>
                </a:lnTo>
                <a:lnTo>
                  <a:pt x="1938" y="2287"/>
                </a:lnTo>
                <a:lnTo>
                  <a:pt x="1947" y="222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6" name="Rectangle 43"/>
          <p:cNvSpPr>
            <a:spLocks noChangeArrowheads="1"/>
          </p:cNvSpPr>
          <p:nvPr userDrawn="1"/>
        </p:nvSpPr>
        <p:spPr bwMode="auto">
          <a:xfrm>
            <a:off x="754063" y="6416675"/>
            <a:ext cx="3889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charset="-128"/>
              </a:defRPr>
            </a:lvl1pPr>
            <a:lvl2pPr marL="742950" indent="-285750">
              <a:defRPr b="1">
                <a:solidFill>
                  <a:schemeClr val="tx1"/>
                </a:solidFill>
                <a:latin typeface="Arial" charset="0"/>
                <a:ea typeface="ＭＳ Ｐゴシック" charset="-128"/>
              </a:defRPr>
            </a:lvl2pPr>
            <a:lvl3pPr marL="1143000" indent="-228600">
              <a:defRPr b="1">
                <a:solidFill>
                  <a:schemeClr val="tx1"/>
                </a:solidFill>
                <a:latin typeface="Arial" charset="0"/>
                <a:ea typeface="ＭＳ Ｐゴシック" charset="-128"/>
              </a:defRPr>
            </a:lvl3pPr>
            <a:lvl4pPr marL="1600200" indent="-228600">
              <a:defRPr b="1">
                <a:solidFill>
                  <a:schemeClr val="tx1"/>
                </a:solidFill>
                <a:latin typeface="Arial" charset="0"/>
                <a:ea typeface="ＭＳ Ｐゴシック" charset="-128"/>
              </a:defRPr>
            </a:lvl4pPr>
            <a:lvl5pPr marL="2057400" indent="-22860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eaLnBrk="1" hangingPunct="1">
              <a:lnSpc>
                <a:spcPct val="140000"/>
              </a:lnSpc>
              <a:defRPr/>
            </a:pPr>
            <a:r>
              <a:rPr lang="en-US" altLang="x-none" sz="1000" b="0">
                <a:solidFill>
                  <a:schemeClr val="bg2"/>
                </a:solidFill>
              </a:rPr>
              <a:t>Institute for Sustainability and Innovation in Structural Engineering</a:t>
            </a:r>
          </a:p>
        </p:txBody>
      </p:sp>
      <p:sp>
        <p:nvSpPr>
          <p:cNvPr id="59" name="Rectangle 11"/>
          <p:cNvSpPr>
            <a:spLocks noChangeArrowheads="1"/>
          </p:cNvSpPr>
          <p:nvPr userDrawn="1"/>
        </p:nvSpPr>
        <p:spPr bwMode="auto">
          <a:xfrm>
            <a:off x="9990491" y="80674"/>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C09D9E0C-80BB-A849-9A85-CD9FA3177056}" type="slidenum">
              <a:rPr lang="en-US" altLang="en-US" sz="1000" smtClean="0">
                <a:solidFill>
                  <a:schemeClr val="bg1"/>
                </a:solidFill>
              </a:rPr>
              <a:pPr algn="r" eaLnBrk="1" hangingPunct="1">
                <a:defRPr/>
              </a:pPr>
              <a:t>‹Nº›</a:t>
            </a:fld>
            <a:endParaRPr lang="en-US" altLang="en-US" sz="1000" dirty="0">
              <a:solidFill>
                <a:schemeClr val="bg1"/>
              </a:solidFill>
            </a:endParaRPr>
          </a:p>
        </p:txBody>
      </p:sp>
      <p:sp>
        <p:nvSpPr>
          <p:cNvPr id="60" name="Rectangle 79"/>
          <p:cNvSpPr>
            <a:spLocks noChangeArrowheads="1"/>
          </p:cNvSpPr>
          <p:nvPr userDrawn="1"/>
        </p:nvSpPr>
        <p:spPr bwMode="auto">
          <a:xfrm>
            <a:off x="627878" y="68046"/>
            <a:ext cx="5574546" cy="400110"/>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defRPr/>
            </a:pPr>
            <a:r>
              <a:rPr lang="en-GB" sz="1000" b="0" kern="1200" noProof="0" dirty="0">
                <a:solidFill>
                  <a:schemeClr val="bg1"/>
                </a:solidFill>
                <a:effectLst/>
                <a:latin typeface="Arial" panose="020B0604020202020204" pitchFamily="34" charset="0"/>
                <a:ea typeface="ＭＳ Ｐゴシック" panose="020B0600070205080204" pitchFamily="34" charset="-128"/>
                <a:cs typeface="Arial" pitchFamily="34" charset="0"/>
              </a:rPr>
              <a:t>Proposal for a suitable workflow for assessing the seismic vulnerability of historical buildings. Atlixco (Puebla, México) as a case study.</a:t>
            </a:r>
            <a:endParaRPr lang="en-GB" altLang="en-US" sz="1000" b="0" noProof="0" dirty="0">
              <a:solidFill>
                <a:schemeClr val="bg1"/>
              </a:solidFill>
            </a:endParaRPr>
          </a:p>
        </p:txBody>
      </p:sp>
      <p:sp>
        <p:nvSpPr>
          <p:cNvPr id="61" name="Rectangle 80"/>
          <p:cNvSpPr>
            <a:spLocks noChangeArrowheads="1"/>
          </p:cNvSpPr>
          <p:nvPr userDrawn="1"/>
        </p:nvSpPr>
        <p:spPr bwMode="auto">
          <a:xfrm>
            <a:off x="7714592" y="143387"/>
            <a:ext cx="33485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ea typeface="ＭＳ Ｐゴシック" charset="-128"/>
              </a:defRPr>
            </a:lvl1pPr>
            <a:lvl2pPr marL="742950" indent="-285750">
              <a:defRPr b="1">
                <a:solidFill>
                  <a:schemeClr val="tx1"/>
                </a:solidFill>
                <a:latin typeface="Arial" charset="0"/>
                <a:ea typeface="ＭＳ Ｐゴシック" charset="-128"/>
              </a:defRPr>
            </a:lvl2pPr>
            <a:lvl3pPr marL="1143000" indent="-228600">
              <a:defRPr b="1">
                <a:solidFill>
                  <a:schemeClr val="tx1"/>
                </a:solidFill>
                <a:latin typeface="Arial" charset="0"/>
                <a:ea typeface="ＭＳ Ｐゴシック" charset="-128"/>
              </a:defRPr>
            </a:lvl3pPr>
            <a:lvl4pPr marL="1600200" indent="-228600">
              <a:defRPr b="1">
                <a:solidFill>
                  <a:schemeClr val="tx1"/>
                </a:solidFill>
                <a:latin typeface="Arial" charset="0"/>
                <a:ea typeface="ＭＳ Ｐゴシック" charset="-128"/>
              </a:defRPr>
            </a:lvl4pPr>
            <a:lvl5pPr marL="2057400" indent="-22860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eaLnBrk="1" hangingPunct="1">
              <a:defRPr/>
            </a:pPr>
            <a:r>
              <a:rPr lang="pt-PT" altLang="x-none" sz="1200" b="0" dirty="0">
                <a:solidFill>
                  <a:schemeClr val="bg1"/>
                </a:solidFill>
              </a:rPr>
              <a:t>Rafael Ramírez Eudave, Tiago Miguel Ferreira</a:t>
            </a:r>
          </a:p>
        </p:txBody>
      </p:sp>
    </p:spTree>
  </p:cSld>
  <p:clrMap bg1="lt1" tx1="dk1" bg2="lt2" tx2="dk2" accent1="accent1" accent2="accent2" accent3="accent3" accent4="accent4" accent5="accent5" accent6="accent6" hlink="hlink" folHlink="folHlink"/>
  <p:sldLayoutIdLst>
    <p:sldLayoutId id="2147483847" r:id="rId1"/>
    <p:sldLayoutId id="2147483846" r:id="rId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rtl="0" eaLnBrk="0" fontAlgn="base" hangingPunct="0">
        <a:spcBef>
          <a:spcPct val="0"/>
        </a:spcBef>
        <a:spcAft>
          <a:spcPct val="0"/>
        </a:spcAft>
        <a:defRPr lang="en-US" sz="2400" b="1" kern="0">
          <a:solidFill>
            <a:srgbClr val="3D9A4F"/>
          </a:solidFill>
          <a:latin typeface="Arial"/>
          <a:ea typeface="ＭＳ Ｐゴシック" charset="-128"/>
          <a:cs typeface="ＭＳ Ｐゴシック" charset="0"/>
        </a:defRPr>
      </a:lvl1pPr>
      <a:lvl2pPr algn="l" rtl="0" eaLnBrk="0" fontAlgn="base" hangingPunct="0">
        <a:spcBef>
          <a:spcPct val="0"/>
        </a:spcBef>
        <a:spcAft>
          <a:spcPct val="0"/>
        </a:spcAft>
        <a:defRPr sz="2400" b="1">
          <a:solidFill>
            <a:srgbClr val="3D9A4F"/>
          </a:solidFill>
          <a:latin typeface="Arial" charset="0"/>
        </a:defRPr>
      </a:lvl2pPr>
      <a:lvl3pPr algn="l" rtl="0" eaLnBrk="0" fontAlgn="base" hangingPunct="0">
        <a:spcBef>
          <a:spcPct val="0"/>
        </a:spcBef>
        <a:spcAft>
          <a:spcPct val="0"/>
        </a:spcAft>
        <a:defRPr sz="2400" b="1">
          <a:solidFill>
            <a:srgbClr val="3D9A4F"/>
          </a:solidFill>
          <a:latin typeface="Arial" charset="0"/>
        </a:defRPr>
      </a:lvl3pPr>
      <a:lvl4pPr algn="l" rtl="0" eaLnBrk="0" fontAlgn="base" hangingPunct="0">
        <a:spcBef>
          <a:spcPct val="0"/>
        </a:spcBef>
        <a:spcAft>
          <a:spcPct val="0"/>
        </a:spcAft>
        <a:defRPr sz="2400" b="1">
          <a:solidFill>
            <a:srgbClr val="3D9A4F"/>
          </a:solidFill>
          <a:latin typeface="Arial" charset="0"/>
        </a:defRPr>
      </a:lvl4pPr>
      <a:lvl5pPr algn="l" rtl="0" eaLnBrk="0" fontAlgn="base" hangingPunct="0">
        <a:spcBef>
          <a:spcPct val="0"/>
        </a:spcBef>
        <a:spcAft>
          <a:spcPct val="0"/>
        </a:spcAft>
        <a:defRPr sz="2400" b="1">
          <a:solidFill>
            <a:srgbClr val="3D9A4F"/>
          </a:solidFill>
          <a:latin typeface="Arial" charset="0"/>
        </a:defRPr>
      </a:lvl5pPr>
      <a:lvl6pPr marL="457200" algn="l" rtl="0" fontAlgn="base">
        <a:spcBef>
          <a:spcPct val="0"/>
        </a:spcBef>
        <a:spcAft>
          <a:spcPct val="0"/>
        </a:spcAft>
        <a:defRPr sz="4400">
          <a:solidFill>
            <a:srgbClr val="3D9A4F"/>
          </a:solidFill>
          <a:latin typeface="Arial" charset="0"/>
        </a:defRPr>
      </a:lvl6pPr>
      <a:lvl7pPr marL="914400" algn="l" rtl="0" fontAlgn="base">
        <a:spcBef>
          <a:spcPct val="0"/>
        </a:spcBef>
        <a:spcAft>
          <a:spcPct val="0"/>
        </a:spcAft>
        <a:defRPr sz="4400">
          <a:solidFill>
            <a:srgbClr val="3D9A4F"/>
          </a:solidFill>
          <a:latin typeface="Arial" charset="0"/>
        </a:defRPr>
      </a:lvl7pPr>
      <a:lvl8pPr marL="1371600" algn="l" rtl="0" fontAlgn="base">
        <a:spcBef>
          <a:spcPct val="0"/>
        </a:spcBef>
        <a:spcAft>
          <a:spcPct val="0"/>
        </a:spcAft>
        <a:defRPr sz="4400">
          <a:solidFill>
            <a:srgbClr val="3D9A4F"/>
          </a:solidFill>
          <a:latin typeface="Arial" charset="0"/>
        </a:defRPr>
      </a:lvl8pPr>
      <a:lvl9pPr marL="1828800" algn="l" rtl="0" fontAlgn="base">
        <a:spcBef>
          <a:spcPct val="0"/>
        </a:spcBef>
        <a:spcAft>
          <a:spcPct val="0"/>
        </a:spcAft>
        <a:defRPr sz="4400">
          <a:solidFill>
            <a:srgbClr val="3D9A4F"/>
          </a:solidFill>
          <a:latin typeface="Arial" charset="0"/>
        </a:defRPr>
      </a:lvl9pPr>
    </p:titleStyle>
    <p:bodyStyle>
      <a:lvl1pPr marL="342900" indent="-342900" algn="l" rtl="0" eaLnBrk="0" fontAlgn="base" hangingPunct="0">
        <a:spcBef>
          <a:spcPct val="20000"/>
        </a:spcBef>
        <a:spcAft>
          <a:spcPct val="0"/>
        </a:spcAft>
        <a:buClr>
          <a:srgbClr val="1C1C1C"/>
        </a:buClr>
        <a:buFont typeface="Wingdings" pitchFamily="2" charset="2"/>
        <a:buChar char="q"/>
        <a:defRPr>
          <a:solidFill>
            <a:srgbClr val="1C1C1C"/>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chemeClr val="tx1"/>
          </a:solidFill>
          <a:latin typeface="+mn-lt"/>
        </a:defRPr>
      </a:lvl2pPr>
      <a:lvl3pPr marL="1143000" indent="-228600" algn="l" rtl="0" eaLnBrk="0" fontAlgn="base" hangingPunct="0">
        <a:spcBef>
          <a:spcPct val="20000"/>
        </a:spcBef>
        <a:spcAft>
          <a:spcPct val="0"/>
        </a:spcAft>
        <a:buChar char="•"/>
        <a:defRPr>
          <a:solidFill>
            <a:srgbClr val="1C1C1C"/>
          </a:solidFill>
          <a:latin typeface="+mn-lt"/>
        </a:defRPr>
      </a:lvl3pPr>
      <a:lvl4pPr marL="1600200" indent="-228600" algn="l" rtl="0" eaLnBrk="0" fontAlgn="base" hangingPunct="0">
        <a:spcBef>
          <a:spcPct val="20000"/>
        </a:spcBef>
        <a:spcAft>
          <a:spcPct val="0"/>
        </a:spcAft>
        <a:buChar char="–"/>
        <a:defRPr>
          <a:solidFill>
            <a:srgbClr val="4D4D4D"/>
          </a:solidFill>
          <a:latin typeface="+mn-lt"/>
        </a:defRPr>
      </a:lvl4pPr>
      <a:lvl5pPr marL="2057400" indent="-228600" algn="l" rtl="0" eaLnBrk="0" fontAlgn="base" hangingPunct="0">
        <a:spcBef>
          <a:spcPct val="20000"/>
        </a:spcBef>
        <a:spcAft>
          <a:spcPct val="0"/>
        </a:spcAft>
        <a:defRPr>
          <a:solidFill>
            <a:srgbClr val="4D4D4D"/>
          </a:solidFill>
          <a:latin typeface="+mn-lt"/>
        </a:defRPr>
      </a:lvl5pPr>
      <a:lvl6pPr marL="2514600" indent="-228600" algn="l" rtl="0" fontAlgn="base">
        <a:spcBef>
          <a:spcPct val="20000"/>
        </a:spcBef>
        <a:spcAft>
          <a:spcPct val="0"/>
        </a:spcAft>
        <a:buChar char="»"/>
        <a:defRPr sz="2000">
          <a:solidFill>
            <a:srgbClr val="4D4D4D"/>
          </a:solidFill>
          <a:latin typeface="+mn-lt"/>
        </a:defRPr>
      </a:lvl6pPr>
      <a:lvl7pPr marL="2971800" indent="-228600" algn="l" rtl="0" fontAlgn="base">
        <a:spcBef>
          <a:spcPct val="20000"/>
        </a:spcBef>
        <a:spcAft>
          <a:spcPct val="0"/>
        </a:spcAft>
        <a:buChar char="»"/>
        <a:defRPr sz="2000">
          <a:solidFill>
            <a:srgbClr val="4D4D4D"/>
          </a:solidFill>
          <a:latin typeface="+mn-lt"/>
        </a:defRPr>
      </a:lvl7pPr>
      <a:lvl8pPr marL="3429000" indent="-228600" algn="l" rtl="0" fontAlgn="base">
        <a:spcBef>
          <a:spcPct val="20000"/>
        </a:spcBef>
        <a:spcAft>
          <a:spcPct val="0"/>
        </a:spcAft>
        <a:buChar char="»"/>
        <a:defRPr sz="2000">
          <a:solidFill>
            <a:srgbClr val="4D4D4D"/>
          </a:solidFill>
          <a:latin typeface="+mn-lt"/>
        </a:defRPr>
      </a:lvl8pPr>
      <a:lvl9pPr marL="3886200" indent="-228600" algn="l" rtl="0" fontAlgn="base">
        <a:spcBef>
          <a:spcPct val="20000"/>
        </a:spcBef>
        <a:spcAft>
          <a:spcPct val="0"/>
        </a:spcAft>
        <a:buChar char="»"/>
        <a:defRPr sz="2000">
          <a:solidFill>
            <a:srgbClr val="4D4D4D"/>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DE7300-C703-034D-B9CE-E480D187A169}"/>
              </a:ext>
            </a:extLst>
          </p:cNvPr>
          <p:cNvSpPr>
            <a:spLocks noGrp="1" noChangeArrowheads="1"/>
          </p:cNvSpPr>
          <p:nvPr>
            <p:ph type="ctrTitle" sz="quarter"/>
          </p:nvPr>
        </p:nvSpPr>
        <p:spPr>
          <a:xfrm>
            <a:off x="4510236" y="692696"/>
            <a:ext cx="7344816" cy="30956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GB" sz="3000" b="0" dirty="0">
                <a:latin typeface="Avenir Light" panose="020B0402020203020204" pitchFamily="34" charset="77"/>
              </a:rPr>
              <a:t>PROPOSAL FOR A SUITABLE WORKFLOW FOR ASSESSING THE SEISMIC VULNERABILITY OF HISTORICAL BUILDINGS. </a:t>
            </a:r>
            <a:r>
              <a:rPr lang="pt-PT" sz="3000" b="0" dirty="0">
                <a:latin typeface="Avenir Light" panose="020B0402020203020204" pitchFamily="34" charset="77"/>
              </a:rPr>
              <a:t>ATLIXCO (PUEBLA, MÉXICO) AS A CASE STUDY</a:t>
            </a:r>
            <a:r>
              <a:rPr lang="es-MX" sz="3000" b="0" dirty="0">
                <a:latin typeface="Avenir Light" panose="020B0402020203020204" pitchFamily="34" charset="77"/>
              </a:rPr>
              <a:t> </a:t>
            </a:r>
            <a:endParaRPr lang="pt-PT" altLang="en-US" sz="3000" b="0" dirty="0">
              <a:latin typeface="Avenir Light" panose="020B0402020203020204" pitchFamily="34" charset="77"/>
              <a:ea typeface="ＭＳ Ｐゴシック" panose="020B0600070205080204" pitchFamily="34" charset="-128"/>
            </a:endParaRPr>
          </a:p>
        </p:txBody>
      </p:sp>
      <p:sp>
        <p:nvSpPr>
          <p:cNvPr id="6" name="Rectangle 5">
            <a:extLst>
              <a:ext uri="{FF2B5EF4-FFF2-40B4-BE49-F238E27FC236}">
                <a16:creationId xmlns:a16="http://schemas.microsoft.com/office/drawing/2014/main" id="{4BA2F96E-DC01-474A-94E5-436D8C658257}"/>
              </a:ext>
            </a:extLst>
          </p:cNvPr>
          <p:cNvSpPr txBox="1">
            <a:spLocks noChangeArrowheads="1"/>
          </p:cNvSpPr>
          <p:nvPr/>
        </p:nvSpPr>
        <p:spPr>
          <a:xfrm>
            <a:off x="4500372" y="3933056"/>
            <a:ext cx="7066647" cy="104431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lgn="l" rtl="0" eaLnBrk="0" fontAlgn="base" hangingPunct="0">
              <a:spcBef>
                <a:spcPct val="20000"/>
              </a:spcBef>
              <a:spcAft>
                <a:spcPct val="0"/>
              </a:spcAft>
              <a:buClr>
                <a:srgbClr val="1C1C1C"/>
              </a:buClr>
              <a:buFont typeface="Wingdings" pitchFamily="2" charset="2"/>
              <a:buChar char="q"/>
              <a:defRPr>
                <a:solidFill>
                  <a:srgbClr val="1C1C1C"/>
                </a:solidFill>
                <a:latin typeface="+mn-lt"/>
                <a:ea typeface="+mn-ea"/>
                <a:cs typeface="+mn-cs"/>
              </a:defRPr>
            </a:lvl1pPr>
            <a:lvl2pPr marL="742950" indent="-285750" algn="l" rtl="0" eaLnBrk="0" fontAlgn="base" hangingPunct="0">
              <a:spcBef>
                <a:spcPct val="20000"/>
              </a:spcBef>
              <a:spcAft>
                <a:spcPct val="0"/>
              </a:spcAft>
              <a:buClr>
                <a:schemeClr val="tx1"/>
              </a:buClr>
              <a:buChar char="•"/>
              <a:defRPr>
                <a:solidFill>
                  <a:schemeClr val="tx1"/>
                </a:solidFill>
                <a:latin typeface="+mn-lt"/>
              </a:defRPr>
            </a:lvl2pPr>
            <a:lvl3pPr marL="1143000" indent="-228600" algn="l" rtl="0" eaLnBrk="0" fontAlgn="base" hangingPunct="0">
              <a:spcBef>
                <a:spcPct val="20000"/>
              </a:spcBef>
              <a:spcAft>
                <a:spcPct val="0"/>
              </a:spcAft>
              <a:buChar char="•"/>
              <a:defRPr>
                <a:solidFill>
                  <a:srgbClr val="1C1C1C"/>
                </a:solidFill>
                <a:latin typeface="+mn-lt"/>
              </a:defRPr>
            </a:lvl3pPr>
            <a:lvl4pPr marL="1600200" indent="-228600" algn="l" rtl="0" eaLnBrk="0" fontAlgn="base" hangingPunct="0">
              <a:spcBef>
                <a:spcPct val="20000"/>
              </a:spcBef>
              <a:spcAft>
                <a:spcPct val="0"/>
              </a:spcAft>
              <a:buChar char="–"/>
              <a:defRPr>
                <a:solidFill>
                  <a:srgbClr val="4D4D4D"/>
                </a:solidFill>
                <a:latin typeface="+mn-lt"/>
              </a:defRPr>
            </a:lvl4pPr>
            <a:lvl5pPr marL="2057400" indent="-228600" algn="l" rtl="0" eaLnBrk="0" fontAlgn="base" hangingPunct="0">
              <a:spcBef>
                <a:spcPct val="20000"/>
              </a:spcBef>
              <a:spcAft>
                <a:spcPct val="0"/>
              </a:spcAft>
              <a:defRPr>
                <a:solidFill>
                  <a:srgbClr val="4D4D4D"/>
                </a:solidFill>
                <a:latin typeface="+mn-lt"/>
              </a:defRPr>
            </a:lvl5pPr>
            <a:lvl6pPr marL="2514600" indent="-228600" algn="l" rtl="0" fontAlgn="base">
              <a:spcBef>
                <a:spcPct val="20000"/>
              </a:spcBef>
              <a:spcAft>
                <a:spcPct val="0"/>
              </a:spcAft>
              <a:buChar char="»"/>
              <a:defRPr sz="2000">
                <a:solidFill>
                  <a:srgbClr val="4D4D4D"/>
                </a:solidFill>
                <a:latin typeface="+mn-lt"/>
              </a:defRPr>
            </a:lvl6pPr>
            <a:lvl7pPr marL="2971800" indent="-228600" algn="l" rtl="0" fontAlgn="base">
              <a:spcBef>
                <a:spcPct val="20000"/>
              </a:spcBef>
              <a:spcAft>
                <a:spcPct val="0"/>
              </a:spcAft>
              <a:buChar char="»"/>
              <a:defRPr sz="2000">
                <a:solidFill>
                  <a:srgbClr val="4D4D4D"/>
                </a:solidFill>
                <a:latin typeface="+mn-lt"/>
              </a:defRPr>
            </a:lvl7pPr>
            <a:lvl8pPr marL="3429000" indent="-228600" algn="l" rtl="0" fontAlgn="base">
              <a:spcBef>
                <a:spcPct val="20000"/>
              </a:spcBef>
              <a:spcAft>
                <a:spcPct val="0"/>
              </a:spcAft>
              <a:buChar char="»"/>
              <a:defRPr sz="2000">
                <a:solidFill>
                  <a:srgbClr val="4D4D4D"/>
                </a:solidFill>
                <a:latin typeface="+mn-lt"/>
              </a:defRPr>
            </a:lvl8pPr>
            <a:lvl9pPr marL="3886200" indent="-228600" algn="l" rtl="0" fontAlgn="base">
              <a:spcBef>
                <a:spcPct val="20000"/>
              </a:spcBef>
              <a:spcAft>
                <a:spcPct val="0"/>
              </a:spcAft>
              <a:buChar char="»"/>
              <a:defRPr sz="2000">
                <a:solidFill>
                  <a:srgbClr val="4D4D4D"/>
                </a:solidFill>
                <a:latin typeface="+mn-lt"/>
              </a:defRPr>
            </a:lvl9pPr>
          </a:lstStyle>
          <a:p>
            <a:pPr marL="0" indent="0">
              <a:buNone/>
              <a:defRPr/>
            </a:pPr>
            <a:r>
              <a:rPr lang="pt-PT" sz="2400" b="0" u="sng" kern="0" dirty="0">
                <a:solidFill>
                  <a:schemeClr val="bg1"/>
                </a:solidFill>
                <a:latin typeface="Avenir Light" panose="020B0402020203020204" pitchFamily="34" charset="77"/>
              </a:rPr>
              <a:t>Rafael Ramírez Eudave</a:t>
            </a:r>
            <a:r>
              <a:rPr lang="pt-PT" sz="2400" b="0" kern="0" dirty="0">
                <a:solidFill>
                  <a:schemeClr val="bg1"/>
                </a:solidFill>
                <a:latin typeface="Avenir Light" panose="020B0402020203020204" pitchFamily="34" charset="77"/>
              </a:rPr>
              <a:t>*</a:t>
            </a:r>
          </a:p>
          <a:p>
            <a:pPr marL="0" indent="0">
              <a:buNone/>
              <a:defRPr/>
            </a:pPr>
            <a:r>
              <a:rPr lang="pt-PT" sz="2400" b="0" kern="0" dirty="0">
                <a:solidFill>
                  <a:schemeClr val="bg1"/>
                </a:solidFill>
                <a:latin typeface="Avenir Light" panose="020B0402020203020204" pitchFamily="34" charset="77"/>
              </a:rPr>
              <a:t>Tiago Miguel Ferreira*</a:t>
            </a:r>
          </a:p>
          <a:p>
            <a:pPr marL="0" indent="0">
              <a:buNone/>
              <a:defRPr/>
            </a:pPr>
            <a:endParaRPr lang="pt-PT" sz="2400" b="0" kern="0" dirty="0">
              <a:solidFill>
                <a:schemeClr val="bg1"/>
              </a:solidFill>
              <a:latin typeface="Avenir Light" panose="020B0402020203020204" pitchFamily="34" charset="77"/>
            </a:endParaRPr>
          </a:p>
          <a:p>
            <a:pPr marL="0" indent="0">
              <a:buNone/>
              <a:defRPr/>
            </a:pPr>
            <a:r>
              <a:rPr lang="es-MX" sz="1200" b="0" dirty="0">
                <a:solidFill>
                  <a:schemeClr val="bg1"/>
                </a:solidFill>
                <a:latin typeface="Avenir Light" panose="020B0402020203020204" pitchFamily="34" charset="77"/>
              </a:rPr>
              <a:t>*ISISE, Department of Civil Engineering, University of Minho, Guimarães, Portugal</a:t>
            </a:r>
            <a:endParaRPr lang="pt-PT" sz="1200" b="0" kern="0" dirty="0">
              <a:solidFill>
                <a:schemeClr val="bg1"/>
              </a:solidFill>
              <a:latin typeface="Avenir Light" panose="020B0402020203020204" pitchFamily="34" charset="77"/>
            </a:endParaRPr>
          </a:p>
        </p:txBody>
      </p:sp>
    </p:spTree>
  </p:cSld>
  <p:clrMapOvr>
    <a:masterClrMapping/>
  </p:clrMapOvr>
  <mc:AlternateContent xmlns:mc="http://schemas.openxmlformats.org/markup-compatibility/2006" xmlns:p14="http://schemas.microsoft.com/office/powerpoint/2010/main">
    <mc:Choice Requires="p14">
      <p:transition p14:dur="0" advClick="0" advTm="7566"/>
    </mc:Choice>
    <mc:Fallback xmlns="">
      <p:transition advClick="0" advTm="75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9"/>
          <p:cNvSpPr>
            <a:spLocks noGrp="1"/>
          </p:cNvSpPr>
          <p:nvPr>
            <p:ph type="title"/>
          </p:nvPr>
        </p:nvSpPr>
        <p:spPr>
          <a:xfrm>
            <a:off x="358626" y="765177"/>
            <a:ext cx="11230224" cy="466725"/>
          </a:xfrm>
        </p:spPr>
        <p:txBody>
          <a:bodyPr/>
          <a:lstStyle/>
          <a:p>
            <a:pPr algn="just"/>
            <a:r>
              <a:rPr lang="en-GB" b="0">
                <a:latin typeface="Avenir Light" panose="020B0402020203020204" pitchFamily="34" charset="77"/>
              </a:rPr>
              <a:t>Atlixco, Puebla, as a case study</a:t>
            </a:r>
            <a:endParaRPr lang="en-GB" sz="2000" b="0">
              <a:latin typeface="Avenir Light" panose="020B0402020203020204" pitchFamily="34" charset="77"/>
            </a:endParaRPr>
          </a:p>
        </p:txBody>
      </p:sp>
      <p:sp>
        <p:nvSpPr>
          <p:cNvPr id="11" name="Title 9"/>
          <p:cNvSpPr txBox="1">
            <a:spLocks/>
          </p:cNvSpPr>
          <p:nvPr/>
        </p:nvSpPr>
        <p:spPr bwMode="auto">
          <a:xfrm>
            <a:off x="232714" y="1236983"/>
            <a:ext cx="3989490" cy="4968875"/>
          </a:xfrm>
          <a:prstGeom prst="rect">
            <a:avLst/>
          </a:prstGeom>
          <a:noFill/>
          <a:ln w="9525">
            <a:noFill/>
            <a:miter lim="800000"/>
            <a:headEnd/>
            <a:tailEnd/>
          </a:ln>
        </p:spPr>
        <p:txBody>
          <a:bodyPr lIns="92075" tIns="46037" rIns="92075" bIns="46037"/>
          <a:lstStyle/>
          <a:p>
            <a:pPr algn="just"/>
            <a:r>
              <a:rPr lang="en-GB" b="0" dirty="0">
                <a:latin typeface="Avenir Light" panose="020B0402020203020204" pitchFamily="34" charset="77"/>
                <a:ea typeface="CMU Serif Roman" panose="02000603000000000000" pitchFamily="2" charset="0"/>
              </a:rPr>
              <a:t>Data was available and downloadable from the QGIS interface.</a:t>
            </a:r>
          </a:p>
          <a:p>
            <a:pPr algn="just"/>
            <a:endParaRPr lang="en-GB" b="0" dirty="0">
              <a:latin typeface="Avenir Light" panose="020B0402020203020204" pitchFamily="34" charset="77"/>
              <a:ea typeface="CMU Serif Roman" panose="02000603000000000000" pitchFamily="2" charset="0"/>
            </a:endParaRPr>
          </a:p>
          <a:p>
            <a:pPr algn="just"/>
            <a:r>
              <a:rPr lang="en-GB" b="0" dirty="0">
                <a:latin typeface="Avenir Light" panose="020B0402020203020204" pitchFamily="34" charset="77"/>
                <a:ea typeface="CMU Serif Roman" panose="02000603000000000000" pitchFamily="2" charset="0"/>
              </a:rPr>
              <a:t>The use of logic and arithmetic operators permitted to calculate the vulnerability index for constructions, as well as the mean damage grade and the expected discrete damage grades.</a:t>
            </a:r>
          </a:p>
          <a:p>
            <a:pPr algn="just"/>
            <a:endParaRPr lang="en-GB" b="0" dirty="0">
              <a:latin typeface="Avenir Light" panose="020B0402020203020204" pitchFamily="34" charset="77"/>
              <a:ea typeface="CMU Serif Roman" panose="02000603000000000000" pitchFamily="2" charset="0"/>
            </a:endParaRPr>
          </a:p>
          <a:p>
            <a:pPr algn="just"/>
            <a:r>
              <a:rPr lang="en-GB" b="0" dirty="0">
                <a:latin typeface="Avenir Light" panose="020B0402020203020204" pitchFamily="34" charset="77"/>
                <a:ea typeface="CMU Serif Roman" panose="02000603000000000000" pitchFamily="2" charset="0"/>
              </a:rPr>
              <a:t>The observed damage grade d</a:t>
            </a:r>
            <a:r>
              <a:rPr lang="en-GB" b="0" baseline="-25000" dirty="0">
                <a:latin typeface="Avenir Light" panose="020B0402020203020204" pitchFamily="34" charset="77"/>
                <a:ea typeface="CMU Serif Roman" panose="02000603000000000000" pitchFamily="2" charset="0"/>
              </a:rPr>
              <a:t>k</a:t>
            </a:r>
            <a:r>
              <a:rPr lang="en-GB" b="0" dirty="0">
                <a:latin typeface="Avenir Light" panose="020B0402020203020204" pitchFamily="34" charset="77"/>
                <a:ea typeface="CMU Serif Roman" panose="02000603000000000000" pitchFamily="2" charset="0"/>
              </a:rPr>
              <a:t> was supported by visual and photographic evidence.</a:t>
            </a:r>
          </a:p>
        </p:txBody>
      </p:sp>
      <p:pic>
        <p:nvPicPr>
          <p:cNvPr id="5" name="Imagen 4">
            <a:extLst>
              <a:ext uri="{FF2B5EF4-FFF2-40B4-BE49-F238E27FC236}">
                <a16:creationId xmlns:a16="http://schemas.microsoft.com/office/drawing/2014/main" id="{93172460-E67D-5846-B499-DE1277EB5446}"/>
              </a:ext>
            </a:extLst>
          </p:cNvPr>
          <p:cNvPicPr/>
          <p:nvPr/>
        </p:nvPicPr>
        <p:blipFill>
          <a:blip r:embed="rId3">
            <a:extLst>
              <a:ext uri="{28A0092B-C50C-407E-A947-70E740481C1C}">
                <a14:useLocalDpi xmlns:a14="http://schemas.microsoft.com/office/drawing/2010/main" val="0"/>
              </a:ext>
            </a:extLst>
          </a:blip>
          <a:stretch>
            <a:fillRect/>
          </a:stretch>
        </p:blipFill>
        <p:spPr>
          <a:xfrm>
            <a:off x="4397333" y="1422068"/>
            <a:ext cx="7558778" cy="4198949"/>
          </a:xfrm>
          <a:prstGeom prst="rect">
            <a:avLst/>
          </a:prstGeom>
        </p:spPr>
      </p:pic>
      <p:sp>
        <p:nvSpPr>
          <p:cNvPr id="6" name="Rectángulo 5">
            <a:extLst>
              <a:ext uri="{FF2B5EF4-FFF2-40B4-BE49-F238E27FC236}">
                <a16:creationId xmlns:a16="http://schemas.microsoft.com/office/drawing/2014/main" id="{DE77F960-66F8-6D41-B62F-FF9157966300}"/>
              </a:ext>
            </a:extLst>
          </p:cNvPr>
          <p:cNvSpPr/>
          <p:nvPr/>
        </p:nvSpPr>
        <p:spPr>
          <a:xfrm>
            <a:off x="4404096" y="5688072"/>
            <a:ext cx="6831054" cy="246221"/>
          </a:xfrm>
          <a:prstGeom prst="rect">
            <a:avLst/>
          </a:prstGeom>
        </p:spPr>
        <p:txBody>
          <a:bodyPr wrap="square">
            <a:spAutoFit/>
          </a:bodyPr>
          <a:lstStyle/>
          <a:p>
            <a:r>
              <a:rPr lang="en-GB" sz="1000" b="0" dirty="0">
                <a:latin typeface="Avenir Light" panose="020B0402020203020204" pitchFamily="34" charset="77"/>
              </a:rPr>
              <a:t>Screenshots of the QGIS interface during the data retrieval.</a:t>
            </a:r>
          </a:p>
        </p:txBody>
      </p:sp>
    </p:spTree>
    <p:extLst>
      <p:ext uri="{BB962C8B-B14F-4D97-AF65-F5344CB8AC3E}">
        <p14:creationId xmlns:p14="http://schemas.microsoft.com/office/powerpoint/2010/main" val="3013475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9"/>
          <p:cNvSpPr>
            <a:spLocks noGrp="1"/>
          </p:cNvSpPr>
          <p:nvPr>
            <p:ph type="title"/>
          </p:nvPr>
        </p:nvSpPr>
        <p:spPr>
          <a:xfrm>
            <a:off x="358626" y="765177"/>
            <a:ext cx="11230224" cy="466725"/>
          </a:xfrm>
        </p:spPr>
        <p:txBody>
          <a:bodyPr/>
          <a:lstStyle/>
          <a:p>
            <a:r>
              <a:rPr lang="en-US" b="0" dirty="0">
                <a:latin typeface="Avenir Light" panose="020B0402020203020204" pitchFamily="34" charset="77"/>
              </a:rPr>
              <a:t>Results</a:t>
            </a:r>
            <a:endParaRPr lang="en-US" sz="2000" b="0" dirty="0">
              <a:latin typeface="Avenir Light" panose="020B0402020203020204" pitchFamily="34" charset="77"/>
            </a:endParaRPr>
          </a:p>
        </p:txBody>
      </p:sp>
      <p:sp>
        <p:nvSpPr>
          <p:cNvPr id="11" name="Title 9"/>
          <p:cNvSpPr txBox="1">
            <a:spLocks/>
          </p:cNvSpPr>
          <p:nvPr/>
        </p:nvSpPr>
        <p:spPr bwMode="auto">
          <a:xfrm>
            <a:off x="232714" y="1236983"/>
            <a:ext cx="11658342" cy="1003885"/>
          </a:xfrm>
          <a:prstGeom prst="rect">
            <a:avLst/>
          </a:prstGeom>
          <a:noFill/>
          <a:ln w="9525">
            <a:noFill/>
            <a:miter lim="800000"/>
            <a:headEnd/>
            <a:tailEnd/>
          </a:ln>
        </p:spPr>
        <p:txBody>
          <a:bodyPr lIns="92075" tIns="46037" rIns="92075" bIns="46037"/>
          <a:lstStyle/>
          <a:p>
            <a:endParaRPr lang="es-ES" b="0" dirty="0">
              <a:latin typeface="Avenir Light" panose="020B0402020203020204" pitchFamily="34" charset="77"/>
              <a:ea typeface="CMU Serif Roman" panose="02000603000000000000" pitchFamily="2" charset="0"/>
            </a:endParaRPr>
          </a:p>
        </p:txBody>
      </p:sp>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AF1E20AB-5695-A446-8C17-73738B8F3452}"/>
                  </a:ext>
                </a:extLst>
              </p:cNvPr>
              <p:cNvGraphicFramePr>
                <a:graphicFrameLocks noGrp="1"/>
              </p:cNvGraphicFramePr>
              <p:nvPr>
                <p:extLst>
                  <p:ext uri="{D42A27DB-BD31-4B8C-83A1-F6EECF244321}">
                    <p14:modId xmlns:p14="http://schemas.microsoft.com/office/powerpoint/2010/main" val="1669264593"/>
                  </p:ext>
                </p:extLst>
              </p:nvPr>
            </p:nvGraphicFramePr>
            <p:xfrm>
              <a:off x="4053341" y="893032"/>
              <a:ext cx="7902770" cy="5220335"/>
            </p:xfrm>
            <a:graphic>
              <a:graphicData uri="http://schemas.openxmlformats.org/drawingml/2006/table">
                <a:tbl>
                  <a:tblPr firstRow="1" firstCol="1" bandRow="1">
                    <a:tableStyleId>{F5AB1C69-6EDB-4FF4-983F-18BD219EF322}</a:tableStyleId>
                  </a:tblPr>
                  <a:tblGrid>
                    <a:gridCol w="453598">
                      <a:extLst>
                        <a:ext uri="{9D8B030D-6E8A-4147-A177-3AD203B41FA5}">
                          <a16:colId xmlns:a16="http://schemas.microsoft.com/office/drawing/2014/main" val="3820343011"/>
                        </a:ext>
                      </a:extLst>
                    </a:gridCol>
                    <a:gridCol w="2263981">
                      <a:extLst>
                        <a:ext uri="{9D8B030D-6E8A-4147-A177-3AD203B41FA5}">
                          <a16:colId xmlns:a16="http://schemas.microsoft.com/office/drawing/2014/main" val="1934320919"/>
                        </a:ext>
                      </a:extLst>
                    </a:gridCol>
                    <a:gridCol w="566197">
                      <a:extLst>
                        <a:ext uri="{9D8B030D-6E8A-4147-A177-3AD203B41FA5}">
                          <a16:colId xmlns:a16="http://schemas.microsoft.com/office/drawing/2014/main" val="4085478314"/>
                        </a:ext>
                      </a:extLst>
                    </a:gridCol>
                    <a:gridCol w="579770">
                      <a:extLst>
                        <a:ext uri="{9D8B030D-6E8A-4147-A177-3AD203B41FA5}">
                          <a16:colId xmlns:a16="http://schemas.microsoft.com/office/drawing/2014/main" val="1343497163"/>
                        </a:ext>
                      </a:extLst>
                    </a:gridCol>
                    <a:gridCol w="576576">
                      <a:extLst>
                        <a:ext uri="{9D8B030D-6E8A-4147-A177-3AD203B41FA5}">
                          <a16:colId xmlns:a16="http://schemas.microsoft.com/office/drawing/2014/main" val="3948210070"/>
                        </a:ext>
                      </a:extLst>
                    </a:gridCol>
                    <a:gridCol w="577374">
                      <a:extLst>
                        <a:ext uri="{9D8B030D-6E8A-4147-A177-3AD203B41FA5}">
                          <a16:colId xmlns:a16="http://schemas.microsoft.com/office/drawing/2014/main" val="1146532495"/>
                        </a:ext>
                      </a:extLst>
                    </a:gridCol>
                    <a:gridCol w="576576">
                      <a:extLst>
                        <a:ext uri="{9D8B030D-6E8A-4147-A177-3AD203B41FA5}">
                          <a16:colId xmlns:a16="http://schemas.microsoft.com/office/drawing/2014/main" val="707240629"/>
                        </a:ext>
                      </a:extLst>
                    </a:gridCol>
                    <a:gridCol w="577374">
                      <a:extLst>
                        <a:ext uri="{9D8B030D-6E8A-4147-A177-3AD203B41FA5}">
                          <a16:colId xmlns:a16="http://schemas.microsoft.com/office/drawing/2014/main" val="1302258987"/>
                        </a:ext>
                      </a:extLst>
                    </a:gridCol>
                    <a:gridCol w="576576">
                      <a:extLst>
                        <a:ext uri="{9D8B030D-6E8A-4147-A177-3AD203B41FA5}">
                          <a16:colId xmlns:a16="http://schemas.microsoft.com/office/drawing/2014/main" val="3049316575"/>
                        </a:ext>
                      </a:extLst>
                    </a:gridCol>
                    <a:gridCol w="577374">
                      <a:extLst>
                        <a:ext uri="{9D8B030D-6E8A-4147-A177-3AD203B41FA5}">
                          <a16:colId xmlns:a16="http://schemas.microsoft.com/office/drawing/2014/main" val="715868237"/>
                        </a:ext>
                      </a:extLst>
                    </a:gridCol>
                    <a:gridCol w="577374">
                      <a:extLst>
                        <a:ext uri="{9D8B030D-6E8A-4147-A177-3AD203B41FA5}">
                          <a16:colId xmlns:a16="http://schemas.microsoft.com/office/drawing/2014/main" val="2103262876"/>
                        </a:ext>
                      </a:extLst>
                    </a:gridCol>
                  </a:tblGrid>
                  <a:tr h="0">
                    <a:tc gridSpan="2">
                      <a:txBody>
                        <a:bodyPr/>
                        <a:lstStyle/>
                        <a:p>
                          <a:pPr algn="ctr">
                            <a:lnSpc>
                              <a:spcPct val="107000"/>
                            </a:lnSpc>
                          </a:pPr>
                          <a:r>
                            <a:rPr lang="es-MX" sz="1200" b="0" i="0" dirty="0">
                              <a:solidFill>
                                <a:schemeClr val="tx1"/>
                              </a:solidFill>
                              <a:effectLst/>
                              <a:latin typeface="Avenir Light" panose="020B0402020203020204" pitchFamily="34" charset="77"/>
                            </a:rPr>
                            <a:t>National Catalogue of Monuments key</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a:lnSpc>
                              <a:spcPct val="107000"/>
                            </a:lnSpc>
                          </a:pPr>
                          <a:r>
                            <a:rPr lang="es-MX" sz="1200" b="0" i="0">
                              <a:solidFill>
                                <a:schemeClr val="tx1"/>
                              </a:solidFill>
                              <a:effectLst/>
                              <a:latin typeface="Avenir Light" panose="020B0402020203020204" pitchFamily="34" charset="77"/>
                            </a:rPr>
                            <a:t>I-21-00087</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I-21-00083</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I-21-00086</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I-21-00066</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I-21-00024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I-21-00107</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I-21-00079</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I-21-00078</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I-21-00121</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8067272"/>
                      </a:ext>
                    </a:extLst>
                  </a:tr>
                  <a:tr h="0">
                    <a:tc>
                      <a:txBody>
                        <a:bodyPr/>
                        <a:lstStyle/>
                        <a:p>
                          <a:pPr algn="r">
                            <a:lnSpc>
                              <a:spcPct val="107000"/>
                            </a:lnSpc>
                          </a:pPr>
                          <a:r>
                            <a:rPr lang="es-MX" sz="1200" b="0" i="0">
                              <a:solidFill>
                                <a:schemeClr val="tx1"/>
                              </a:solidFill>
                              <a:effectLst/>
                              <a:latin typeface="Avenir Light" panose="020B0402020203020204" pitchFamily="34" charset="77"/>
                            </a:rPr>
                            <a:t>FP1</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Geometry of façade.</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8731067"/>
                      </a:ext>
                    </a:extLst>
                  </a:tr>
                  <a:tr h="0">
                    <a:tc>
                      <a:txBody>
                        <a:bodyPr/>
                        <a:lstStyle/>
                        <a:p>
                          <a:pPr algn="r">
                            <a:lnSpc>
                              <a:spcPct val="107000"/>
                            </a:lnSpc>
                          </a:pPr>
                          <a:r>
                            <a:rPr lang="es-MX" sz="1200" b="0" i="0">
                              <a:solidFill>
                                <a:schemeClr val="tx1"/>
                              </a:solidFill>
                              <a:effectLst/>
                              <a:latin typeface="Avenir Light" panose="020B0402020203020204" pitchFamily="34" charset="77"/>
                            </a:rPr>
                            <a:t>FP2</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Maximum slenderness.</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A (0)</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0955638"/>
                      </a:ext>
                    </a:extLst>
                  </a:tr>
                  <a:tr h="0">
                    <a:tc>
                      <a:txBody>
                        <a:bodyPr/>
                        <a:lstStyle/>
                        <a:p>
                          <a:pPr algn="r">
                            <a:lnSpc>
                              <a:spcPct val="107000"/>
                            </a:lnSpc>
                          </a:pPr>
                          <a:r>
                            <a:rPr lang="es-MX" sz="1200" b="0" i="0">
                              <a:solidFill>
                                <a:schemeClr val="tx1"/>
                              </a:solidFill>
                              <a:effectLst/>
                              <a:latin typeface="Avenir Light" panose="020B0402020203020204" pitchFamily="34" charset="77"/>
                            </a:rPr>
                            <a:t>FP3</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Area of openings.</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6514028"/>
                      </a:ext>
                    </a:extLst>
                  </a:tr>
                  <a:tr h="0">
                    <a:tc>
                      <a:txBody>
                        <a:bodyPr/>
                        <a:lstStyle/>
                        <a:p>
                          <a:pPr algn="r">
                            <a:lnSpc>
                              <a:spcPct val="107000"/>
                            </a:lnSpc>
                          </a:pPr>
                          <a:r>
                            <a:rPr lang="es-MX" sz="1200" b="0" i="0">
                              <a:solidFill>
                                <a:schemeClr val="tx1"/>
                              </a:solidFill>
                              <a:effectLst/>
                              <a:latin typeface="Avenir Light" panose="020B0402020203020204" pitchFamily="34" charset="77"/>
                            </a:rPr>
                            <a:t>FP4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Misalignement of openings</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5883920"/>
                      </a:ext>
                    </a:extLst>
                  </a:tr>
                  <a:tr h="0">
                    <a:tc>
                      <a:txBody>
                        <a:bodyPr/>
                        <a:lstStyle/>
                        <a:p>
                          <a:pPr algn="r">
                            <a:lnSpc>
                              <a:spcPct val="107000"/>
                            </a:lnSpc>
                          </a:pPr>
                          <a:r>
                            <a:rPr lang="es-MX" sz="1200" b="0" i="0">
                              <a:solidFill>
                                <a:schemeClr val="tx1"/>
                              </a:solidFill>
                              <a:effectLst/>
                              <a:latin typeface="Avenir Light" panose="020B0402020203020204" pitchFamily="34" charset="77"/>
                            </a:rPr>
                            <a:t>FP5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dirty="0">
                              <a:solidFill>
                                <a:schemeClr val="tx1"/>
                              </a:solidFill>
                              <a:effectLst/>
                              <a:latin typeface="Avenir Light" panose="020B0402020203020204" pitchFamily="34" charset="77"/>
                            </a:rPr>
                            <a:t>Interaction between cont. façades </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732661"/>
                      </a:ext>
                    </a:extLst>
                  </a:tr>
                  <a:tr h="0">
                    <a:tc>
                      <a:txBody>
                        <a:bodyPr/>
                        <a:lstStyle/>
                        <a:p>
                          <a:pPr algn="r">
                            <a:lnSpc>
                              <a:spcPct val="107000"/>
                            </a:lnSpc>
                          </a:pPr>
                          <a:r>
                            <a:rPr lang="es-MX" sz="1200" b="0" i="0">
                              <a:solidFill>
                                <a:schemeClr val="tx1"/>
                              </a:solidFill>
                              <a:effectLst/>
                              <a:latin typeface="Avenir Light" panose="020B0402020203020204" pitchFamily="34" charset="77"/>
                            </a:rPr>
                            <a:t>FP6</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Quality of materials</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470806"/>
                      </a:ext>
                    </a:extLst>
                  </a:tr>
                  <a:tr h="0">
                    <a:tc>
                      <a:txBody>
                        <a:bodyPr/>
                        <a:lstStyle/>
                        <a:p>
                          <a:pPr algn="r">
                            <a:lnSpc>
                              <a:spcPct val="107000"/>
                            </a:lnSpc>
                          </a:pPr>
                          <a:r>
                            <a:rPr lang="es-MX" sz="1200" b="0" i="0">
                              <a:solidFill>
                                <a:schemeClr val="tx1"/>
                              </a:solidFill>
                              <a:effectLst/>
                              <a:latin typeface="Avenir Light" panose="020B0402020203020204" pitchFamily="34" charset="77"/>
                            </a:rPr>
                            <a:t>FP7</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State of conservation</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7292808"/>
                      </a:ext>
                    </a:extLst>
                  </a:tr>
                  <a:tr h="0">
                    <a:tc>
                      <a:txBody>
                        <a:bodyPr/>
                        <a:lstStyle/>
                        <a:p>
                          <a:pPr algn="r">
                            <a:lnSpc>
                              <a:spcPct val="107000"/>
                            </a:lnSpc>
                          </a:pPr>
                          <a:r>
                            <a:rPr lang="es-MX" sz="1200" b="0" i="0">
                              <a:solidFill>
                                <a:schemeClr val="tx1"/>
                              </a:solidFill>
                              <a:effectLst/>
                              <a:latin typeface="Avenir Light" panose="020B0402020203020204" pitchFamily="34" charset="77"/>
                            </a:rPr>
                            <a:t>FP8</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Flooring replacement</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588952"/>
                      </a:ext>
                    </a:extLst>
                  </a:tr>
                  <a:tr h="0">
                    <a:tc>
                      <a:txBody>
                        <a:bodyPr/>
                        <a:lstStyle/>
                        <a:p>
                          <a:pPr algn="r">
                            <a:lnSpc>
                              <a:spcPct val="107000"/>
                            </a:lnSpc>
                          </a:pPr>
                          <a:r>
                            <a:rPr lang="es-MX" sz="1200" b="0" i="0">
                              <a:solidFill>
                                <a:schemeClr val="tx1"/>
                              </a:solidFill>
                              <a:effectLst/>
                              <a:latin typeface="Avenir Light" panose="020B0402020203020204" pitchFamily="34" charset="77"/>
                            </a:rPr>
                            <a:t>FP9</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Connection to orthogonal walls</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1264510"/>
                      </a:ext>
                    </a:extLst>
                  </a:tr>
                  <a:tr h="0">
                    <a:tc>
                      <a:txBody>
                        <a:bodyPr/>
                        <a:lstStyle/>
                        <a:p>
                          <a:pPr algn="r">
                            <a:lnSpc>
                              <a:spcPct val="107000"/>
                            </a:lnSpc>
                          </a:pPr>
                          <a:r>
                            <a:rPr lang="es-MX" sz="1200" b="0" i="0">
                              <a:solidFill>
                                <a:schemeClr val="tx1"/>
                              </a:solidFill>
                              <a:effectLst/>
                              <a:latin typeface="Avenir Light" panose="020B0402020203020204" pitchFamily="34" charset="77"/>
                            </a:rPr>
                            <a:t>FP10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Connection to horizontal diaphragms</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6211855"/>
                      </a:ext>
                    </a:extLst>
                  </a:tr>
                  <a:tr h="0">
                    <a:tc>
                      <a:txBody>
                        <a:bodyPr/>
                        <a:lstStyle/>
                        <a:p>
                          <a:pPr algn="r">
                            <a:lnSpc>
                              <a:spcPct val="107000"/>
                            </a:lnSpc>
                          </a:pPr>
                          <a:r>
                            <a:rPr lang="es-MX" sz="1200" b="0" i="0">
                              <a:solidFill>
                                <a:schemeClr val="tx1"/>
                              </a:solidFill>
                              <a:effectLst/>
                              <a:latin typeface="Avenir Light" panose="020B0402020203020204" pitchFamily="34" charset="77"/>
                            </a:rPr>
                            <a:t>FP11</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n-GB" sz="1200" b="0" i="0">
                              <a:solidFill>
                                <a:schemeClr val="tx1"/>
                              </a:solidFill>
                              <a:effectLst/>
                              <a:latin typeface="Avenir Light" panose="020B0402020203020204" pitchFamily="34" charset="77"/>
                            </a:rPr>
                            <a:t>Impulsive nature of roofing system</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B (5)</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5487426"/>
                      </a:ext>
                    </a:extLst>
                  </a:tr>
                  <a:tr h="97816">
                    <a:tc>
                      <a:txBody>
                        <a:bodyPr/>
                        <a:lstStyle/>
                        <a:p>
                          <a:pPr algn="r">
                            <a:lnSpc>
                              <a:spcPct val="107000"/>
                            </a:lnSpc>
                          </a:pPr>
                          <a:r>
                            <a:rPr lang="es-MX" sz="1200" b="0" i="0">
                              <a:solidFill>
                                <a:schemeClr val="tx1"/>
                              </a:solidFill>
                              <a:effectLst/>
                              <a:latin typeface="Avenir Light" panose="020B0402020203020204" pitchFamily="34" charset="77"/>
                            </a:rPr>
                            <a:t>FP12</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n-GB" sz="1200" b="0" i="0">
                              <a:solidFill>
                                <a:schemeClr val="tx1"/>
                              </a:solidFill>
                              <a:effectLst/>
                              <a:latin typeface="Avenir Light" panose="020B0402020203020204" pitchFamily="34" charset="77"/>
                            </a:rPr>
                            <a:t>Elements connected to the façade</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6494782"/>
                      </a:ext>
                    </a:extLst>
                  </a:tr>
                  <a:tr h="0">
                    <a:tc>
                      <a:txBody>
                        <a:bodyPr/>
                        <a:lstStyle/>
                        <a:p>
                          <a:pPr algn="r">
                            <a:lnSpc>
                              <a:spcPct val="107000"/>
                            </a:lnSpc>
                          </a:pPr>
                          <a:r>
                            <a:rPr lang="es-MX" sz="1200" b="0" i="0" dirty="0">
                              <a:solidFill>
                                <a:schemeClr val="tx1"/>
                              </a:solidFill>
                              <a:effectLst/>
                              <a:latin typeface="Avenir Light" panose="020B0402020203020204" pitchFamily="34" charset="77"/>
                            </a:rPr>
                            <a:t>FP13</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dirty="0">
                              <a:solidFill>
                                <a:schemeClr val="tx1"/>
                              </a:solidFill>
                              <a:effectLst/>
                              <a:latin typeface="Avenir Light" panose="020B0402020203020204" pitchFamily="34" charset="77"/>
                            </a:rPr>
                            <a:t>Improving elements</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A (0)</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7962493"/>
                      </a:ext>
                    </a:extLst>
                  </a:tr>
                  <a:tr h="0">
                    <a:tc>
                      <a:txBody>
                        <a:bodyPr/>
                        <a:lstStyle/>
                        <a:p>
                          <a:pPr algn="r">
                            <a:lnSpc>
                              <a:spcPct val="107000"/>
                            </a:lnSpc>
                          </a:pPr>
                          <a14:m>
                            <m:oMathPara xmlns:m="http://schemas.openxmlformats.org/officeDocument/2006/math">
                              <m:oMathParaPr>
                                <m:jc m:val="centerGroup"/>
                              </m:oMathParaPr>
                              <m:oMath xmlns:m="http://schemas.openxmlformats.org/officeDocument/2006/math">
                                <m:sSubSup>
                                  <m:sSubSupPr>
                                    <m:ctrlPr>
                                      <a:rPr lang="es-MX" sz="1200" b="0" i="1" smtClean="0">
                                        <a:solidFill>
                                          <a:schemeClr val="tx1"/>
                                        </a:solidFill>
                                        <a:effectLst/>
                                        <a:latin typeface="Cambria Math" panose="02040503050406030204" pitchFamily="18" charset="0"/>
                                      </a:rPr>
                                    </m:ctrlPr>
                                  </m:sSubSupPr>
                                  <m:e>
                                    <m:r>
                                      <m:rPr>
                                        <m:sty m:val="p"/>
                                      </m:rPr>
                                      <a:rPr lang="en-GB" sz="1200" b="0" i="0" smtClean="0">
                                        <a:solidFill>
                                          <a:schemeClr val="tx1"/>
                                        </a:solidFill>
                                        <a:effectLst/>
                                        <a:latin typeface="Cambria Math" panose="02040503050406030204" pitchFamily="18" charset="0"/>
                                      </a:rPr>
                                      <m:t>I</m:t>
                                    </m:r>
                                  </m:e>
                                  <m:sub>
                                    <m:r>
                                      <m:rPr>
                                        <m:sty m:val="p"/>
                                      </m:rPr>
                                      <a:rPr lang="en-GB" sz="1200" b="0" i="0" smtClean="0">
                                        <a:solidFill>
                                          <a:schemeClr val="tx1"/>
                                        </a:solidFill>
                                        <a:effectLst/>
                                        <a:latin typeface="Cambria Math" panose="02040503050406030204" pitchFamily="18" charset="0"/>
                                      </a:rPr>
                                      <m:t>vf</m:t>
                                    </m:r>
                                  </m:sub>
                                  <m:sup>
                                    <m:r>
                                      <a:rPr lang="en-GB" sz="1200" b="0" i="0" smtClean="0">
                                        <a:solidFill>
                                          <a:schemeClr val="tx1"/>
                                        </a:solidFill>
                                        <a:effectLst/>
                                        <a:latin typeface="Cambria Math" panose="02040503050406030204" pitchFamily="18" charset="0"/>
                                      </a:rPr>
                                      <m:t>∗</m:t>
                                    </m:r>
                                  </m:sup>
                                </m:sSubSup>
                              </m:oMath>
                            </m:oMathPara>
                          </a14:m>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Preliminar Vulnerability Index</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86.25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127.50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267.50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267.50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505.00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55.00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245.00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42.50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245.00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277643"/>
                      </a:ext>
                    </a:extLst>
                  </a:tr>
                  <a:tr h="0">
                    <a:tc>
                      <a:txBody>
                        <a:bodyPr/>
                        <a:lstStyle/>
                        <a:p>
                          <a:pPr algn="r">
                            <a:lnSpc>
                              <a:spcPct val="107000"/>
                            </a:lnSpc>
                          </a:pPr>
                          <a14:m>
                            <m:oMathPara xmlns:m="http://schemas.openxmlformats.org/officeDocument/2006/math">
                              <m:oMathParaPr>
                                <m:jc m:val="centerGroup"/>
                              </m:oMathParaPr>
                              <m:oMath xmlns:m="http://schemas.openxmlformats.org/officeDocument/2006/math">
                                <m:sSub>
                                  <m:sSubPr>
                                    <m:ctrlPr>
                                      <a:rPr lang="es-MX" sz="1200" b="0" i="1" smtClean="0">
                                        <a:solidFill>
                                          <a:schemeClr val="tx1"/>
                                        </a:solidFill>
                                        <a:effectLst/>
                                        <a:latin typeface="Cambria Math" panose="02040503050406030204" pitchFamily="18" charset="0"/>
                                      </a:rPr>
                                    </m:ctrlPr>
                                  </m:sSubPr>
                                  <m:e>
                                    <m:r>
                                      <m:rPr>
                                        <m:sty m:val="p"/>
                                      </m:rPr>
                                      <a:rPr lang="en-GB" sz="1200" b="0" i="0" smtClean="0">
                                        <a:solidFill>
                                          <a:schemeClr val="tx1"/>
                                        </a:solidFill>
                                        <a:effectLst/>
                                        <a:latin typeface="Cambria Math" panose="02040503050406030204" pitchFamily="18" charset="0"/>
                                      </a:rPr>
                                      <m:t>I</m:t>
                                    </m:r>
                                  </m:e>
                                  <m:sub>
                                    <m:r>
                                      <m:rPr>
                                        <m:sty m:val="p"/>
                                      </m:rPr>
                                      <a:rPr lang="en-GB" sz="1200" b="0" i="0" smtClean="0">
                                        <a:solidFill>
                                          <a:schemeClr val="tx1"/>
                                        </a:solidFill>
                                        <a:effectLst/>
                                        <a:latin typeface="Cambria Math" panose="02040503050406030204" pitchFamily="18" charset="0"/>
                                      </a:rPr>
                                      <m:t>vf</m:t>
                                    </m:r>
                                  </m:sub>
                                </m:sSub>
                              </m:oMath>
                            </m:oMathPara>
                          </a14:m>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dirty="0">
                              <a:solidFill>
                                <a:schemeClr val="tx1"/>
                              </a:solidFill>
                              <a:effectLst/>
                              <a:latin typeface="Avenir Light" panose="020B0402020203020204" pitchFamily="34" charset="77"/>
                            </a:rPr>
                            <a:t>Normalised Vulnerability Index</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27.59</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33.70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54.44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54.44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89.63</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22.96</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51.11</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21.11</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51.11</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5984287"/>
                      </a:ext>
                    </a:extLst>
                  </a:tr>
                  <a:tr h="0">
                    <a:tc>
                      <a:txBody>
                        <a:bodyPr/>
                        <a:lstStyle/>
                        <a:p>
                          <a:pPr algn="r">
                            <a:lnSpc>
                              <a:spcPct val="107000"/>
                            </a:lnSpc>
                          </a:pPr>
                          <a14:m>
                            <m:oMathPara xmlns:m="http://schemas.openxmlformats.org/officeDocument/2006/math">
                              <m:oMathParaPr>
                                <m:jc m:val="centerGroup"/>
                              </m:oMathParaPr>
                              <m:oMath xmlns:m="http://schemas.openxmlformats.org/officeDocument/2006/math">
                                <m:r>
                                  <m:rPr>
                                    <m:sty m:val="p"/>
                                  </m:rPr>
                                  <a:rPr lang="en-GB" sz="1200" b="0" i="0" smtClean="0">
                                    <a:solidFill>
                                      <a:schemeClr val="tx1"/>
                                    </a:solidFill>
                                    <a:effectLst/>
                                    <a:latin typeface="Cambria Math" panose="02040503050406030204" pitchFamily="18" charset="0"/>
                                  </a:rPr>
                                  <m:t>V</m:t>
                                </m:r>
                              </m:oMath>
                            </m:oMathPara>
                          </a14:m>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dirty="0">
                              <a:solidFill>
                                <a:schemeClr val="tx1"/>
                              </a:solidFill>
                              <a:effectLst/>
                              <a:latin typeface="Avenir Light" panose="020B0402020203020204" pitchFamily="34" charset="77"/>
                            </a:rPr>
                            <a:t>Vulnerability Index</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0.75</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0.78</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0.90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0.90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1.10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0.72</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0.88</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0.71</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0.88</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9501387"/>
                      </a:ext>
                    </a:extLst>
                  </a:tr>
                  <a:tr h="0">
                    <a:tc>
                      <a:txBody>
                        <a:bodyPr/>
                        <a:lstStyle/>
                        <a:p>
                          <a:pPr algn="r">
                            <a:lnSpc>
                              <a:spcPct val="107000"/>
                            </a:lnSpc>
                          </a:pPr>
                          <a14:m>
                            <m:oMathPara xmlns:m="http://schemas.openxmlformats.org/officeDocument/2006/math">
                              <m:oMathParaPr>
                                <m:jc m:val="centerGroup"/>
                              </m:oMathParaPr>
                              <m:oMath xmlns:m="http://schemas.openxmlformats.org/officeDocument/2006/math">
                                <m:sSub>
                                  <m:sSubPr>
                                    <m:ctrlPr>
                                      <a:rPr lang="es-MX" sz="1200" b="0" i="1" smtClean="0">
                                        <a:solidFill>
                                          <a:schemeClr val="tx1"/>
                                        </a:solidFill>
                                        <a:effectLst/>
                                        <a:latin typeface="Cambria Math" panose="02040503050406030204" pitchFamily="18" charset="0"/>
                                      </a:rPr>
                                    </m:ctrlPr>
                                  </m:sSubPr>
                                  <m:e>
                                    <m:r>
                                      <a:rPr lang="en-GB" sz="1200" b="0" i="0" smtClean="0">
                                        <a:solidFill>
                                          <a:schemeClr val="tx1"/>
                                        </a:solidFill>
                                        <a:effectLst/>
                                        <a:latin typeface="Cambria Math" panose="02040503050406030204" pitchFamily="18" charset="0"/>
                                      </a:rPr>
                                      <m:t>µ</m:t>
                                    </m:r>
                                  </m:e>
                                  <m:sub>
                                    <m:r>
                                      <m:rPr>
                                        <m:sty m:val="p"/>
                                      </m:rPr>
                                      <a:rPr lang="en-GB" sz="1200" b="0" i="0" smtClean="0">
                                        <a:solidFill>
                                          <a:schemeClr val="tx1"/>
                                        </a:solidFill>
                                        <a:effectLst/>
                                        <a:latin typeface="Cambria Math" panose="02040503050406030204" pitchFamily="18" charset="0"/>
                                      </a:rPr>
                                      <m:t>D</m:t>
                                    </m:r>
                                  </m:sub>
                                </m:sSub>
                              </m:oMath>
                            </m:oMathPara>
                          </a14:m>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Mean damage grade</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2.10</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2.55</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3.92</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3.92</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4.85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1.77</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3.74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1.65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3.74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1268207"/>
                      </a:ext>
                    </a:extLst>
                  </a:tr>
                  <a:tr h="0">
                    <a:tc>
                      <a:txBody>
                        <a:bodyPr/>
                        <a:lstStyle/>
                        <a:p>
                          <a:pPr algn="r">
                            <a:lnSpc>
                              <a:spcPct val="107000"/>
                            </a:lnSpc>
                          </a:pPr>
                          <a14:m>
                            <m:oMathPara xmlns:m="http://schemas.openxmlformats.org/officeDocument/2006/math">
                              <m:oMathParaPr>
                                <m:jc m:val="centerGroup"/>
                              </m:oMathParaPr>
                              <m:oMath xmlns:m="http://schemas.openxmlformats.org/officeDocument/2006/math">
                                <m:sSub>
                                  <m:sSubPr>
                                    <m:ctrlPr>
                                      <a:rPr lang="es-MX" sz="1200" b="0" i="1" smtClean="0">
                                        <a:solidFill>
                                          <a:schemeClr val="tx1"/>
                                        </a:solidFill>
                                        <a:effectLst/>
                                        <a:latin typeface="Cambria Math" panose="02040503050406030204" pitchFamily="18" charset="0"/>
                                      </a:rPr>
                                    </m:ctrlPr>
                                  </m:sSubPr>
                                  <m:e>
                                    <m:r>
                                      <m:rPr>
                                        <m:sty m:val="p"/>
                                      </m:rPr>
                                      <a:rPr lang="en-GB" sz="1200" b="0" i="0" smtClean="0">
                                        <a:solidFill>
                                          <a:schemeClr val="tx1"/>
                                        </a:solidFill>
                                        <a:effectLst/>
                                        <a:latin typeface="Cambria Math" panose="02040503050406030204" pitchFamily="18" charset="0"/>
                                      </a:rPr>
                                      <m:t>D</m:t>
                                    </m:r>
                                  </m:e>
                                  <m:sub>
                                    <m:r>
                                      <m:rPr>
                                        <m:sty m:val="p"/>
                                      </m:rPr>
                                      <a:rPr lang="en-GB" sz="1200" b="0" i="0" smtClean="0">
                                        <a:solidFill>
                                          <a:schemeClr val="tx1"/>
                                        </a:solidFill>
                                        <a:effectLst/>
                                        <a:latin typeface="Cambria Math" panose="02040503050406030204" pitchFamily="18" charset="0"/>
                                      </a:rPr>
                                      <m:t>k</m:t>
                                    </m:r>
                                  </m:sub>
                                </m:sSub>
                              </m:oMath>
                            </m:oMathPara>
                          </a14:m>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Expected discrete damage grade</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2</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a:t>
                          </a:r>
                          <a:r>
                            <a:rPr lang="es-MX" sz="1200" b="0" i="0" baseline="-25000">
                              <a:solidFill>
                                <a:schemeClr val="tx1"/>
                              </a:solidFill>
                              <a:effectLst/>
                              <a:latin typeface="Avenir Light" panose="020B0402020203020204" pitchFamily="34" charset="77"/>
                            </a:rPr>
                            <a:t>3</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a:t>
                          </a:r>
                          <a:r>
                            <a:rPr lang="es-MX" sz="1200" b="0" i="0" baseline="-25000">
                              <a:solidFill>
                                <a:schemeClr val="tx1"/>
                              </a:solidFill>
                              <a:effectLst/>
                              <a:latin typeface="Avenir Light" panose="020B0402020203020204" pitchFamily="34" charset="77"/>
                            </a:rPr>
                            <a:t>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a:t>
                          </a:r>
                          <a:r>
                            <a:rPr lang="es-MX" sz="1200" b="0" i="0" baseline="-25000">
                              <a:solidFill>
                                <a:schemeClr val="tx1"/>
                              </a:solidFill>
                              <a:effectLst/>
                              <a:latin typeface="Avenir Light" panose="020B0402020203020204" pitchFamily="34" charset="77"/>
                            </a:rPr>
                            <a:t>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a:t>
                          </a:r>
                          <a:r>
                            <a:rPr lang="es-MX" sz="1200" b="0" i="0" baseline="-25000">
                              <a:solidFill>
                                <a:schemeClr val="tx1"/>
                              </a:solidFill>
                              <a:effectLst/>
                              <a:latin typeface="Avenir Light" panose="020B0402020203020204" pitchFamily="34" charset="77"/>
                            </a:rPr>
                            <a:t>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2</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4</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2</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4</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6045655"/>
                      </a:ext>
                    </a:extLst>
                  </a:tr>
                  <a:tr h="0">
                    <a:tc>
                      <a:txBody>
                        <a:bodyPr/>
                        <a:lstStyle/>
                        <a:p>
                          <a:pPr>
                            <a:lnSpc>
                              <a:spcPct val="107000"/>
                            </a:lnSpc>
                          </a:pPr>
                          <a14:m>
                            <m:oMathPara xmlns:m="http://schemas.openxmlformats.org/officeDocument/2006/math">
                              <m:oMathParaPr>
                                <m:jc m:val="centerGroup"/>
                              </m:oMathParaPr>
                              <m:oMath xmlns:m="http://schemas.openxmlformats.org/officeDocument/2006/math">
                                <m:sSub>
                                  <m:sSubPr>
                                    <m:ctrlPr>
                                      <a:rPr lang="es-MX" sz="1200" b="0" i="1" smtClean="0">
                                        <a:solidFill>
                                          <a:schemeClr val="tx1"/>
                                        </a:solidFill>
                                        <a:effectLst/>
                                        <a:latin typeface="Cambria Math" panose="02040503050406030204" pitchFamily="18" charset="0"/>
                                      </a:rPr>
                                    </m:ctrlPr>
                                  </m:sSubPr>
                                  <m:e>
                                    <m:r>
                                      <m:rPr>
                                        <m:sty m:val="p"/>
                                      </m:rPr>
                                      <a:rPr lang="en-GB" sz="1200" b="0" i="0" smtClean="0">
                                        <a:solidFill>
                                          <a:schemeClr val="tx1"/>
                                        </a:solidFill>
                                        <a:effectLst/>
                                        <a:latin typeface="Cambria Math" panose="02040503050406030204" pitchFamily="18" charset="0"/>
                                      </a:rPr>
                                      <m:t>d</m:t>
                                    </m:r>
                                  </m:e>
                                  <m:sub>
                                    <m:r>
                                      <m:rPr>
                                        <m:sty m:val="p"/>
                                      </m:rPr>
                                      <a:rPr lang="en-GB" sz="1200" b="0" i="0" smtClean="0">
                                        <a:solidFill>
                                          <a:schemeClr val="tx1"/>
                                        </a:solidFill>
                                        <a:effectLst/>
                                        <a:latin typeface="Cambria Math" panose="02040503050406030204" pitchFamily="18" charset="0"/>
                                      </a:rPr>
                                      <m:t>k</m:t>
                                    </m:r>
                                  </m:sub>
                                </m:sSub>
                              </m:oMath>
                            </m:oMathPara>
                          </a14:m>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nSpc>
                              <a:spcPct val="107000"/>
                            </a:lnSpc>
                          </a:pPr>
                          <a:r>
                            <a:rPr lang="es-MX" sz="1200" b="0" i="0" dirty="0">
                              <a:solidFill>
                                <a:schemeClr val="tx1"/>
                              </a:solidFill>
                              <a:effectLst/>
                              <a:latin typeface="Avenir Light" panose="020B0402020203020204" pitchFamily="34" charset="77"/>
                            </a:rPr>
                            <a:t>Observed after 2017 Earthquakes</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a:solidFill>
                                <a:schemeClr val="tx1"/>
                              </a:solidFill>
                              <a:effectLst/>
                              <a:latin typeface="Avenir Light" panose="020B0402020203020204" pitchFamily="34" charset="77"/>
                            </a:rPr>
                            <a:t>d</a:t>
                          </a:r>
                          <a:r>
                            <a:rPr lang="es-MX" sz="1200" b="0" i="0" baseline="-25000">
                              <a:solidFill>
                                <a:schemeClr val="tx1"/>
                              </a:solidFill>
                              <a:effectLst/>
                              <a:latin typeface="Avenir Light" panose="020B0402020203020204" pitchFamily="34" charset="77"/>
                            </a:rPr>
                            <a:t>2</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3</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a:solidFill>
                                <a:schemeClr val="tx1"/>
                              </a:solidFill>
                              <a:effectLst/>
                              <a:latin typeface="Avenir Light" panose="020B0402020203020204" pitchFamily="34" charset="77"/>
                            </a:rPr>
                            <a:t>d</a:t>
                          </a:r>
                          <a:r>
                            <a:rPr lang="es-MX" sz="1200" b="0" i="0" baseline="-25000">
                              <a:solidFill>
                                <a:schemeClr val="tx1"/>
                              </a:solidFill>
                              <a:effectLst/>
                              <a:latin typeface="Avenir Light" panose="020B0402020203020204" pitchFamily="34" charset="77"/>
                            </a:rPr>
                            <a:t>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5</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5</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2</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4</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2</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4</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63938508"/>
                      </a:ext>
                    </a:extLst>
                  </a:tr>
                </a:tbl>
              </a:graphicData>
            </a:graphic>
          </p:graphicFrame>
        </mc:Choice>
        <mc:Fallback xmlns="">
          <p:graphicFrame>
            <p:nvGraphicFramePr>
              <p:cNvPr id="3" name="Tabla 2">
                <a:extLst>
                  <a:ext uri="{FF2B5EF4-FFF2-40B4-BE49-F238E27FC236}">
                    <a16:creationId xmlns:a16="http://schemas.microsoft.com/office/drawing/2014/main" id="{AF1E20AB-5695-A446-8C17-73738B8F3452}"/>
                  </a:ext>
                </a:extLst>
              </p:cNvPr>
              <p:cNvGraphicFramePr>
                <a:graphicFrameLocks noGrp="1"/>
              </p:cNvGraphicFramePr>
              <p:nvPr>
                <p:extLst>
                  <p:ext uri="{D42A27DB-BD31-4B8C-83A1-F6EECF244321}">
                    <p14:modId xmlns:p14="http://schemas.microsoft.com/office/powerpoint/2010/main" val="1669264593"/>
                  </p:ext>
                </p:extLst>
              </p:nvPr>
            </p:nvGraphicFramePr>
            <p:xfrm>
              <a:off x="4053341" y="893032"/>
              <a:ext cx="7902770" cy="5220335"/>
            </p:xfrm>
            <a:graphic>
              <a:graphicData uri="http://schemas.openxmlformats.org/drawingml/2006/table">
                <a:tbl>
                  <a:tblPr firstRow="1" firstCol="1" bandRow="1">
                    <a:tableStyleId>{F5AB1C69-6EDB-4FF4-983F-18BD219EF322}</a:tableStyleId>
                  </a:tblPr>
                  <a:tblGrid>
                    <a:gridCol w="453598">
                      <a:extLst>
                        <a:ext uri="{9D8B030D-6E8A-4147-A177-3AD203B41FA5}">
                          <a16:colId xmlns:a16="http://schemas.microsoft.com/office/drawing/2014/main" val="3820343011"/>
                        </a:ext>
                      </a:extLst>
                    </a:gridCol>
                    <a:gridCol w="2263981">
                      <a:extLst>
                        <a:ext uri="{9D8B030D-6E8A-4147-A177-3AD203B41FA5}">
                          <a16:colId xmlns:a16="http://schemas.microsoft.com/office/drawing/2014/main" val="1934320919"/>
                        </a:ext>
                      </a:extLst>
                    </a:gridCol>
                    <a:gridCol w="566197">
                      <a:extLst>
                        <a:ext uri="{9D8B030D-6E8A-4147-A177-3AD203B41FA5}">
                          <a16:colId xmlns:a16="http://schemas.microsoft.com/office/drawing/2014/main" val="4085478314"/>
                        </a:ext>
                      </a:extLst>
                    </a:gridCol>
                    <a:gridCol w="579770">
                      <a:extLst>
                        <a:ext uri="{9D8B030D-6E8A-4147-A177-3AD203B41FA5}">
                          <a16:colId xmlns:a16="http://schemas.microsoft.com/office/drawing/2014/main" val="1343497163"/>
                        </a:ext>
                      </a:extLst>
                    </a:gridCol>
                    <a:gridCol w="576576">
                      <a:extLst>
                        <a:ext uri="{9D8B030D-6E8A-4147-A177-3AD203B41FA5}">
                          <a16:colId xmlns:a16="http://schemas.microsoft.com/office/drawing/2014/main" val="3948210070"/>
                        </a:ext>
                      </a:extLst>
                    </a:gridCol>
                    <a:gridCol w="577374">
                      <a:extLst>
                        <a:ext uri="{9D8B030D-6E8A-4147-A177-3AD203B41FA5}">
                          <a16:colId xmlns:a16="http://schemas.microsoft.com/office/drawing/2014/main" val="1146532495"/>
                        </a:ext>
                      </a:extLst>
                    </a:gridCol>
                    <a:gridCol w="576576">
                      <a:extLst>
                        <a:ext uri="{9D8B030D-6E8A-4147-A177-3AD203B41FA5}">
                          <a16:colId xmlns:a16="http://schemas.microsoft.com/office/drawing/2014/main" val="707240629"/>
                        </a:ext>
                      </a:extLst>
                    </a:gridCol>
                    <a:gridCol w="577374">
                      <a:extLst>
                        <a:ext uri="{9D8B030D-6E8A-4147-A177-3AD203B41FA5}">
                          <a16:colId xmlns:a16="http://schemas.microsoft.com/office/drawing/2014/main" val="1302258987"/>
                        </a:ext>
                      </a:extLst>
                    </a:gridCol>
                    <a:gridCol w="576576">
                      <a:extLst>
                        <a:ext uri="{9D8B030D-6E8A-4147-A177-3AD203B41FA5}">
                          <a16:colId xmlns:a16="http://schemas.microsoft.com/office/drawing/2014/main" val="3049316575"/>
                        </a:ext>
                      </a:extLst>
                    </a:gridCol>
                    <a:gridCol w="577374">
                      <a:extLst>
                        <a:ext uri="{9D8B030D-6E8A-4147-A177-3AD203B41FA5}">
                          <a16:colId xmlns:a16="http://schemas.microsoft.com/office/drawing/2014/main" val="715868237"/>
                        </a:ext>
                      </a:extLst>
                    </a:gridCol>
                    <a:gridCol w="577374">
                      <a:extLst>
                        <a:ext uri="{9D8B030D-6E8A-4147-A177-3AD203B41FA5}">
                          <a16:colId xmlns:a16="http://schemas.microsoft.com/office/drawing/2014/main" val="2103262876"/>
                        </a:ext>
                      </a:extLst>
                    </a:gridCol>
                  </a:tblGrid>
                  <a:tr h="387350">
                    <a:tc gridSpan="2">
                      <a:txBody>
                        <a:bodyPr/>
                        <a:lstStyle/>
                        <a:p>
                          <a:pPr algn="ctr">
                            <a:lnSpc>
                              <a:spcPct val="107000"/>
                            </a:lnSpc>
                          </a:pPr>
                          <a:r>
                            <a:rPr lang="es-MX" sz="1200" b="0" i="0" dirty="0">
                              <a:solidFill>
                                <a:schemeClr val="tx1"/>
                              </a:solidFill>
                              <a:effectLst/>
                              <a:latin typeface="Avenir Light" panose="020B0402020203020204" pitchFamily="34" charset="77"/>
                            </a:rPr>
                            <a:t>National Catalogue of Monuments key</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a:lnSpc>
                              <a:spcPct val="107000"/>
                            </a:lnSpc>
                          </a:pPr>
                          <a:r>
                            <a:rPr lang="es-MX" sz="1200" b="0" i="0">
                              <a:solidFill>
                                <a:schemeClr val="tx1"/>
                              </a:solidFill>
                              <a:effectLst/>
                              <a:latin typeface="Avenir Light" panose="020B0402020203020204" pitchFamily="34" charset="77"/>
                            </a:rPr>
                            <a:t>I-21-00087</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I-21-00083</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I-21-00086</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I-21-00066</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I-21-00024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I-21-00107</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I-21-00079</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I-21-00078</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I-21-00121</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8067272"/>
                      </a:ext>
                    </a:extLst>
                  </a:tr>
                  <a:tr h="191643">
                    <a:tc>
                      <a:txBody>
                        <a:bodyPr/>
                        <a:lstStyle/>
                        <a:p>
                          <a:pPr algn="r">
                            <a:lnSpc>
                              <a:spcPct val="107000"/>
                            </a:lnSpc>
                          </a:pPr>
                          <a:r>
                            <a:rPr lang="es-MX" sz="1200" b="0" i="0">
                              <a:solidFill>
                                <a:schemeClr val="tx1"/>
                              </a:solidFill>
                              <a:effectLst/>
                              <a:latin typeface="Avenir Light" panose="020B0402020203020204" pitchFamily="34" charset="77"/>
                            </a:rPr>
                            <a:t>FP1</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Geometry of façade.</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8731067"/>
                      </a:ext>
                    </a:extLst>
                  </a:tr>
                  <a:tr h="191643">
                    <a:tc>
                      <a:txBody>
                        <a:bodyPr/>
                        <a:lstStyle/>
                        <a:p>
                          <a:pPr algn="r">
                            <a:lnSpc>
                              <a:spcPct val="107000"/>
                            </a:lnSpc>
                          </a:pPr>
                          <a:r>
                            <a:rPr lang="es-MX" sz="1200" b="0" i="0">
                              <a:solidFill>
                                <a:schemeClr val="tx1"/>
                              </a:solidFill>
                              <a:effectLst/>
                              <a:latin typeface="Avenir Light" panose="020B0402020203020204" pitchFamily="34" charset="77"/>
                            </a:rPr>
                            <a:t>FP2</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Maximum slenderness.</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A (0)</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0955638"/>
                      </a:ext>
                    </a:extLst>
                  </a:tr>
                  <a:tr h="191643">
                    <a:tc>
                      <a:txBody>
                        <a:bodyPr/>
                        <a:lstStyle/>
                        <a:p>
                          <a:pPr algn="r">
                            <a:lnSpc>
                              <a:spcPct val="107000"/>
                            </a:lnSpc>
                          </a:pPr>
                          <a:r>
                            <a:rPr lang="es-MX" sz="1200" b="0" i="0">
                              <a:solidFill>
                                <a:schemeClr val="tx1"/>
                              </a:solidFill>
                              <a:effectLst/>
                              <a:latin typeface="Avenir Light" panose="020B0402020203020204" pitchFamily="34" charset="77"/>
                            </a:rPr>
                            <a:t>FP3</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Area of openings.</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6514028"/>
                      </a:ext>
                    </a:extLst>
                  </a:tr>
                  <a:tr h="191643">
                    <a:tc>
                      <a:txBody>
                        <a:bodyPr/>
                        <a:lstStyle/>
                        <a:p>
                          <a:pPr algn="r">
                            <a:lnSpc>
                              <a:spcPct val="107000"/>
                            </a:lnSpc>
                          </a:pPr>
                          <a:r>
                            <a:rPr lang="es-MX" sz="1200" b="0" i="0">
                              <a:solidFill>
                                <a:schemeClr val="tx1"/>
                              </a:solidFill>
                              <a:effectLst/>
                              <a:latin typeface="Avenir Light" panose="020B0402020203020204" pitchFamily="34" charset="77"/>
                            </a:rPr>
                            <a:t>FP4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Misalignement of openings</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5883920"/>
                      </a:ext>
                    </a:extLst>
                  </a:tr>
                  <a:tr h="387350">
                    <a:tc>
                      <a:txBody>
                        <a:bodyPr/>
                        <a:lstStyle/>
                        <a:p>
                          <a:pPr algn="r">
                            <a:lnSpc>
                              <a:spcPct val="107000"/>
                            </a:lnSpc>
                          </a:pPr>
                          <a:r>
                            <a:rPr lang="es-MX" sz="1200" b="0" i="0">
                              <a:solidFill>
                                <a:schemeClr val="tx1"/>
                              </a:solidFill>
                              <a:effectLst/>
                              <a:latin typeface="Avenir Light" panose="020B0402020203020204" pitchFamily="34" charset="77"/>
                            </a:rPr>
                            <a:t>FP5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dirty="0">
                              <a:solidFill>
                                <a:schemeClr val="tx1"/>
                              </a:solidFill>
                              <a:effectLst/>
                              <a:latin typeface="Avenir Light" panose="020B0402020203020204" pitchFamily="34" charset="77"/>
                            </a:rPr>
                            <a:t>Interaction between cont. façades </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732661"/>
                      </a:ext>
                    </a:extLst>
                  </a:tr>
                  <a:tr h="191643">
                    <a:tc>
                      <a:txBody>
                        <a:bodyPr/>
                        <a:lstStyle/>
                        <a:p>
                          <a:pPr algn="r">
                            <a:lnSpc>
                              <a:spcPct val="107000"/>
                            </a:lnSpc>
                          </a:pPr>
                          <a:r>
                            <a:rPr lang="es-MX" sz="1200" b="0" i="0">
                              <a:solidFill>
                                <a:schemeClr val="tx1"/>
                              </a:solidFill>
                              <a:effectLst/>
                              <a:latin typeface="Avenir Light" panose="020B0402020203020204" pitchFamily="34" charset="77"/>
                            </a:rPr>
                            <a:t>FP6</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Quality of materials</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470806"/>
                      </a:ext>
                    </a:extLst>
                  </a:tr>
                  <a:tr h="191643">
                    <a:tc>
                      <a:txBody>
                        <a:bodyPr/>
                        <a:lstStyle/>
                        <a:p>
                          <a:pPr algn="r">
                            <a:lnSpc>
                              <a:spcPct val="107000"/>
                            </a:lnSpc>
                          </a:pPr>
                          <a:r>
                            <a:rPr lang="es-MX" sz="1200" b="0" i="0">
                              <a:solidFill>
                                <a:schemeClr val="tx1"/>
                              </a:solidFill>
                              <a:effectLst/>
                              <a:latin typeface="Avenir Light" panose="020B0402020203020204" pitchFamily="34" charset="77"/>
                            </a:rPr>
                            <a:t>FP7</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State of conservation</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7292808"/>
                      </a:ext>
                    </a:extLst>
                  </a:tr>
                  <a:tr h="191643">
                    <a:tc>
                      <a:txBody>
                        <a:bodyPr/>
                        <a:lstStyle/>
                        <a:p>
                          <a:pPr algn="r">
                            <a:lnSpc>
                              <a:spcPct val="107000"/>
                            </a:lnSpc>
                          </a:pPr>
                          <a:r>
                            <a:rPr lang="es-MX" sz="1200" b="0" i="0">
                              <a:solidFill>
                                <a:schemeClr val="tx1"/>
                              </a:solidFill>
                              <a:effectLst/>
                              <a:latin typeface="Avenir Light" panose="020B0402020203020204" pitchFamily="34" charset="77"/>
                            </a:rPr>
                            <a:t>FP8</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Flooring replacement</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588952"/>
                      </a:ext>
                    </a:extLst>
                  </a:tr>
                  <a:tr h="191643">
                    <a:tc>
                      <a:txBody>
                        <a:bodyPr/>
                        <a:lstStyle/>
                        <a:p>
                          <a:pPr algn="r">
                            <a:lnSpc>
                              <a:spcPct val="107000"/>
                            </a:lnSpc>
                          </a:pPr>
                          <a:r>
                            <a:rPr lang="es-MX" sz="1200" b="0" i="0">
                              <a:solidFill>
                                <a:schemeClr val="tx1"/>
                              </a:solidFill>
                              <a:effectLst/>
                              <a:latin typeface="Avenir Light" panose="020B0402020203020204" pitchFamily="34" charset="77"/>
                            </a:rPr>
                            <a:t>FP9</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Connection to orthogonal walls</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1264510"/>
                      </a:ext>
                    </a:extLst>
                  </a:tr>
                  <a:tr h="387350">
                    <a:tc>
                      <a:txBody>
                        <a:bodyPr/>
                        <a:lstStyle/>
                        <a:p>
                          <a:pPr algn="r">
                            <a:lnSpc>
                              <a:spcPct val="107000"/>
                            </a:lnSpc>
                          </a:pPr>
                          <a:r>
                            <a:rPr lang="es-MX" sz="1200" b="0" i="0">
                              <a:solidFill>
                                <a:schemeClr val="tx1"/>
                              </a:solidFill>
                              <a:effectLst/>
                              <a:latin typeface="Avenir Light" panose="020B0402020203020204" pitchFamily="34" charset="77"/>
                            </a:rPr>
                            <a:t>FP10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a:solidFill>
                                <a:schemeClr val="tx1"/>
                              </a:solidFill>
                              <a:effectLst/>
                              <a:latin typeface="Avenir Light" panose="020B0402020203020204" pitchFamily="34" charset="77"/>
                            </a:rPr>
                            <a:t>Connection to horizontal diaphragms</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6211855"/>
                      </a:ext>
                    </a:extLst>
                  </a:tr>
                  <a:tr h="387350">
                    <a:tc>
                      <a:txBody>
                        <a:bodyPr/>
                        <a:lstStyle/>
                        <a:p>
                          <a:pPr algn="r">
                            <a:lnSpc>
                              <a:spcPct val="107000"/>
                            </a:lnSpc>
                          </a:pPr>
                          <a:r>
                            <a:rPr lang="es-MX" sz="1200" b="0" i="0">
                              <a:solidFill>
                                <a:schemeClr val="tx1"/>
                              </a:solidFill>
                              <a:effectLst/>
                              <a:latin typeface="Avenir Light" panose="020B0402020203020204" pitchFamily="34" charset="77"/>
                            </a:rPr>
                            <a:t>FP11</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n-GB" sz="1200" b="0" i="0">
                              <a:solidFill>
                                <a:schemeClr val="tx1"/>
                              </a:solidFill>
                              <a:effectLst/>
                              <a:latin typeface="Avenir Light" panose="020B0402020203020204" pitchFamily="34" charset="77"/>
                            </a:rPr>
                            <a:t>Impulsive nature of roofing system</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B (5)</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C (20)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5487426"/>
                      </a:ext>
                    </a:extLst>
                  </a:tr>
                  <a:tr h="387350">
                    <a:tc>
                      <a:txBody>
                        <a:bodyPr/>
                        <a:lstStyle/>
                        <a:p>
                          <a:pPr algn="r">
                            <a:lnSpc>
                              <a:spcPct val="107000"/>
                            </a:lnSpc>
                          </a:pPr>
                          <a:r>
                            <a:rPr lang="es-MX" sz="1200" b="0" i="0">
                              <a:solidFill>
                                <a:schemeClr val="tx1"/>
                              </a:solidFill>
                              <a:effectLst/>
                              <a:latin typeface="Avenir Light" panose="020B0402020203020204" pitchFamily="34" charset="77"/>
                            </a:rPr>
                            <a:t>FP12</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n-GB" sz="1200" b="0" i="0">
                              <a:solidFill>
                                <a:schemeClr val="tx1"/>
                              </a:solidFill>
                              <a:effectLst/>
                              <a:latin typeface="Avenir Light" panose="020B0402020203020204" pitchFamily="34" charset="77"/>
                            </a:rPr>
                            <a:t>Elements connected to the façade</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 (50)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B (5)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6494782"/>
                      </a:ext>
                    </a:extLst>
                  </a:tr>
                  <a:tr h="191643">
                    <a:tc>
                      <a:txBody>
                        <a:bodyPr/>
                        <a:lstStyle/>
                        <a:p>
                          <a:pPr algn="r">
                            <a:lnSpc>
                              <a:spcPct val="107000"/>
                            </a:lnSpc>
                          </a:pPr>
                          <a:r>
                            <a:rPr lang="es-MX" sz="1200" b="0" i="0" dirty="0">
                              <a:solidFill>
                                <a:schemeClr val="tx1"/>
                              </a:solidFill>
                              <a:effectLst/>
                              <a:latin typeface="Avenir Light" panose="020B0402020203020204" pitchFamily="34" charset="77"/>
                            </a:rPr>
                            <a:t>FP13</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s-MX" sz="1200" b="0" i="0" dirty="0">
                              <a:solidFill>
                                <a:schemeClr val="tx1"/>
                              </a:solidFill>
                              <a:effectLst/>
                              <a:latin typeface="Avenir Light" panose="020B0402020203020204" pitchFamily="34" charset="77"/>
                            </a:rPr>
                            <a:t>Improving elements</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A (0)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A (0)</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7962493"/>
                      </a:ext>
                    </a:extLst>
                  </a:tr>
                  <a:tr h="196977">
                    <a:tc>
                      <a:txBody>
                        <a:bodyPr/>
                        <a:lstStyle/>
                        <a:p>
                          <a:endParaRPr lang="es-MX"/>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778" t="-1825000" r="-1633333" b="-718750"/>
                          </a:stretch>
                        </a:blipFill>
                      </a:tcPr>
                    </a:tc>
                    <a:tc>
                      <a:txBody>
                        <a:bodyPr/>
                        <a:lstStyle/>
                        <a:p>
                          <a:pPr>
                            <a:lnSpc>
                              <a:spcPct val="107000"/>
                            </a:lnSpc>
                          </a:pPr>
                          <a:r>
                            <a:rPr lang="es-MX" sz="1200" b="0" i="0">
                              <a:solidFill>
                                <a:schemeClr val="tx1"/>
                              </a:solidFill>
                              <a:effectLst/>
                              <a:latin typeface="Avenir Light" panose="020B0402020203020204" pitchFamily="34" charset="77"/>
                            </a:rPr>
                            <a:t>Preliminar Vulnerability Index</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86.25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127.50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267.50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267.50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505.00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55.00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245.00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42.50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245.00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277643"/>
                      </a:ext>
                    </a:extLst>
                  </a:tr>
                  <a:tr h="195707">
                    <a:tc>
                      <a:txBody>
                        <a:bodyPr/>
                        <a:lstStyle/>
                        <a:p>
                          <a:endParaRPr lang="es-MX"/>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778" t="-2053333" r="-1633333" b="-666667"/>
                          </a:stretch>
                        </a:blipFill>
                      </a:tcPr>
                    </a:tc>
                    <a:tc>
                      <a:txBody>
                        <a:bodyPr/>
                        <a:lstStyle/>
                        <a:p>
                          <a:pPr>
                            <a:lnSpc>
                              <a:spcPct val="107000"/>
                            </a:lnSpc>
                          </a:pPr>
                          <a:r>
                            <a:rPr lang="es-MX" sz="1200" b="0" i="0" dirty="0">
                              <a:solidFill>
                                <a:schemeClr val="tx1"/>
                              </a:solidFill>
                              <a:effectLst/>
                              <a:latin typeface="Avenir Light" panose="020B0402020203020204" pitchFamily="34" charset="77"/>
                            </a:rPr>
                            <a:t>Normalised Vulnerability Index</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27.59</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33.70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54.44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54.44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89.63</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22.96</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51.11</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21.11</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51.11</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5984287"/>
                      </a:ext>
                    </a:extLst>
                  </a:tr>
                  <a:tr h="195707">
                    <a:tc>
                      <a:txBody>
                        <a:bodyPr/>
                        <a:lstStyle/>
                        <a:p>
                          <a:endParaRPr lang="es-MX"/>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778" t="-2153333" r="-1633333" b="-566667"/>
                          </a:stretch>
                        </a:blipFill>
                      </a:tcPr>
                    </a:tc>
                    <a:tc>
                      <a:txBody>
                        <a:bodyPr/>
                        <a:lstStyle/>
                        <a:p>
                          <a:pPr>
                            <a:lnSpc>
                              <a:spcPct val="107000"/>
                            </a:lnSpc>
                          </a:pPr>
                          <a:r>
                            <a:rPr lang="es-MX" sz="1200" b="0" i="0" dirty="0">
                              <a:solidFill>
                                <a:schemeClr val="tx1"/>
                              </a:solidFill>
                              <a:effectLst/>
                              <a:latin typeface="Avenir Light" panose="020B0402020203020204" pitchFamily="34" charset="77"/>
                            </a:rPr>
                            <a:t>Vulnerability Index</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0.75</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0.78</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0.90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0.90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1.10</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0.72</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0.88</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0.71</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0.88</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9501387"/>
                      </a:ext>
                    </a:extLst>
                  </a:tr>
                  <a:tr h="195707">
                    <a:tc>
                      <a:txBody>
                        <a:bodyPr/>
                        <a:lstStyle/>
                        <a:p>
                          <a:endParaRPr lang="es-MX"/>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778" t="-2112500" r="-1633333" b="-431250"/>
                          </a:stretch>
                        </a:blipFill>
                      </a:tcPr>
                    </a:tc>
                    <a:tc>
                      <a:txBody>
                        <a:bodyPr/>
                        <a:lstStyle/>
                        <a:p>
                          <a:pPr>
                            <a:lnSpc>
                              <a:spcPct val="107000"/>
                            </a:lnSpc>
                          </a:pPr>
                          <a:r>
                            <a:rPr lang="es-MX" sz="1200" b="0" i="0">
                              <a:solidFill>
                                <a:schemeClr val="tx1"/>
                              </a:solidFill>
                              <a:effectLst/>
                              <a:latin typeface="Avenir Light" panose="020B0402020203020204" pitchFamily="34" charset="77"/>
                            </a:rPr>
                            <a:t>Mean damage grade</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2.10</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2.55</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3.92</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3.92</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4.85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1.77</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3.74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1.65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3.74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1268207"/>
                      </a:ext>
                    </a:extLst>
                  </a:tr>
                  <a:tr h="387350">
                    <a:tc>
                      <a:txBody>
                        <a:bodyPr/>
                        <a:lstStyle/>
                        <a:p>
                          <a:endParaRPr lang="es-MX"/>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778" t="-1180000" r="-1633333" b="-130000"/>
                          </a:stretch>
                        </a:blipFill>
                      </a:tcPr>
                    </a:tc>
                    <a:tc>
                      <a:txBody>
                        <a:bodyPr/>
                        <a:lstStyle/>
                        <a:p>
                          <a:pPr>
                            <a:lnSpc>
                              <a:spcPct val="107000"/>
                            </a:lnSpc>
                          </a:pPr>
                          <a:r>
                            <a:rPr lang="es-MX" sz="1200" b="0" i="0">
                              <a:solidFill>
                                <a:schemeClr val="tx1"/>
                              </a:solidFill>
                              <a:effectLst/>
                              <a:latin typeface="Avenir Light" panose="020B0402020203020204" pitchFamily="34" charset="77"/>
                            </a:rPr>
                            <a:t>Expected discrete damage grade</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2</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a:t>
                          </a:r>
                          <a:r>
                            <a:rPr lang="es-MX" sz="1200" b="0" i="0" baseline="-25000">
                              <a:solidFill>
                                <a:schemeClr val="tx1"/>
                              </a:solidFill>
                              <a:effectLst/>
                              <a:latin typeface="Avenir Light" panose="020B0402020203020204" pitchFamily="34" charset="77"/>
                            </a:rPr>
                            <a:t>3</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a:t>
                          </a:r>
                          <a:r>
                            <a:rPr lang="es-MX" sz="1200" b="0" i="0" baseline="-25000">
                              <a:solidFill>
                                <a:schemeClr val="tx1"/>
                              </a:solidFill>
                              <a:effectLst/>
                              <a:latin typeface="Avenir Light" panose="020B0402020203020204" pitchFamily="34" charset="77"/>
                            </a:rPr>
                            <a:t>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a:t>
                          </a:r>
                          <a:r>
                            <a:rPr lang="es-MX" sz="1200" b="0" i="0" baseline="-25000">
                              <a:solidFill>
                                <a:schemeClr val="tx1"/>
                              </a:solidFill>
                              <a:effectLst/>
                              <a:latin typeface="Avenir Light" panose="020B0402020203020204" pitchFamily="34" charset="77"/>
                            </a:rPr>
                            <a:t>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a:solidFill>
                                <a:schemeClr val="tx1"/>
                              </a:solidFill>
                              <a:effectLst/>
                              <a:latin typeface="Avenir Light" panose="020B0402020203020204" pitchFamily="34" charset="77"/>
                            </a:rPr>
                            <a:t>D</a:t>
                          </a:r>
                          <a:r>
                            <a:rPr lang="es-MX" sz="1200" b="0" i="0" baseline="-25000">
                              <a:solidFill>
                                <a:schemeClr val="tx1"/>
                              </a:solidFill>
                              <a:effectLst/>
                              <a:latin typeface="Avenir Light" panose="020B0402020203020204" pitchFamily="34" charset="77"/>
                            </a:rPr>
                            <a:t>5</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2</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4</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2</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4</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6045655"/>
                      </a:ext>
                    </a:extLst>
                  </a:tr>
                  <a:tr h="387350">
                    <a:tc>
                      <a:txBody>
                        <a:bodyPr/>
                        <a:lstStyle/>
                        <a:p>
                          <a:endParaRPr lang="es-MX"/>
                        </a:p>
                      </a:txBody>
                      <a:tcPr marL="44450" marR="44450" marT="0" marB="0">
                        <a:lnT w="12700" cap="flat" cmpd="sng" algn="ctr">
                          <a:solidFill>
                            <a:schemeClr val="tx1"/>
                          </a:solidFill>
                          <a:prstDash val="solid"/>
                          <a:round/>
                          <a:headEnd type="none" w="med" len="med"/>
                          <a:tailEnd type="none" w="med" len="med"/>
                        </a:lnT>
                        <a:blipFill>
                          <a:blip r:embed="rId3"/>
                          <a:stretch>
                            <a:fillRect l="-2778" t="-1238710" r="-1633333" b="-25806"/>
                          </a:stretch>
                        </a:blipFill>
                      </a:tcPr>
                    </a:tc>
                    <a:tc>
                      <a:txBody>
                        <a:bodyPr/>
                        <a:lstStyle/>
                        <a:p>
                          <a:pPr>
                            <a:lnSpc>
                              <a:spcPct val="107000"/>
                            </a:lnSpc>
                          </a:pPr>
                          <a:r>
                            <a:rPr lang="es-MX" sz="1200" b="0" i="0" dirty="0">
                              <a:solidFill>
                                <a:schemeClr val="tx1"/>
                              </a:solidFill>
                              <a:effectLst/>
                              <a:latin typeface="Avenir Light" panose="020B0402020203020204" pitchFamily="34" charset="77"/>
                            </a:rPr>
                            <a:t>Observed after 2017 Earthquakes</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a:solidFill>
                                <a:schemeClr val="tx1"/>
                              </a:solidFill>
                              <a:effectLst/>
                              <a:latin typeface="Avenir Light" panose="020B0402020203020204" pitchFamily="34" charset="77"/>
                            </a:rPr>
                            <a:t>d</a:t>
                          </a:r>
                          <a:r>
                            <a:rPr lang="es-MX" sz="1200" b="0" i="0" baseline="-25000">
                              <a:solidFill>
                                <a:schemeClr val="tx1"/>
                              </a:solidFill>
                              <a:effectLst/>
                              <a:latin typeface="Avenir Light" panose="020B0402020203020204" pitchFamily="34" charset="77"/>
                            </a:rPr>
                            <a:t>2</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3</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a:solidFill>
                                <a:schemeClr val="tx1"/>
                              </a:solidFill>
                              <a:effectLst/>
                              <a:latin typeface="Avenir Light" panose="020B0402020203020204" pitchFamily="34" charset="77"/>
                            </a:rPr>
                            <a:t>d</a:t>
                          </a:r>
                          <a:r>
                            <a:rPr lang="es-MX" sz="1200" b="0" i="0" baseline="-25000">
                              <a:solidFill>
                                <a:schemeClr val="tx1"/>
                              </a:solidFill>
                              <a:effectLst/>
                              <a:latin typeface="Avenir Light" panose="020B0402020203020204" pitchFamily="34" charset="77"/>
                            </a:rPr>
                            <a:t>4</a:t>
                          </a:r>
                          <a:endParaRPr lang="es-MX" sz="1200" b="0" i="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5</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5</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2</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4</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2</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algn="ctr">
                            <a:lnSpc>
                              <a:spcPct val="107000"/>
                            </a:lnSpc>
                          </a:pPr>
                          <a:r>
                            <a:rPr lang="es-MX" sz="1200" b="0" i="0" dirty="0">
                              <a:solidFill>
                                <a:schemeClr val="tx1"/>
                              </a:solidFill>
                              <a:effectLst/>
                              <a:latin typeface="Avenir Light" panose="020B0402020203020204" pitchFamily="34" charset="77"/>
                            </a:rPr>
                            <a:t>d</a:t>
                          </a:r>
                          <a:r>
                            <a:rPr lang="es-MX" sz="1200" b="0" i="0" baseline="-25000" dirty="0">
                              <a:solidFill>
                                <a:schemeClr val="tx1"/>
                              </a:solidFill>
                              <a:effectLst/>
                              <a:latin typeface="Avenir Light" panose="020B0402020203020204" pitchFamily="34" charset="77"/>
                            </a:rPr>
                            <a:t>4</a:t>
                          </a:r>
                          <a:endParaRPr lang="es-MX" sz="1200" b="0" i="0" dirty="0">
                            <a:solidFill>
                              <a:schemeClr val="tx1"/>
                            </a:solidFill>
                            <a:effectLst/>
                            <a:latin typeface="Avenir Light" panose="020B0402020203020204" pitchFamily="34" charset="77"/>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63938508"/>
                      </a:ext>
                    </a:extLst>
                  </a:tr>
                </a:tbl>
              </a:graphicData>
            </a:graphic>
          </p:graphicFrame>
        </mc:Fallback>
      </mc:AlternateContent>
      <p:sp>
        <p:nvSpPr>
          <p:cNvPr id="7" name="Title 9">
            <a:extLst>
              <a:ext uri="{FF2B5EF4-FFF2-40B4-BE49-F238E27FC236}">
                <a16:creationId xmlns:a16="http://schemas.microsoft.com/office/drawing/2014/main" id="{BCF8AB6C-1C3A-2849-81CE-9C2F6E5DBC73}"/>
              </a:ext>
            </a:extLst>
          </p:cNvPr>
          <p:cNvSpPr txBox="1">
            <a:spLocks/>
          </p:cNvSpPr>
          <p:nvPr/>
        </p:nvSpPr>
        <p:spPr bwMode="auto">
          <a:xfrm>
            <a:off x="232715" y="1236983"/>
            <a:ext cx="3665453" cy="4968875"/>
          </a:xfrm>
          <a:prstGeom prst="rect">
            <a:avLst/>
          </a:prstGeom>
          <a:noFill/>
          <a:ln w="9525">
            <a:noFill/>
            <a:miter lim="800000"/>
            <a:headEnd/>
            <a:tailEnd/>
          </a:ln>
        </p:spPr>
        <p:txBody>
          <a:bodyPr lIns="92075" tIns="46037" rIns="92075" bIns="46037"/>
          <a:lstStyle/>
          <a:p>
            <a:pPr algn="just"/>
            <a:r>
              <a:rPr lang="en-GB" b="0" dirty="0">
                <a:latin typeface="Avenir Light" panose="020B0402020203020204" pitchFamily="34" charset="77"/>
                <a:ea typeface="CMU Serif Roman" panose="02000603000000000000" pitchFamily="2" charset="0"/>
              </a:rPr>
              <a:t>The workflow permitted to capture and store the data efficiently. All the samples were surveyed during the half of a journey. </a:t>
            </a:r>
          </a:p>
          <a:p>
            <a:pPr algn="just"/>
            <a:endParaRPr lang="en-GB" b="0" dirty="0">
              <a:latin typeface="Avenir Light" panose="020B0402020203020204" pitchFamily="34" charset="77"/>
              <a:ea typeface="CMU Serif Roman" panose="02000603000000000000" pitchFamily="2" charset="0"/>
            </a:endParaRPr>
          </a:p>
          <a:p>
            <a:pPr algn="just"/>
            <a:r>
              <a:rPr lang="en-GB" b="0" dirty="0">
                <a:latin typeface="Avenir Light" panose="020B0402020203020204" pitchFamily="34" charset="77"/>
                <a:ea typeface="CMU Serif Roman" panose="02000603000000000000" pitchFamily="2" charset="0"/>
              </a:rPr>
              <a:t>There is a good fitting between the estimated and the observed damage grades, which supports the suitability of the approach.</a:t>
            </a:r>
          </a:p>
          <a:p>
            <a:pPr algn="just"/>
            <a:endParaRPr lang="en-GB" b="0" dirty="0">
              <a:latin typeface="Avenir Light" panose="020B0402020203020204" pitchFamily="34" charset="77"/>
              <a:ea typeface="CMU Serif Roman" panose="02000603000000000000" pitchFamily="2" charset="0"/>
            </a:endParaRPr>
          </a:p>
          <a:p>
            <a:pPr algn="just"/>
            <a:r>
              <a:rPr lang="en-GB" b="0" dirty="0">
                <a:latin typeface="Avenir Light" panose="020B0402020203020204" pitchFamily="34" charset="77"/>
                <a:ea typeface="CMU Serif Roman" panose="02000603000000000000" pitchFamily="2" charset="0"/>
              </a:rPr>
              <a:t>However, the database, can be updated as many times as necessary, permitting to reassess the constructions after a determined intervention easily.</a:t>
            </a:r>
          </a:p>
        </p:txBody>
      </p:sp>
    </p:spTree>
    <p:extLst>
      <p:ext uri="{BB962C8B-B14F-4D97-AF65-F5344CB8AC3E}">
        <p14:creationId xmlns:p14="http://schemas.microsoft.com/office/powerpoint/2010/main" val="29846270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9"/>
          <p:cNvSpPr>
            <a:spLocks noGrp="1"/>
          </p:cNvSpPr>
          <p:nvPr>
            <p:ph type="title"/>
          </p:nvPr>
        </p:nvSpPr>
        <p:spPr>
          <a:xfrm>
            <a:off x="358626" y="765177"/>
            <a:ext cx="11230224" cy="466725"/>
          </a:xfrm>
        </p:spPr>
        <p:txBody>
          <a:bodyPr/>
          <a:lstStyle/>
          <a:p>
            <a:r>
              <a:rPr lang="en-US" b="0" dirty="0">
                <a:latin typeface="Avenir Light" panose="020B0402020203020204" pitchFamily="34" charset="77"/>
              </a:rPr>
              <a:t>Conclusions</a:t>
            </a:r>
            <a:endParaRPr lang="en-US" sz="2000" b="0" dirty="0">
              <a:latin typeface="Avenir Light" panose="020B0402020203020204" pitchFamily="34" charset="77"/>
            </a:endParaRPr>
          </a:p>
        </p:txBody>
      </p:sp>
      <p:sp>
        <p:nvSpPr>
          <p:cNvPr id="11" name="Title 9"/>
          <p:cNvSpPr txBox="1">
            <a:spLocks/>
          </p:cNvSpPr>
          <p:nvPr/>
        </p:nvSpPr>
        <p:spPr bwMode="auto">
          <a:xfrm>
            <a:off x="232714" y="1236983"/>
            <a:ext cx="7157842" cy="4532277"/>
          </a:xfrm>
          <a:prstGeom prst="rect">
            <a:avLst/>
          </a:prstGeom>
          <a:noFill/>
          <a:ln w="9525">
            <a:noFill/>
            <a:miter lim="800000"/>
            <a:headEnd/>
            <a:tailEnd/>
          </a:ln>
        </p:spPr>
        <p:txBody>
          <a:bodyPr lIns="92075" tIns="46037" rIns="92075" bIns="46037"/>
          <a:lstStyle/>
          <a:p>
            <a:pPr marL="285750" indent="-285750" algn="just">
              <a:buFont typeface="Arial" panose="020B0604020202020204" pitchFamily="34" charset="0"/>
              <a:buChar char="•"/>
            </a:pPr>
            <a:r>
              <a:rPr lang="en-GB" b="0" dirty="0">
                <a:latin typeface="Avenir Light" panose="020B0402020203020204" pitchFamily="34" charset="77"/>
              </a:rPr>
              <a:t>The use of open-source tools (QGIS, </a:t>
            </a:r>
            <a:r>
              <a:rPr lang="en-GB" b="0" dirty="0" err="1">
                <a:latin typeface="Avenir Light" panose="020B0402020203020204" pitchFamily="34" charset="77"/>
              </a:rPr>
              <a:t>Mergin</a:t>
            </a:r>
            <a:r>
              <a:rPr lang="en-GB" b="0" dirty="0">
                <a:latin typeface="Avenir Light" panose="020B0402020203020204" pitchFamily="34" charset="77"/>
              </a:rPr>
              <a:t> and Input) allowed to implement a robust, fast and reliable workflow for data acquisition and treatment.</a:t>
            </a:r>
          </a:p>
          <a:p>
            <a:pPr marL="285750" indent="-285750" algn="just">
              <a:buFont typeface="Arial" panose="020B0604020202020204" pitchFamily="34" charset="0"/>
              <a:buChar char="•"/>
            </a:pPr>
            <a:r>
              <a:rPr lang="en-GB" b="0" dirty="0">
                <a:latin typeface="Avenir Light" panose="020B0402020203020204" pitchFamily="34" charset="77"/>
              </a:rPr>
              <a:t>It represents a suitable strategy for applying the Vulnerability Index Method on existing masonry constructions.</a:t>
            </a:r>
          </a:p>
          <a:p>
            <a:pPr marL="285750" indent="-285750" algn="just">
              <a:buFont typeface="Arial" panose="020B0604020202020204" pitchFamily="34" charset="0"/>
              <a:buChar char="•"/>
            </a:pPr>
            <a:r>
              <a:rPr lang="en-GB" b="0" dirty="0">
                <a:latin typeface="Avenir Light" panose="020B0402020203020204" pitchFamily="34" charset="77"/>
              </a:rPr>
              <a:t>The possibility of distributing and synchronising the database on multiple devices may facilitate the use of brigades or teams for covering large samples.</a:t>
            </a:r>
          </a:p>
          <a:p>
            <a:pPr marL="285750" indent="-285750" algn="just">
              <a:buFont typeface="Arial" panose="020B0604020202020204" pitchFamily="34" charset="0"/>
              <a:buChar char="•"/>
            </a:pPr>
            <a:r>
              <a:rPr lang="en-GB" b="0" dirty="0">
                <a:latin typeface="Avenir Light" panose="020B0402020203020204" pitchFamily="34" charset="77"/>
              </a:rPr>
              <a:t>The results obtained from the application of the approach in the city of Atlixco, Puebla, seem to prove the suitability of the method for assessing the seismic vulnerability of traditional Mexican masonry buildings. If that can be confirmed with further data, this approach would be a valuable tool for supporting urban planning and seismic risk mitigation decision making. </a:t>
            </a:r>
            <a:endParaRPr lang="es-MX" b="0" dirty="0">
              <a:latin typeface="Avenir Light" panose="020B0402020203020204" pitchFamily="34" charset="77"/>
            </a:endParaRPr>
          </a:p>
        </p:txBody>
      </p:sp>
    </p:spTree>
    <p:extLst>
      <p:ext uri="{BB962C8B-B14F-4D97-AF65-F5344CB8AC3E}">
        <p14:creationId xmlns:p14="http://schemas.microsoft.com/office/powerpoint/2010/main" val="12464691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DE7300-C703-034D-B9CE-E480D187A169}"/>
              </a:ext>
            </a:extLst>
          </p:cNvPr>
          <p:cNvSpPr>
            <a:spLocks noGrp="1" noChangeArrowheads="1"/>
          </p:cNvSpPr>
          <p:nvPr>
            <p:ph type="ctrTitle" sz="quarter"/>
          </p:nvPr>
        </p:nvSpPr>
        <p:spPr>
          <a:xfrm>
            <a:off x="4248344" y="1556792"/>
            <a:ext cx="7344816" cy="30956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a:r>
              <a:rPr lang="es-ES" sz="3000" b="0" dirty="0" err="1">
                <a:latin typeface="Avenir Light" panose="020B0402020203020204" pitchFamily="34" charset="77"/>
              </a:rPr>
              <a:t>Obrigado</a:t>
            </a:r>
            <a:br>
              <a:rPr lang="es-ES" sz="3000" b="0" dirty="0">
                <a:latin typeface="Avenir Light" panose="020B0402020203020204" pitchFamily="34" charset="77"/>
              </a:rPr>
            </a:br>
            <a:r>
              <a:rPr lang="es-ES" sz="3000" b="0" dirty="0">
                <a:latin typeface="Avenir Light" panose="020B0402020203020204" pitchFamily="34" charset="77"/>
              </a:rPr>
              <a:t>Gracias</a:t>
            </a:r>
            <a:br>
              <a:rPr lang="es-ES" sz="3000" b="0" dirty="0">
                <a:latin typeface="Avenir Light" panose="020B0402020203020204" pitchFamily="34" charset="77"/>
              </a:rPr>
            </a:br>
            <a:r>
              <a:rPr lang="es-ES" sz="3000" b="0" dirty="0" err="1">
                <a:latin typeface="Avenir Light" panose="020B0402020203020204" pitchFamily="34" charset="77"/>
              </a:rPr>
              <a:t>Thank</a:t>
            </a:r>
            <a:r>
              <a:rPr lang="es-ES" sz="3000" b="0" dirty="0">
                <a:latin typeface="Avenir Light" panose="020B0402020203020204" pitchFamily="34" charset="77"/>
              </a:rPr>
              <a:t> </a:t>
            </a:r>
            <a:r>
              <a:rPr lang="es-ES" sz="3000" b="0" dirty="0" err="1">
                <a:latin typeface="Avenir Light" panose="020B0402020203020204" pitchFamily="34" charset="77"/>
              </a:rPr>
              <a:t>you</a:t>
            </a:r>
            <a:endParaRPr lang="pt-PT" altLang="en-US" sz="3000" b="0" dirty="0">
              <a:latin typeface="Avenir Light" panose="020B0402020203020204" pitchFamily="34" charset="77"/>
              <a:ea typeface="ＭＳ Ｐゴシック" panose="020B0600070205080204" pitchFamily="34" charset="-128"/>
            </a:endParaRPr>
          </a:p>
        </p:txBody>
      </p:sp>
      <p:sp>
        <p:nvSpPr>
          <p:cNvPr id="2" name="Rectángulo 1">
            <a:extLst>
              <a:ext uri="{FF2B5EF4-FFF2-40B4-BE49-F238E27FC236}">
                <a16:creationId xmlns:a16="http://schemas.microsoft.com/office/drawing/2014/main" id="{25ACCB90-E8E4-E848-AF1D-C47AA2C70CFB}"/>
              </a:ext>
            </a:extLst>
          </p:cNvPr>
          <p:cNvSpPr/>
          <p:nvPr/>
        </p:nvSpPr>
        <p:spPr>
          <a:xfrm>
            <a:off x="4248344" y="5481228"/>
            <a:ext cx="7678715" cy="1015663"/>
          </a:xfrm>
          <a:prstGeom prst="rect">
            <a:avLst/>
          </a:prstGeom>
        </p:spPr>
        <p:txBody>
          <a:bodyPr wrap="square">
            <a:spAutoFit/>
          </a:bodyPr>
          <a:lstStyle/>
          <a:p>
            <a:r>
              <a:rPr lang="es-MX" sz="1200" b="0" dirty="0">
                <a:solidFill>
                  <a:schemeClr val="bg1"/>
                </a:solidFill>
                <a:latin typeface="Avenir Light" panose="020B0402020203020204" pitchFamily="34" charset="77"/>
              </a:rPr>
              <a:t>This work was partly financed by FCT / MCTES through national funds (PIDDAC) under the R&amp;D Unit Institute for Sustainability and Innovation in Structural Engineering (ISISE), under reference UIDB / 04029/2020</a:t>
            </a:r>
            <a:br>
              <a:rPr lang="es-MX" sz="1200" b="0" dirty="0">
                <a:solidFill>
                  <a:schemeClr val="bg1"/>
                </a:solidFill>
                <a:latin typeface="Avenir Light" panose="020B0402020203020204" pitchFamily="34" charset="77"/>
              </a:rPr>
            </a:br>
            <a:br>
              <a:rPr lang="es-MX" sz="1200" b="0" dirty="0">
                <a:solidFill>
                  <a:schemeClr val="bg1"/>
                </a:solidFill>
                <a:latin typeface="Avenir Light" panose="020B0402020203020204" pitchFamily="34" charset="77"/>
              </a:rPr>
            </a:br>
            <a:r>
              <a:rPr lang="es-MX" sz="1200" b="0" dirty="0">
                <a:solidFill>
                  <a:schemeClr val="bg1"/>
                </a:solidFill>
                <a:latin typeface="Avenir Light" panose="020B0402020203020204" pitchFamily="34" charset="77"/>
              </a:rPr>
              <a:t>This work is financed by national funds through FCT - Foundation for Science and Technology, under grant agreement </a:t>
            </a:r>
            <a:r>
              <a:rPr lang="en-GB" sz="1200" b="0" dirty="0">
                <a:solidFill>
                  <a:schemeClr val="bg1"/>
                </a:solidFill>
                <a:latin typeface="Avenir Light" panose="020B0402020203020204" pitchFamily="34" charset="77"/>
              </a:rPr>
              <a:t>PD/BD/150385/2019</a:t>
            </a:r>
            <a:r>
              <a:rPr lang="es-MX" sz="1200" b="0" dirty="0">
                <a:solidFill>
                  <a:schemeClr val="bg1"/>
                </a:solidFill>
                <a:latin typeface="Avenir Light" panose="020B0402020203020204" pitchFamily="34" charset="77"/>
              </a:rPr>
              <a:t> attributed to the 1st author.</a:t>
            </a:r>
            <a:endParaRPr lang="en-GB" sz="1200" b="0" dirty="0">
              <a:solidFill>
                <a:schemeClr val="bg1"/>
              </a:solidFill>
              <a:latin typeface="Avenir Light" panose="020B0402020203020204" pitchFamily="34" charset="77"/>
            </a:endParaRPr>
          </a:p>
        </p:txBody>
      </p:sp>
    </p:spTree>
    <p:extLst>
      <p:ext uri="{BB962C8B-B14F-4D97-AF65-F5344CB8AC3E}">
        <p14:creationId xmlns:p14="http://schemas.microsoft.com/office/powerpoint/2010/main" val="38701781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9"/>
          <p:cNvSpPr>
            <a:spLocks noGrp="1"/>
          </p:cNvSpPr>
          <p:nvPr>
            <p:ph type="title"/>
          </p:nvPr>
        </p:nvSpPr>
        <p:spPr>
          <a:xfrm>
            <a:off x="358626" y="765177"/>
            <a:ext cx="11230224" cy="466725"/>
          </a:xfrm>
        </p:spPr>
        <p:txBody>
          <a:bodyPr/>
          <a:lstStyle/>
          <a:p>
            <a:r>
              <a:rPr lang="en-US" b="0" dirty="0">
                <a:latin typeface="Avenir Light" panose="020B0402020203020204" pitchFamily="34" charset="77"/>
              </a:rPr>
              <a:t>Introduction</a:t>
            </a:r>
            <a:br>
              <a:rPr lang="en-US" sz="2000" b="0" dirty="0">
                <a:solidFill>
                  <a:schemeClr val="tx1"/>
                </a:solidFill>
                <a:latin typeface="Avenir Light" panose="020B0402020203020204" pitchFamily="34" charset="77"/>
              </a:rPr>
            </a:br>
            <a:br>
              <a:rPr lang="en-US" sz="2000" b="0" dirty="0">
                <a:latin typeface="Avenir Light" panose="020B0402020203020204" pitchFamily="34" charset="77"/>
              </a:rPr>
            </a:br>
            <a:endParaRPr lang="en-US" sz="2000" b="0" dirty="0">
              <a:latin typeface="Avenir Light" panose="020B0402020203020204" pitchFamily="34" charset="77"/>
            </a:endParaRPr>
          </a:p>
        </p:txBody>
      </p:sp>
      <p:sp>
        <p:nvSpPr>
          <p:cNvPr id="11" name="Title 9"/>
          <p:cNvSpPr txBox="1">
            <a:spLocks/>
          </p:cNvSpPr>
          <p:nvPr/>
        </p:nvSpPr>
        <p:spPr bwMode="auto">
          <a:xfrm>
            <a:off x="232714" y="1236983"/>
            <a:ext cx="4313526" cy="4968875"/>
          </a:xfrm>
          <a:prstGeom prst="rect">
            <a:avLst/>
          </a:prstGeom>
          <a:noFill/>
          <a:ln w="9525">
            <a:noFill/>
            <a:miter lim="800000"/>
            <a:headEnd/>
            <a:tailEnd/>
          </a:ln>
        </p:spPr>
        <p:txBody>
          <a:bodyPr lIns="92075" tIns="46037" rIns="92075" bIns="46037"/>
          <a:lstStyle/>
          <a:p>
            <a:pPr algn="just"/>
            <a:r>
              <a:rPr lang="es-MX" b="0" dirty="0">
                <a:latin typeface="Avenir Light" panose="020B0402020203020204" pitchFamily="34" charset="77"/>
              </a:rPr>
              <a:t>7th of September, 2017. An M</a:t>
            </a:r>
            <a:r>
              <a:rPr lang="es-MX" b="0" baseline="-25000" dirty="0">
                <a:latin typeface="Avenir Light" panose="020B0402020203020204" pitchFamily="34" charset="77"/>
              </a:rPr>
              <a:t>W</a:t>
            </a:r>
            <a:r>
              <a:rPr lang="es-MX" b="0" dirty="0">
                <a:latin typeface="Avenir Light" panose="020B0402020203020204" pitchFamily="34" charset="77"/>
              </a:rPr>
              <a:t>=8.2 seismic event hit the south of Mexico. </a:t>
            </a:r>
          </a:p>
          <a:p>
            <a:pPr algn="just"/>
            <a:endParaRPr lang="es-MX" b="0" dirty="0">
              <a:latin typeface="Avenir Light" panose="020B0402020203020204" pitchFamily="34" charset="77"/>
            </a:endParaRPr>
          </a:p>
          <a:p>
            <a:pPr algn="just"/>
            <a:r>
              <a:rPr lang="es-MX" b="0" dirty="0">
                <a:latin typeface="Avenir Light" panose="020B0402020203020204" pitchFamily="34" charset="77"/>
              </a:rPr>
              <a:t>19th of September, 2017. An M</a:t>
            </a:r>
            <a:r>
              <a:rPr lang="es-MX" b="0" baseline="-25000" dirty="0">
                <a:latin typeface="Avenir Light" panose="020B0402020203020204" pitchFamily="34" charset="77"/>
              </a:rPr>
              <a:t>W</a:t>
            </a:r>
            <a:r>
              <a:rPr lang="es-MX" b="0" dirty="0">
                <a:latin typeface="Avenir Light" panose="020B0402020203020204" pitchFamily="34" charset="77"/>
              </a:rPr>
              <a:t>=7.1 earthquake hit the country’s centre, affecting Mexico City and the surrounding areas.</a:t>
            </a:r>
          </a:p>
          <a:p>
            <a:pPr algn="just"/>
            <a:endParaRPr lang="es-MX" b="0" dirty="0">
              <a:latin typeface="Avenir Light" panose="020B0402020203020204" pitchFamily="34" charset="77"/>
            </a:endParaRPr>
          </a:p>
          <a:p>
            <a:pPr algn="just"/>
            <a:r>
              <a:rPr lang="es-MX" b="0" dirty="0">
                <a:latin typeface="Avenir Light" panose="020B0402020203020204" pitchFamily="34" charset="77"/>
              </a:rPr>
              <a:t>Ca. 2,340 historical monuments suffered damages; a</a:t>
            </a:r>
            <a:r>
              <a:rPr lang="es-MX" b="0" dirty="0">
                <a:latin typeface="Avenir Light" panose="020B0402020203020204" pitchFamily="34" charset="77"/>
                <a:ea typeface="CMU Serif Roman" panose="02000603000000000000" pitchFamily="2" charset="0"/>
              </a:rPr>
              <a:t>n unknown number of minor historical constructions (namely houses) were seriously damaged too.</a:t>
            </a:r>
          </a:p>
          <a:p>
            <a:pPr algn="just"/>
            <a:endParaRPr lang="es-MX" b="0" dirty="0">
              <a:latin typeface="Avenir Light" panose="020B0402020203020204" pitchFamily="34" charset="77"/>
              <a:ea typeface="CMU Serif Roman" panose="02000603000000000000" pitchFamily="2" charset="0"/>
            </a:endParaRPr>
          </a:p>
          <a:p>
            <a:pPr algn="just"/>
            <a:r>
              <a:rPr lang="es-MX" b="0" dirty="0">
                <a:latin typeface="Avenir Light" panose="020B0402020203020204" pitchFamily="34" charset="77"/>
                <a:ea typeface="CMU Serif Roman" panose="02000603000000000000" pitchFamily="2" charset="0"/>
              </a:rPr>
              <a:t>This work aims to present a suitable implementation of a simplified vulnerability approach for masonry constructions.</a:t>
            </a:r>
          </a:p>
          <a:p>
            <a:pPr algn="just"/>
            <a:endParaRPr lang="es-MX" b="0" dirty="0">
              <a:latin typeface="Avenir Light" panose="020B0402020203020204" pitchFamily="34" charset="77"/>
              <a:ea typeface="CMU Serif Roman" panose="02000603000000000000" pitchFamily="2" charset="0"/>
            </a:endParaRPr>
          </a:p>
        </p:txBody>
      </p:sp>
      <p:pic>
        <p:nvPicPr>
          <p:cNvPr id="3" name="Imagen 2">
            <a:extLst>
              <a:ext uri="{FF2B5EF4-FFF2-40B4-BE49-F238E27FC236}">
                <a16:creationId xmlns:a16="http://schemas.microsoft.com/office/drawing/2014/main" id="{8B3782F5-00F3-4848-974F-BFEC3E6B0E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3" b="8378"/>
          <a:stretch/>
        </p:blipFill>
        <p:spPr>
          <a:xfrm>
            <a:off x="9018761" y="760096"/>
            <a:ext cx="3066413" cy="1584176"/>
          </a:xfrm>
          <a:prstGeom prst="rect">
            <a:avLst/>
          </a:prstGeom>
        </p:spPr>
      </p:pic>
      <p:pic>
        <p:nvPicPr>
          <p:cNvPr id="38" name="Imagen 37">
            <a:extLst>
              <a:ext uri="{FF2B5EF4-FFF2-40B4-BE49-F238E27FC236}">
                <a16:creationId xmlns:a16="http://schemas.microsoft.com/office/drawing/2014/main" id="{21AB7049-B364-5349-BF61-FB740665CB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88252" y="765177"/>
            <a:ext cx="4206673" cy="4392016"/>
          </a:xfrm>
          <a:prstGeom prst="rect">
            <a:avLst/>
          </a:prstGeom>
        </p:spPr>
      </p:pic>
      <p:sp>
        <p:nvSpPr>
          <p:cNvPr id="39" name="Rectángulo 38">
            <a:extLst>
              <a:ext uri="{FF2B5EF4-FFF2-40B4-BE49-F238E27FC236}">
                <a16:creationId xmlns:a16="http://schemas.microsoft.com/office/drawing/2014/main" id="{67E92E92-20FC-9948-8F69-C85A59D25B69}"/>
              </a:ext>
            </a:extLst>
          </p:cNvPr>
          <p:cNvSpPr/>
          <p:nvPr/>
        </p:nvSpPr>
        <p:spPr>
          <a:xfrm>
            <a:off x="4653095" y="5312837"/>
            <a:ext cx="4206672" cy="861774"/>
          </a:xfrm>
          <a:prstGeom prst="rect">
            <a:avLst/>
          </a:prstGeom>
        </p:spPr>
        <p:txBody>
          <a:bodyPr wrap="square">
            <a:spAutoFit/>
          </a:bodyPr>
          <a:lstStyle/>
          <a:p>
            <a:r>
              <a:rPr lang="en-GB" sz="1000" b="0" dirty="0">
                <a:latin typeface="Avenir Light" panose="020B0402020203020204" pitchFamily="34" charset="77"/>
              </a:rPr>
              <a:t>Intensities of the 19</a:t>
            </a:r>
            <a:r>
              <a:rPr lang="en-GB" sz="1000" b="0" baseline="30000" dirty="0">
                <a:latin typeface="Avenir Light" panose="020B0402020203020204" pitchFamily="34" charset="77"/>
              </a:rPr>
              <a:t>th</a:t>
            </a:r>
            <a:r>
              <a:rPr lang="en-GB" sz="1000" b="0" dirty="0">
                <a:latin typeface="Avenir Light" panose="020B0402020203020204" pitchFamily="34" charset="77"/>
              </a:rPr>
              <a:t> of September, 2017 Earthquake.</a:t>
            </a:r>
          </a:p>
          <a:p>
            <a:endParaRPr lang="en-GB" sz="1000" b="0" dirty="0">
              <a:latin typeface="Avenir Light" panose="020B0402020203020204" pitchFamily="34" charset="77"/>
            </a:endParaRPr>
          </a:p>
          <a:p>
            <a:r>
              <a:rPr lang="en-GB" sz="1000" b="0" dirty="0">
                <a:latin typeface="Avenir Light" panose="020B0402020203020204" pitchFamily="34" charset="77"/>
              </a:rPr>
              <a:t>Source: USGS https://</a:t>
            </a:r>
            <a:r>
              <a:rPr lang="en-GB" sz="1000" b="0" dirty="0" err="1">
                <a:latin typeface="Avenir Light" panose="020B0402020203020204" pitchFamily="34" charset="77"/>
              </a:rPr>
              <a:t>earthquake.usgs.gov</a:t>
            </a:r>
            <a:r>
              <a:rPr lang="en-GB" sz="1000" b="0" dirty="0">
                <a:latin typeface="Avenir Light" panose="020B0402020203020204" pitchFamily="34" charset="77"/>
              </a:rPr>
              <a:t>/earthquakes/</a:t>
            </a:r>
            <a:r>
              <a:rPr lang="en-GB" sz="1000" b="0" dirty="0" err="1">
                <a:latin typeface="Avenir Light" panose="020B0402020203020204" pitchFamily="34" charset="77"/>
              </a:rPr>
              <a:t>eventpage</a:t>
            </a:r>
            <a:r>
              <a:rPr lang="en-GB" sz="1000" b="0" dirty="0">
                <a:latin typeface="Avenir Light" panose="020B0402020203020204" pitchFamily="34" charset="77"/>
              </a:rPr>
              <a:t>/us2000ar20/</a:t>
            </a:r>
            <a:r>
              <a:rPr lang="en-GB" sz="1000" b="0" dirty="0" err="1">
                <a:latin typeface="Avenir Light" panose="020B0402020203020204" pitchFamily="34" charset="77"/>
              </a:rPr>
              <a:t>map?historic-seismicity</a:t>
            </a:r>
            <a:r>
              <a:rPr lang="en-GB" sz="1000" b="0" dirty="0">
                <a:latin typeface="Avenir Light" panose="020B0402020203020204" pitchFamily="34" charset="77"/>
              </a:rPr>
              <a:t>=</a:t>
            </a:r>
            <a:r>
              <a:rPr lang="en-GB" sz="1000" b="0" dirty="0" err="1">
                <a:latin typeface="Avenir Light" panose="020B0402020203020204" pitchFamily="34" charset="77"/>
              </a:rPr>
              <a:t>true&amp;shakemap-intensity</a:t>
            </a:r>
            <a:r>
              <a:rPr lang="en-GB" sz="1000" b="0" dirty="0">
                <a:latin typeface="Avenir Light" panose="020B0402020203020204" pitchFamily="34" charset="77"/>
              </a:rPr>
              <a:t>=false</a:t>
            </a:r>
          </a:p>
        </p:txBody>
      </p:sp>
      <p:pic>
        <p:nvPicPr>
          <p:cNvPr id="41" name="Imagen 40">
            <a:extLst>
              <a:ext uri="{FF2B5EF4-FFF2-40B4-BE49-F238E27FC236}">
                <a16:creationId xmlns:a16="http://schemas.microsoft.com/office/drawing/2014/main" id="{096522B9-0D5B-EC49-80E1-EDBA5DA201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274"/>
          <a:stretch/>
        </p:blipFill>
        <p:spPr>
          <a:xfrm>
            <a:off x="9026428" y="2471218"/>
            <a:ext cx="3066413" cy="1749870"/>
          </a:xfrm>
          <a:prstGeom prst="rect">
            <a:avLst/>
          </a:prstGeom>
        </p:spPr>
      </p:pic>
      <p:pic>
        <p:nvPicPr>
          <p:cNvPr id="43" name="Imagen 42">
            <a:extLst>
              <a:ext uri="{FF2B5EF4-FFF2-40B4-BE49-F238E27FC236}">
                <a16:creationId xmlns:a16="http://schemas.microsoft.com/office/drawing/2014/main" id="{2A5C962C-45FC-4248-9D8A-9D695A01A0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2462" y="4351640"/>
            <a:ext cx="3052712" cy="1717151"/>
          </a:xfrm>
          <a:prstGeom prst="rect">
            <a:avLst/>
          </a:prstGeom>
        </p:spPr>
      </p:pic>
    </p:spTree>
    <p:extLst>
      <p:ext uri="{BB962C8B-B14F-4D97-AF65-F5344CB8AC3E}">
        <p14:creationId xmlns:p14="http://schemas.microsoft.com/office/powerpoint/2010/main" val="17652347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9"/>
          <p:cNvSpPr>
            <a:spLocks noGrp="1"/>
          </p:cNvSpPr>
          <p:nvPr>
            <p:ph type="title"/>
          </p:nvPr>
        </p:nvSpPr>
        <p:spPr>
          <a:xfrm>
            <a:off x="358626" y="765177"/>
            <a:ext cx="11230224" cy="466725"/>
          </a:xfrm>
        </p:spPr>
        <p:txBody>
          <a:bodyPr/>
          <a:lstStyle/>
          <a:p>
            <a:r>
              <a:rPr lang="en-US" b="0" dirty="0">
                <a:latin typeface="Avenir Light" panose="020B0402020203020204" pitchFamily="34" charset="77"/>
              </a:rPr>
              <a:t>Introduction</a:t>
            </a:r>
            <a:br>
              <a:rPr lang="en-US" sz="2000" b="0" dirty="0">
                <a:solidFill>
                  <a:schemeClr val="tx1"/>
                </a:solidFill>
                <a:latin typeface="Avenir Light" panose="020B0402020203020204" pitchFamily="34" charset="77"/>
              </a:rPr>
            </a:br>
            <a:br>
              <a:rPr lang="en-US" sz="2000" b="0" dirty="0">
                <a:latin typeface="Avenir Light" panose="020B0402020203020204" pitchFamily="34" charset="77"/>
              </a:rPr>
            </a:br>
            <a:endParaRPr lang="en-US" sz="2000" b="0" dirty="0">
              <a:latin typeface="Avenir Light" panose="020B0402020203020204" pitchFamily="34" charset="77"/>
            </a:endParaRPr>
          </a:p>
        </p:txBody>
      </p:sp>
      <p:sp>
        <p:nvSpPr>
          <p:cNvPr id="11" name="Title 9"/>
          <p:cNvSpPr txBox="1">
            <a:spLocks/>
          </p:cNvSpPr>
          <p:nvPr/>
        </p:nvSpPr>
        <p:spPr bwMode="auto">
          <a:xfrm>
            <a:off x="232714" y="1236983"/>
            <a:ext cx="4313526" cy="4968875"/>
          </a:xfrm>
          <a:prstGeom prst="rect">
            <a:avLst/>
          </a:prstGeom>
          <a:noFill/>
          <a:ln w="9525">
            <a:noFill/>
            <a:miter lim="800000"/>
            <a:headEnd/>
            <a:tailEnd/>
          </a:ln>
        </p:spPr>
        <p:txBody>
          <a:bodyPr lIns="92075" tIns="46037" rIns="92075" bIns="46037"/>
          <a:lstStyle/>
          <a:p>
            <a:pPr algn="just"/>
            <a:r>
              <a:rPr lang="en-GB" b="0" dirty="0">
                <a:latin typeface="Avenir Light" panose="020B0402020203020204" pitchFamily="34" charset="77"/>
                <a:ea typeface="CMU Serif Roman" panose="02000603000000000000" pitchFamily="2" charset="0"/>
              </a:rPr>
              <a:t>One of the most important challenges is to know how reliable are the existing constructions towards seismic events.</a:t>
            </a:r>
          </a:p>
          <a:p>
            <a:pPr algn="just"/>
            <a:endParaRPr lang="en-GB" b="0" dirty="0">
              <a:latin typeface="Avenir Light" panose="020B0402020203020204" pitchFamily="34" charset="77"/>
              <a:ea typeface="CMU Serif Roman" panose="02000603000000000000" pitchFamily="2" charset="0"/>
            </a:endParaRPr>
          </a:p>
          <a:p>
            <a:pPr algn="just"/>
            <a:r>
              <a:rPr lang="en-GB" b="0" dirty="0">
                <a:latin typeface="Avenir Light" panose="020B0402020203020204" pitchFamily="34" charset="77"/>
                <a:ea typeface="CMU Serif Roman" panose="02000603000000000000" pitchFamily="2" charset="0"/>
              </a:rPr>
              <a:t>This assessment, however, is challenging due to the heterogeneity of constructions. It becomes even more difficult in the context of historical buildings, frequently built with masonry.</a:t>
            </a:r>
          </a:p>
          <a:p>
            <a:pPr algn="just"/>
            <a:endParaRPr lang="en-GB" b="0" dirty="0">
              <a:latin typeface="Avenir Light" panose="020B0402020203020204" pitchFamily="34" charset="77"/>
              <a:ea typeface="CMU Serif Roman" panose="02000603000000000000" pitchFamily="2" charset="0"/>
            </a:endParaRPr>
          </a:p>
          <a:p>
            <a:pPr algn="just"/>
            <a:r>
              <a:rPr lang="en-GB" b="0" dirty="0">
                <a:latin typeface="Avenir Light" panose="020B0402020203020204" pitchFamily="34" charset="77"/>
                <a:ea typeface="CMU Serif Roman" panose="02000603000000000000" pitchFamily="2" charset="0"/>
              </a:rPr>
              <a:t>The wide spectrum of historic masonries makes it difficult to have standardised approaches for structural analysis.</a:t>
            </a:r>
          </a:p>
        </p:txBody>
      </p:sp>
      <p:grpSp>
        <p:nvGrpSpPr>
          <p:cNvPr id="6" name="Grupo 5">
            <a:extLst>
              <a:ext uri="{FF2B5EF4-FFF2-40B4-BE49-F238E27FC236}">
                <a16:creationId xmlns:a16="http://schemas.microsoft.com/office/drawing/2014/main" id="{15DF35FC-AC51-2542-BDA8-2A190F8646A4}"/>
              </a:ext>
            </a:extLst>
          </p:cNvPr>
          <p:cNvGrpSpPr/>
          <p:nvPr/>
        </p:nvGrpSpPr>
        <p:grpSpPr>
          <a:xfrm>
            <a:off x="4850139" y="1035423"/>
            <a:ext cx="6902590" cy="4598896"/>
            <a:chOff x="4850139" y="1035423"/>
            <a:chExt cx="6902590" cy="4598896"/>
          </a:xfrm>
        </p:grpSpPr>
        <p:sp>
          <p:nvSpPr>
            <p:cNvPr id="7" name="Rectángulo 6">
              <a:extLst>
                <a:ext uri="{FF2B5EF4-FFF2-40B4-BE49-F238E27FC236}">
                  <a16:creationId xmlns:a16="http://schemas.microsoft.com/office/drawing/2014/main" id="{7533F6A8-68B7-1A48-999C-C821A9E7870A}"/>
                </a:ext>
              </a:extLst>
            </p:cNvPr>
            <p:cNvSpPr/>
            <p:nvPr/>
          </p:nvSpPr>
          <p:spPr>
            <a:xfrm>
              <a:off x="6573681" y="1044090"/>
              <a:ext cx="1221460" cy="766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b="0" dirty="0">
                  <a:solidFill>
                    <a:schemeClr val="tx1"/>
                  </a:solidFill>
                  <a:latin typeface="Avenir Light" panose="020B0402020203020204" pitchFamily="34" charset="77"/>
                  <a:ea typeface="CMU Serif Roman" panose="02000603000000000000" pitchFamily="2" charset="0"/>
                  <a:cs typeface="Arial" panose="020B0604020202020204" pitchFamily="34" charset="0"/>
                </a:rPr>
                <a:t>Current code</a:t>
              </a:r>
            </a:p>
          </p:txBody>
        </p:sp>
        <p:sp>
          <p:nvSpPr>
            <p:cNvPr id="8" name="Rectángulo 7">
              <a:extLst>
                <a:ext uri="{FF2B5EF4-FFF2-40B4-BE49-F238E27FC236}">
                  <a16:creationId xmlns:a16="http://schemas.microsoft.com/office/drawing/2014/main" id="{DCEB8570-53AD-AB44-A228-786F8845211C}"/>
                </a:ext>
              </a:extLst>
            </p:cNvPr>
            <p:cNvSpPr/>
            <p:nvPr/>
          </p:nvSpPr>
          <p:spPr>
            <a:xfrm>
              <a:off x="8093999" y="1046926"/>
              <a:ext cx="1221460" cy="7684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b="0" dirty="0">
                  <a:solidFill>
                    <a:schemeClr val="tx1"/>
                  </a:solidFill>
                  <a:latin typeface="Avenir Light" panose="020B0402020203020204" pitchFamily="34" charset="77"/>
                  <a:ea typeface="CMU Serif Roman" panose="02000603000000000000" pitchFamily="2" charset="0"/>
                  <a:cs typeface="Arial" panose="020B0604020202020204" pitchFamily="34" charset="0"/>
                </a:rPr>
                <a:t>Within its design lifespan</a:t>
              </a:r>
            </a:p>
          </p:txBody>
        </p:sp>
        <p:sp>
          <p:nvSpPr>
            <p:cNvPr id="9" name="Rectángulo 8">
              <a:extLst>
                <a:ext uri="{FF2B5EF4-FFF2-40B4-BE49-F238E27FC236}">
                  <a16:creationId xmlns:a16="http://schemas.microsoft.com/office/drawing/2014/main" id="{BF735E7E-A294-374E-A510-5B2E26033DA2}"/>
                </a:ext>
              </a:extLst>
            </p:cNvPr>
            <p:cNvSpPr/>
            <p:nvPr/>
          </p:nvSpPr>
          <p:spPr>
            <a:xfrm>
              <a:off x="5053363" y="1035423"/>
              <a:ext cx="1221460" cy="766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b="0" dirty="0">
                  <a:solidFill>
                    <a:schemeClr val="tx1"/>
                  </a:solidFill>
                  <a:latin typeface="Avenir Light" panose="020B0402020203020204" pitchFamily="34" charset="77"/>
                  <a:ea typeface="CMU Serif Roman" panose="02000603000000000000" pitchFamily="2" charset="0"/>
                  <a:cs typeface="Arial" panose="020B0604020202020204" pitchFamily="34" charset="0"/>
                </a:rPr>
                <a:t>Construction according to codes</a:t>
              </a:r>
            </a:p>
          </p:txBody>
        </p:sp>
        <p:sp>
          <p:nvSpPr>
            <p:cNvPr id="10" name="Rectángulo 9">
              <a:extLst>
                <a:ext uri="{FF2B5EF4-FFF2-40B4-BE49-F238E27FC236}">
                  <a16:creationId xmlns:a16="http://schemas.microsoft.com/office/drawing/2014/main" id="{33ADB036-2AE6-5341-A28D-71A5F1999C3E}"/>
                </a:ext>
              </a:extLst>
            </p:cNvPr>
            <p:cNvSpPr/>
            <p:nvPr/>
          </p:nvSpPr>
          <p:spPr>
            <a:xfrm>
              <a:off x="10326372" y="1044090"/>
              <a:ext cx="1425388" cy="17116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b="0" dirty="0">
                  <a:solidFill>
                    <a:schemeClr val="tx1"/>
                  </a:solidFill>
                  <a:latin typeface="Avenir Light" panose="020B0402020203020204" pitchFamily="34" charset="77"/>
                  <a:ea typeface="CMU Serif Roman" panose="02000603000000000000" pitchFamily="2" charset="0"/>
                  <a:cs typeface="Arial" panose="020B0604020202020204" pitchFamily="34" charset="0"/>
                </a:rPr>
                <a:t>Reliable constructions</a:t>
              </a:r>
            </a:p>
          </p:txBody>
        </p:sp>
        <p:sp>
          <p:nvSpPr>
            <p:cNvPr id="12" name="Rectángulo 11">
              <a:extLst>
                <a:ext uri="{FF2B5EF4-FFF2-40B4-BE49-F238E27FC236}">
                  <a16:creationId xmlns:a16="http://schemas.microsoft.com/office/drawing/2014/main" id="{394AD603-56DE-B848-90E8-94CF6645D914}"/>
                </a:ext>
              </a:extLst>
            </p:cNvPr>
            <p:cNvSpPr/>
            <p:nvPr/>
          </p:nvSpPr>
          <p:spPr>
            <a:xfrm>
              <a:off x="10326372" y="2907551"/>
              <a:ext cx="1426357" cy="27267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b="0" dirty="0">
                  <a:solidFill>
                    <a:schemeClr val="tx1"/>
                  </a:solidFill>
                  <a:latin typeface="Avenir Light" panose="020B0402020203020204" pitchFamily="34" charset="77"/>
                  <a:ea typeface="CMU Serif Roman" panose="02000603000000000000" pitchFamily="2" charset="0"/>
                  <a:cs typeface="Arial" panose="020B0604020202020204" pitchFamily="34" charset="0"/>
                </a:rPr>
                <a:t>Constructions with an unknown reliability</a:t>
              </a:r>
            </a:p>
          </p:txBody>
        </p:sp>
        <p:sp>
          <p:nvSpPr>
            <p:cNvPr id="13" name="Rectángulo 12">
              <a:extLst>
                <a:ext uri="{FF2B5EF4-FFF2-40B4-BE49-F238E27FC236}">
                  <a16:creationId xmlns:a16="http://schemas.microsoft.com/office/drawing/2014/main" id="{D3D763D5-89DD-244A-9C84-901C7E96C716}"/>
                </a:ext>
              </a:extLst>
            </p:cNvPr>
            <p:cNvSpPr/>
            <p:nvPr/>
          </p:nvSpPr>
          <p:spPr>
            <a:xfrm>
              <a:off x="6573681" y="2934444"/>
              <a:ext cx="1221460" cy="766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b="0" dirty="0">
                  <a:solidFill>
                    <a:schemeClr val="tx1"/>
                  </a:solidFill>
                  <a:latin typeface="Avenir Light" panose="020B0402020203020204" pitchFamily="34" charset="77"/>
                  <a:ea typeface="CMU Serif Roman" panose="02000603000000000000" pitchFamily="2" charset="0"/>
                  <a:cs typeface="Arial" panose="020B0604020202020204" pitchFamily="34" charset="0"/>
                </a:rPr>
                <a:t>Current code</a:t>
              </a:r>
            </a:p>
          </p:txBody>
        </p:sp>
        <p:sp>
          <p:nvSpPr>
            <p:cNvPr id="14" name="Rectángulo 13">
              <a:extLst>
                <a:ext uri="{FF2B5EF4-FFF2-40B4-BE49-F238E27FC236}">
                  <a16:creationId xmlns:a16="http://schemas.microsoft.com/office/drawing/2014/main" id="{F25FC941-DE20-2149-972A-2D2DB1C46E3B}"/>
                </a:ext>
              </a:extLst>
            </p:cNvPr>
            <p:cNvSpPr/>
            <p:nvPr/>
          </p:nvSpPr>
          <p:spPr>
            <a:xfrm>
              <a:off x="8093999" y="2934444"/>
              <a:ext cx="1221460" cy="766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0" dirty="0">
                  <a:solidFill>
                    <a:schemeClr val="tx1"/>
                  </a:solidFill>
                  <a:latin typeface="Avenir Light" panose="020B0402020203020204" pitchFamily="34" charset="77"/>
                  <a:ea typeface="CMU Serif Roman" panose="02000603000000000000" pitchFamily="2" charset="0"/>
                  <a:cs typeface="Arial" panose="020B0604020202020204" pitchFamily="34" charset="0"/>
                </a:rPr>
                <a:t>Exceeded</a:t>
              </a:r>
              <a:r>
                <a:rPr lang="es-MX" sz="1300" b="0" dirty="0">
                  <a:solidFill>
                    <a:schemeClr val="tx1"/>
                  </a:solidFill>
                  <a:latin typeface="Avenir Light" panose="020B0402020203020204" pitchFamily="34" charset="77"/>
                  <a:ea typeface="CMU Serif Roman" panose="02000603000000000000" pitchFamily="2" charset="0"/>
                  <a:cs typeface="Arial" panose="020B0604020202020204" pitchFamily="34" charset="0"/>
                </a:rPr>
                <a:t> its design lifespan</a:t>
              </a:r>
            </a:p>
          </p:txBody>
        </p:sp>
        <p:sp>
          <p:nvSpPr>
            <p:cNvPr id="15" name="Rectángulo 14">
              <a:extLst>
                <a:ext uri="{FF2B5EF4-FFF2-40B4-BE49-F238E27FC236}">
                  <a16:creationId xmlns:a16="http://schemas.microsoft.com/office/drawing/2014/main" id="{4CD7910C-1AFA-8E47-A78C-D89EBB51E143}"/>
                </a:ext>
              </a:extLst>
            </p:cNvPr>
            <p:cNvSpPr/>
            <p:nvPr/>
          </p:nvSpPr>
          <p:spPr>
            <a:xfrm>
              <a:off x="5053363" y="2943706"/>
              <a:ext cx="1221460" cy="766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b="0" dirty="0">
                  <a:solidFill>
                    <a:schemeClr val="tx1"/>
                  </a:solidFill>
                  <a:latin typeface="Avenir Light" panose="020B0402020203020204" pitchFamily="34" charset="77"/>
                  <a:ea typeface="CMU Serif Roman" panose="02000603000000000000" pitchFamily="2" charset="0"/>
                  <a:cs typeface="Arial" panose="020B0604020202020204" pitchFamily="34" charset="0"/>
                </a:rPr>
                <a:t>Construction according to codes</a:t>
              </a:r>
            </a:p>
          </p:txBody>
        </p:sp>
        <p:sp>
          <p:nvSpPr>
            <p:cNvPr id="16" name="Rectángulo 15">
              <a:extLst>
                <a:ext uri="{FF2B5EF4-FFF2-40B4-BE49-F238E27FC236}">
                  <a16:creationId xmlns:a16="http://schemas.microsoft.com/office/drawing/2014/main" id="{207E85FA-2C58-014A-949C-9F29DC29FF18}"/>
                </a:ext>
              </a:extLst>
            </p:cNvPr>
            <p:cNvSpPr/>
            <p:nvPr/>
          </p:nvSpPr>
          <p:spPr>
            <a:xfrm>
              <a:off x="6573681" y="3900163"/>
              <a:ext cx="1221460" cy="766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b="0" dirty="0">
                  <a:solidFill>
                    <a:schemeClr val="tx1"/>
                  </a:solidFill>
                  <a:latin typeface="Avenir Light" panose="020B0402020203020204" pitchFamily="34" charset="77"/>
                  <a:ea typeface="CMU Serif Roman" panose="02000603000000000000" pitchFamily="2" charset="0"/>
                  <a:cs typeface="Arial" panose="020B0604020202020204" pitchFamily="34" charset="0"/>
                </a:rPr>
                <a:t>Outdated code</a:t>
              </a:r>
            </a:p>
          </p:txBody>
        </p:sp>
        <p:sp>
          <p:nvSpPr>
            <p:cNvPr id="17" name="Rectángulo 16">
              <a:extLst>
                <a:ext uri="{FF2B5EF4-FFF2-40B4-BE49-F238E27FC236}">
                  <a16:creationId xmlns:a16="http://schemas.microsoft.com/office/drawing/2014/main" id="{78692401-8BAE-0342-B7DB-61001B716559}"/>
                </a:ext>
              </a:extLst>
            </p:cNvPr>
            <p:cNvSpPr/>
            <p:nvPr/>
          </p:nvSpPr>
          <p:spPr>
            <a:xfrm>
              <a:off x="5053363" y="3894032"/>
              <a:ext cx="1221460" cy="766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b="0" dirty="0">
                  <a:solidFill>
                    <a:schemeClr val="tx1"/>
                  </a:solidFill>
                  <a:latin typeface="Avenir Light" panose="020B0402020203020204" pitchFamily="34" charset="77"/>
                  <a:ea typeface="CMU Serif Roman" panose="02000603000000000000" pitchFamily="2" charset="0"/>
                  <a:cs typeface="Arial" panose="020B0604020202020204" pitchFamily="34" charset="0"/>
                </a:rPr>
                <a:t>Construction according to codes</a:t>
              </a:r>
            </a:p>
          </p:txBody>
        </p:sp>
        <p:sp>
          <p:nvSpPr>
            <p:cNvPr id="18" name="Rectángulo 17">
              <a:extLst>
                <a:ext uri="{FF2B5EF4-FFF2-40B4-BE49-F238E27FC236}">
                  <a16:creationId xmlns:a16="http://schemas.microsoft.com/office/drawing/2014/main" id="{FFADD5D1-6A64-2046-9028-F91D5F2E6FE3}"/>
                </a:ext>
              </a:extLst>
            </p:cNvPr>
            <p:cNvSpPr/>
            <p:nvPr/>
          </p:nvSpPr>
          <p:spPr>
            <a:xfrm>
              <a:off x="5053363" y="4867837"/>
              <a:ext cx="1221460" cy="766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b="0" dirty="0">
                  <a:solidFill>
                    <a:schemeClr val="tx1"/>
                  </a:solidFill>
                  <a:latin typeface="Avenir Light" panose="020B0402020203020204" pitchFamily="34" charset="77"/>
                  <a:ea typeface="CMU Serif Roman" panose="02000603000000000000" pitchFamily="2" charset="0"/>
                  <a:cs typeface="Arial" panose="020B0604020202020204" pitchFamily="34" charset="0"/>
                </a:rPr>
                <a:t>Construction not according to codes</a:t>
              </a:r>
            </a:p>
          </p:txBody>
        </p:sp>
        <p:sp>
          <p:nvSpPr>
            <p:cNvPr id="19" name="Rectángulo 18">
              <a:extLst>
                <a:ext uri="{FF2B5EF4-FFF2-40B4-BE49-F238E27FC236}">
                  <a16:creationId xmlns:a16="http://schemas.microsoft.com/office/drawing/2014/main" id="{E908FC07-472E-AE49-B398-CC9DEB401D47}"/>
                </a:ext>
              </a:extLst>
            </p:cNvPr>
            <p:cNvSpPr/>
            <p:nvPr/>
          </p:nvSpPr>
          <p:spPr>
            <a:xfrm>
              <a:off x="6569528" y="1989267"/>
              <a:ext cx="2741778" cy="766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b="0" dirty="0">
                  <a:solidFill>
                    <a:schemeClr val="tx1"/>
                  </a:solidFill>
                  <a:latin typeface="Avenir Light" panose="020B0402020203020204" pitchFamily="34" charset="77"/>
                  <a:ea typeface="CMU Serif Roman" panose="02000603000000000000" pitchFamily="2" charset="0"/>
                  <a:cs typeface="Arial" panose="020B0604020202020204" pitchFamily="34" charset="0"/>
                </a:rPr>
                <a:t>Existing construction analyzed with reliable techniques</a:t>
              </a:r>
            </a:p>
          </p:txBody>
        </p:sp>
        <p:cxnSp>
          <p:nvCxnSpPr>
            <p:cNvPr id="20" name="Conector recto de flecha 19">
              <a:extLst>
                <a:ext uri="{FF2B5EF4-FFF2-40B4-BE49-F238E27FC236}">
                  <a16:creationId xmlns:a16="http://schemas.microsoft.com/office/drawing/2014/main" id="{D6B56896-8A2F-9F4B-BBF9-A013209F7A62}"/>
                </a:ext>
              </a:extLst>
            </p:cNvPr>
            <p:cNvCxnSpPr>
              <a:cxnSpLocks/>
              <a:stCxn id="18" idx="3"/>
            </p:cNvCxnSpPr>
            <p:nvPr/>
          </p:nvCxnSpPr>
          <p:spPr>
            <a:xfrm>
              <a:off x="6274823" y="5251078"/>
              <a:ext cx="4051549"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4339E4EC-8693-BE4A-A573-588240092BCA}"/>
                </a:ext>
              </a:extLst>
            </p:cNvPr>
            <p:cNvCxnSpPr>
              <a:cxnSpLocks/>
              <a:stCxn id="17" idx="3"/>
              <a:endCxn id="16" idx="1"/>
            </p:cNvCxnSpPr>
            <p:nvPr/>
          </p:nvCxnSpPr>
          <p:spPr>
            <a:xfrm>
              <a:off x="6274823" y="4277273"/>
              <a:ext cx="298858" cy="61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37AEEAFA-5F28-7848-BBAA-2A60A89B5345}"/>
                </a:ext>
              </a:extLst>
            </p:cNvPr>
            <p:cNvCxnSpPr>
              <a:cxnSpLocks/>
              <a:stCxn id="16" idx="3"/>
            </p:cNvCxnSpPr>
            <p:nvPr/>
          </p:nvCxnSpPr>
          <p:spPr>
            <a:xfrm flipV="1">
              <a:off x="7795141" y="4277273"/>
              <a:ext cx="2531231" cy="61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03028EC2-2540-3747-8473-BE55141F9959}"/>
                </a:ext>
              </a:extLst>
            </p:cNvPr>
            <p:cNvCxnSpPr>
              <a:cxnSpLocks/>
              <a:stCxn id="15" idx="3"/>
              <a:endCxn id="13" idx="1"/>
            </p:cNvCxnSpPr>
            <p:nvPr/>
          </p:nvCxnSpPr>
          <p:spPr>
            <a:xfrm flipV="1">
              <a:off x="6274823" y="3317685"/>
              <a:ext cx="298858" cy="92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5457296B-49AB-D540-8D29-4A8408D1898B}"/>
                </a:ext>
              </a:extLst>
            </p:cNvPr>
            <p:cNvCxnSpPr>
              <a:cxnSpLocks/>
              <a:stCxn id="13" idx="3"/>
              <a:endCxn id="14" idx="1"/>
            </p:cNvCxnSpPr>
            <p:nvPr/>
          </p:nvCxnSpPr>
          <p:spPr>
            <a:xfrm>
              <a:off x="7795141" y="3317685"/>
              <a:ext cx="29885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66ED088D-D02A-EE43-83F0-2C423E637BB9}"/>
                </a:ext>
              </a:extLst>
            </p:cNvPr>
            <p:cNvCxnSpPr>
              <a:cxnSpLocks/>
              <a:stCxn id="14" idx="3"/>
            </p:cNvCxnSpPr>
            <p:nvPr/>
          </p:nvCxnSpPr>
          <p:spPr>
            <a:xfrm>
              <a:off x="9315459" y="3317685"/>
              <a:ext cx="101091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4D91DCF1-DAFB-2745-B2E2-159C794FD80A}"/>
                </a:ext>
              </a:extLst>
            </p:cNvPr>
            <p:cNvCxnSpPr>
              <a:cxnSpLocks/>
              <a:stCxn id="19" idx="3"/>
            </p:cNvCxnSpPr>
            <p:nvPr/>
          </p:nvCxnSpPr>
          <p:spPr>
            <a:xfrm>
              <a:off x="9311306" y="2372508"/>
              <a:ext cx="101506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B8F86810-BBA7-0745-A522-F226963781F8}"/>
                </a:ext>
              </a:extLst>
            </p:cNvPr>
            <p:cNvCxnSpPr>
              <a:cxnSpLocks/>
              <a:stCxn id="9" idx="3"/>
              <a:endCxn id="7" idx="1"/>
            </p:cNvCxnSpPr>
            <p:nvPr/>
          </p:nvCxnSpPr>
          <p:spPr>
            <a:xfrm>
              <a:off x="6274823" y="1418664"/>
              <a:ext cx="298858" cy="86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6EA625AB-5294-1F4E-A9C6-02C2585B31F2}"/>
                </a:ext>
              </a:extLst>
            </p:cNvPr>
            <p:cNvCxnSpPr>
              <a:cxnSpLocks/>
              <a:stCxn id="7" idx="3"/>
              <a:endCxn id="8" idx="1"/>
            </p:cNvCxnSpPr>
            <p:nvPr/>
          </p:nvCxnSpPr>
          <p:spPr>
            <a:xfrm>
              <a:off x="7795141" y="1427331"/>
              <a:ext cx="298858" cy="38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82F93611-5D9F-C442-9AE1-EB2C890A65BC}"/>
                </a:ext>
              </a:extLst>
            </p:cNvPr>
            <p:cNvCxnSpPr>
              <a:cxnSpLocks/>
              <a:stCxn id="8" idx="3"/>
            </p:cNvCxnSpPr>
            <p:nvPr/>
          </p:nvCxnSpPr>
          <p:spPr>
            <a:xfrm flipV="1">
              <a:off x="9315459" y="1427331"/>
              <a:ext cx="1010913" cy="38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73B54403-A20F-BB48-B465-C7FECC2C04D7}"/>
                </a:ext>
              </a:extLst>
            </p:cNvPr>
            <p:cNvCxnSpPr>
              <a:cxnSpLocks/>
            </p:cNvCxnSpPr>
            <p:nvPr/>
          </p:nvCxnSpPr>
          <p:spPr>
            <a:xfrm flipH="1">
              <a:off x="4850139" y="5249701"/>
              <a:ext cx="16759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6F1B2ADA-647E-6E4B-B0D6-7C608A53571B}"/>
                </a:ext>
              </a:extLst>
            </p:cNvPr>
            <p:cNvCxnSpPr>
              <a:cxnSpLocks/>
            </p:cNvCxnSpPr>
            <p:nvPr/>
          </p:nvCxnSpPr>
          <p:spPr>
            <a:xfrm flipH="1">
              <a:off x="4850139" y="4276102"/>
              <a:ext cx="16759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C12F2073-0AE0-7944-9DB6-F10A0443253B}"/>
                </a:ext>
              </a:extLst>
            </p:cNvPr>
            <p:cNvCxnSpPr>
              <a:cxnSpLocks/>
            </p:cNvCxnSpPr>
            <p:nvPr/>
          </p:nvCxnSpPr>
          <p:spPr>
            <a:xfrm flipH="1">
              <a:off x="4850139" y="3322246"/>
              <a:ext cx="16759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4" name="Conector recto 33">
            <a:extLst>
              <a:ext uri="{FF2B5EF4-FFF2-40B4-BE49-F238E27FC236}">
                <a16:creationId xmlns:a16="http://schemas.microsoft.com/office/drawing/2014/main" id="{3A87D4EF-9467-DE4E-9CC8-F88B393C28ED}"/>
              </a:ext>
            </a:extLst>
          </p:cNvPr>
          <p:cNvCxnSpPr>
            <a:cxnSpLocks/>
          </p:cNvCxnSpPr>
          <p:nvPr/>
        </p:nvCxnSpPr>
        <p:spPr>
          <a:xfrm>
            <a:off x="4850139" y="2361792"/>
            <a:ext cx="0" cy="2887909"/>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59A82322-213B-2943-B92A-00A46BD3D770}"/>
              </a:ext>
            </a:extLst>
          </p:cNvPr>
          <p:cNvCxnSpPr>
            <a:cxnSpLocks/>
          </p:cNvCxnSpPr>
          <p:nvPr/>
        </p:nvCxnSpPr>
        <p:spPr>
          <a:xfrm flipH="1">
            <a:off x="4850139" y="2361792"/>
            <a:ext cx="1719389"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FBB9FE6E-0655-1440-8EF3-99E7F5BA5A73}"/>
              </a:ext>
            </a:extLst>
          </p:cNvPr>
          <p:cNvCxnSpPr>
            <a:cxnSpLocks/>
          </p:cNvCxnSpPr>
          <p:nvPr/>
        </p:nvCxnSpPr>
        <p:spPr>
          <a:xfrm>
            <a:off x="6424252" y="2364719"/>
            <a:ext cx="15013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4025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9"/>
          <p:cNvSpPr>
            <a:spLocks noGrp="1"/>
          </p:cNvSpPr>
          <p:nvPr>
            <p:ph type="title"/>
          </p:nvPr>
        </p:nvSpPr>
        <p:spPr>
          <a:xfrm>
            <a:off x="358626" y="765177"/>
            <a:ext cx="11230224" cy="466725"/>
          </a:xfrm>
        </p:spPr>
        <p:txBody>
          <a:bodyPr/>
          <a:lstStyle/>
          <a:p>
            <a:r>
              <a:rPr lang="en-GB" b="0">
                <a:latin typeface="Avenir Light" panose="020B0402020203020204" pitchFamily="34" charset="77"/>
              </a:rPr>
              <a:t>Motivation</a:t>
            </a:r>
            <a:endParaRPr lang="en-GB" sz="2000" b="0">
              <a:latin typeface="Avenir Light" panose="020B0402020203020204" pitchFamily="34" charset="77"/>
            </a:endParaRPr>
          </a:p>
        </p:txBody>
      </p:sp>
      <p:sp>
        <p:nvSpPr>
          <p:cNvPr id="11" name="Title 9"/>
          <p:cNvSpPr txBox="1">
            <a:spLocks/>
          </p:cNvSpPr>
          <p:nvPr/>
        </p:nvSpPr>
        <p:spPr bwMode="auto">
          <a:xfrm>
            <a:off x="232714" y="1236983"/>
            <a:ext cx="4313526" cy="4968875"/>
          </a:xfrm>
          <a:prstGeom prst="rect">
            <a:avLst/>
          </a:prstGeom>
          <a:noFill/>
          <a:ln w="9525">
            <a:noFill/>
            <a:miter lim="800000"/>
            <a:headEnd/>
            <a:tailEnd/>
          </a:ln>
        </p:spPr>
        <p:txBody>
          <a:bodyPr lIns="92075" tIns="46037" rIns="92075" bIns="46037"/>
          <a:lstStyle/>
          <a:p>
            <a:pPr algn="just"/>
            <a:r>
              <a:rPr lang="en-GB" b="0">
                <a:latin typeface="Avenir Light" panose="020B0402020203020204" pitchFamily="34" charset="77"/>
              </a:rPr>
              <a:t>Proactively assessing the seismic vulnerability of existing constructions would permit to anticipate the effects of future events, helping to minimise material and human losses. </a:t>
            </a:r>
          </a:p>
          <a:p>
            <a:pPr algn="just"/>
            <a:endParaRPr lang="en-GB" b="0">
              <a:latin typeface="Avenir Light" panose="020B0402020203020204" pitchFamily="34" charset="77"/>
            </a:endParaRPr>
          </a:p>
          <a:p>
            <a:pPr algn="just"/>
            <a:r>
              <a:rPr lang="en-GB" b="0">
                <a:latin typeface="Avenir Light" panose="020B0402020203020204" pitchFamily="34" charset="77"/>
              </a:rPr>
              <a:t>This would be possible through an large-scale, economic and easy approach, suitable for including extensive sets of minor constructions.</a:t>
            </a:r>
          </a:p>
        </p:txBody>
      </p:sp>
      <p:grpSp>
        <p:nvGrpSpPr>
          <p:cNvPr id="84" name="Grupo 83">
            <a:extLst>
              <a:ext uri="{FF2B5EF4-FFF2-40B4-BE49-F238E27FC236}">
                <a16:creationId xmlns:a16="http://schemas.microsoft.com/office/drawing/2014/main" id="{BBE210DE-0687-E64E-AF49-02A736EC3716}"/>
              </a:ext>
            </a:extLst>
          </p:cNvPr>
          <p:cNvGrpSpPr/>
          <p:nvPr/>
        </p:nvGrpSpPr>
        <p:grpSpPr>
          <a:xfrm>
            <a:off x="4850139" y="1035423"/>
            <a:ext cx="6902590" cy="4598896"/>
            <a:chOff x="4850139" y="1035423"/>
            <a:chExt cx="6902590" cy="4598896"/>
          </a:xfrm>
        </p:grpSpPr>
        <p:sp>
          <p:nvSpPr>
            <p:cNvPr id="85" name="Rectángulo 84">
              <a:extLst>
                <a:ext uri="{FF2B5EF4-FFF2-40B4-BE49-F238E27FC236}">
                  <a16:creationId xmlns:a16="http://schemas.microsoft.com/office/drawing/2014/main" id="{CE5FAB06-A691-A147-8BFA-E7D4B8C11246}"/>
                </a:ext>
              </a:extLst>
            </p:cNvPr>
            <p:cNvSpPr/>
            <p:nvPr/>
          </p:nvSpPr>
          <p:spPr>
            <a:xfrm>
              <a:off x="6573681" y="1044090"/>
              <a:ext cx="1221460" cy="766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0">
                  <a:solidFill>
                    <a:schemeClr val="tx1"/>
                  </a:solidFill>
                  <a:latin typeface="Avenir Light" panose="020B0402020203020204" pitchFamily="34" charset="77"/>
                  <a:ea typeface="CMU Serif Roman" panose="02000603000000000000" pitchFamily="2" charset="0"/>
                  <a:cs typeface="Arial" panose="020B0604020202020204" pitchFamily="34" charset="0"/>
                </a:rPr>
                <a:t>Current code</a:t>
              </a:r>
            </a:p>
          </p:txBody>
        </p:sp>
        <p:sp>
          <p:nvSpPr>
            <p:cNvPr id="86" name="Rectángulo 85">
              <a:extLst>
                <a:ext uri="{FF2B5EF4-FFF2-40B4-BE49-F238E27FC236}">
                  <a16:creationId xmlns:a16="http://schemas.microsoft.com/office/drawing/2014/main" id="{0A5CB67A-D6A5-4846-88E2-2CC1A26DC4ED}"/>
                </a:ext>
              </a:extLst>
            </p:cNvPr>
            <p:cNvSpPr/>
            <p:nvPr/>
          </p:nvSpPr>
          <p:spPr>
            <a:xfrm>
              <a:off x="8093999" y="1046926"/>
              <a:ext cx="1221460" cy="7684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0">
                  <a:solidFill>
                    <a:schemeClr val="tx1"/>
                  </a:solidFill>
                  <a:latin typeface="Avenir Light" panose="020B0402020203020204" pitchFamily="34" charset="77"/>
                  <a:ea typeface="CMU Serif Roman" panose="02000603000000000000" pitchFamily="2" charset="0"/>
                  <a:cs typeface="Arial" panose="020B0604020202020204" pitchFamily="34" charset="0"/>
                </a:rPr>
                <a:t>Within its design lifespan</a:t>
              </a:r>
            </a:p>
          </p:txBody>
        </p:sp>
        <p:sp>
          <p:nvSpPr>
            <p:cNvPr id="87" name="Rectángulo 86">
              <a:extLst>
                <a:ext uri="{FF2B5EF4-FFF2-40B4-BE49-F238E27FC236}">
                  <a16:creationId xmlns:a16="http://schemas.microsoft.com/office/drawing/2014/main" id="{EDBFD1B8-8127-3840-B82B-872FF2537737}"/>
                </a:ext>
              </a:extLst>
            </p:cNvPr>
            <p:cNvSpPr/>
            <p:nvPr/>
          </p:nvSpPr>
          <p:spPr>
            <a:xfrm>
              <a:off x="5053363" y="1035423"/>
              <a:ext cx="1221460" cy="766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0">
                  <a:solidFill>
                    <a:schemeClr val="tx1"/>
                  </a:solidFill>
                  <a:latin typeface="Avenir Light" panose="020B0402020203020204" pitchFamily="34" charset="77"/>
                  <a:ea typeface="CMU Serif Roman" panose="02000603000000000000" pitchFamily="2" charset="0"/>
                  <a:cs typeface="Arial" panose="020B0604020202020204" pitchFamily="34" charset="0"/>
                </a:rPr>
                <a:t>Construction according to codes</a:t>
              </a:r>
            </a:p>
          </p:txBody>
        </p:sp>
        <p:sp>
          <p:nvSpPr>
            <p:cNvPr id="88" name="Rectángulo 87">
              <a:extLst>
                <a:ext uri="{FF2B5EF4-FFF2-40B4-BE49-F238E27FC236}">
                  <a16:creationId xmlns:a16="http://schemas.microsoft.com/office/drawing/2014/main" id="{D7DE45DC-F79E-3F48-9CDD-693E47FE862F}"/>
                </a:ext>
              </a:extLst>
            </p:cNvPr>
            <p:cNvSpPr/>
            <p:nvPr/>
          </p:nvSpPr>
          <p:spPr>
            <a:xfrm>
              <a:off x="10326372" y="1044090"/>
              <a:ext cx="1425388" cy="1711658"/>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0">
                  <a:solidFill>
                    <a:schemeClr val="tx1"/>
                  </a:solidFill>
                  <a:latin typeface="Avenir Light" panose="020B0402020203020204" pitchFamily="34" charset="77"/>
                  <a:ea typeface="CMU Serif Roman" panose="02000603000000000000" pitchFamily="2" charset="0"/>
                  <a:cs typeface="Arial" panose="020B0604020202020204" pitchFamily="34" charset="0"/>
                </a:rPr>
                <a:t>Reliable constructions</a:t>
              </a:r>
            </a:p>
          </p:txBody>
        </p:sp>
        <p:sp>
          <p:nvSpPr>
            <p:cNvPr id="89" name="Rectángulo 88">
              <a:extLst>
                <a:ext uri="{FF2B5EF4-FFF2-40B4-BE49-F238E27FC236}">
                  <a16:creationId xmlns:a16="http://schemas.microsoft.com/office/drawing/2014/main" id="{73D0EEE1-D0D4-1D4C-91A9-F68775975E1E}"/>
                </a:ext>
              </a:extLst>
            </p:cNvPr>
            <p:cNvSpPr/>
            <p:nvPr/>
          </p:nvSpPr>
          <p:spPr>
            <a:xfrm>
              <a:off x="10326372" y="2907551"/>
              <a:ext cx="1426357" cy="27267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0">
                  <a:solidFill>
                    <a:schemeClr val="tx1"/>
                  </a:solidFill>
                  <a:latin typeface="Avenir Light" panose="020B0402020203020204" pitchFamily="34" charset="77"/>
                  <a:ea typeface="CMU Serif Roman" panose="02000603000000000000" pitchFamily="2" charset="0"/>
                  <a:cs typeface="Arial" panose="020B0604020202020204" pitchFamily="34" charset="0"/>
                </a:rPr>
                <a:t>Constructions with an unknown reliability</a:t>
              </a:r>
            </a:p>
          </p:txBody>
        </p:sp>
        <p:sp>
          <p:nvSpPr>
            <p:cNvPr id="90" name="Rectángulo 89">
              <a:extLst>
                <a:ext uri="{FF2B5EF4-FFF2-40B4-BE49-F238E27FC236}">
                  <a16:creationId xmlns:a16="http://schemas.microsoft.com/office/drawing/2014/main" id="{89112B1B-DC41-2744-808E-C2657CDAE1BC}"/>
                </a:ext>
              </a:extLst>
            </p:cNvPr>
            <p:cNvSpPr/>
            <p:nvPr/>
          </p:nvSpPr>
          <p:spPr>
            <a:xfrm>
              <a:off x="6573681" y="2934444"/>
              <a:ext cx="1221460" cy="766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0">
                  <a:solidFill>
                    <a:schemeClr val="tx1"/>
                  </a:solidFill>
                  <a:latin typeface="Avenir Light" panose="020B0402020203020204" pitchFamily="34" charset="77"/>
                  <a:ea typeface="CMU Serif Roman" panose="02000603000000000000" pitchFamily="2" charset="0"/>
                  <a:cs typeface="Arial" panose="020B0604020202020204" pitchFamily="34" charset="0"/>
                </a:rPr>
                <a:t>Current code</a:t>
              </a:r>
            </a:p>
          </p:txBody>
        </p:sp>
        <p:sp>
          <p:nvSpPr>
            <p:cNvPr id="91" name="Rectángulo 90">
              <a:extLst>
                <a:ext uri="{FF2B5EF4-FFF2-40B4-BE49-F238E27FC236}">
                  <a16:creationId xmlns:a16="http://schemas.microsoft.com/office/drawing/2014/main" id="{F9FE277E-1465-0F46-BAEA-679C49DFF51C}"/>
                </a:ext>
              </a:extLst>
            </p:cNvPr>
            <p:cNvSpPr/>
            <p:nvPr/>
          </p:nvSpPr>
          <p:spPr>
            <a:xfrm>
              <a:off x="8093999" y="2934444"/>
              <a:ext cx="1221460" cy="766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0">
                  <a:solidFill>
                    <a:schemeClr val="tx1"/>
                  </a:solidFill>
                  <a:latin typeface="Avenir Light" panose="020B0402020203020204" pitchFamily="34" charset="77"/>
                  <a:ea typeface="CMU Serif Roman" panose="02000603000000000000" pitchFamily="2" charset="0"/>
                  <a:cs typeface="Arial" panose="020B0604020202020204" pitchFamily="34" charset="0"/>
                </a:rPr>
                <a:t>Exceeded its design lifespan</a:t>
              </a:r>
            </a:p>
          </p:txBody>
        </p:sp>
        <p:sp>
          <p:nvSpPr>
            <p:cNvPr id="92" name="Rectángulo 91">
              <a:extLst>
                <a:ext uri="{FF2B5EF4-FFF2-40B4-BE49-F238E27FC236}">
                  <a16:creationId xmlns:a16="http://schemas.microsoft.com/office/drawing/2014/main" id="{C7BEC1C0-940C-8246-8F92-B4618FACF635}"/>
                </a:ext>
              </a:extLst>
            </p:cNvPr>
            <p:cNvSpPr/>
            <p:nvPr/>
          </p:nvSpPr>
          <p:spPr>
            <a:xfrm>
              <a:off x="5053363" y="2943706"/>
              <a:ext cx="1221460" cy="766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0">
                  <a:solidFill>
                    <a:schemeClr val="tx1"/>
                  </a:solidFill>
                  <a:latin typeface="Avenir Light" panose="020B0402020203020204" pitchFamily="34" charset="77"/>
                  <a:ea typeface="CMU Serif Roman" panose="02000603000000000000" pitchFamily="2" charset="0"/>
                  <a:cs typeface="Arial" panose="020B0604020202020204" pitchFamily="34" charset="0"/>
                </a:rPr>
                <a:t>Construction according to codes</a:t>
              </a:r>
            </a:p>
          </p:txBody>
        </p:sp>
        <p:sp>
          <p:nvSpPr>
            <p:cNvPr id="93" name="Rectángulo 92">
              <a:extLst>
                <a:ext uri="{FF2B5EF4-FFF2-40B4-BE49-F238E27FC236}">
                  <a16:creationId xmlns:a16="http://schemas.microsoft.com/office/drawing/2014/main" id="{3E71EFF5-8224-A94A-9E94-60CBA9C2233F}"/>
                </a:ext>
              </a:extLst>
            </p:cNvPr>
            <p:cNvSpPr/>
            <p:nvPr/>
          </p:nvSpPr>
          <p:spPr>
            <a:xfrm>
              <a:off x="6573681" y="3900163"/>
              <a:ext cx="1221460" cy="766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0">
                  <a:solidFill>
                    <a:schemeClr val="tx1"/>
                  </a:solidFill>
                  <a:latin typeface="Avenir Light" panose="020B0402020203020204" pitchFamily="34" charset="77"/>
                  <a:ea typeface="CMU Serif Roman" panose="02000603000000000000" pitchFamily="2" charset="0"/>
                  <a:cs typeface="Arial" panose="020B0604020202020204" pitchFamily="34" charset="0"/>
                </a:rPr>
                <a:t>Outdated code</a:t>
              </a:r>
            </a:p>
          </p:txBody>
        </p:sp>
        <p:sp>
          <p:nvSpPr>
            <p:cNvPr id="94" name="Rectángulo 93">
              <a:extLst>
                <a:ext uri="{FF2B5EF4-FFF2-40B4-BE49-F238E27FC236}">
                  <a16:creationId xmlns:a16="http://schemas.microsoft.com/office/drawing/2014/main" id="{945BDEFA-6C0A-D84B-A562-1B7C48729919}"/>
                </a:ext>
              </a:extLst>
            </p:cNvPr>
            <p:cNvSpPr/>
            <p:nvPr/>
          </p:nvSpPr>
          <p:spPr>
            <a:xfrm>
              <a:off x="5053363" y="3894032"/>
              <a:ext cx="1221460" cy="766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0">
                  <a:solidFill>
                    <a:schemeClr val="tx1"/>
                  </a:solidFill>
                  <a:latin typeface="Avenir Light" panose="020B0402020203020204" pitchFamily="34" charset="77"/>
                  <a:ea typeface="CMU Serif Roman" panose="02000603000000000000" pitchFamily="2" charset="0"/>
                  <a:cs typeface="Arial" panose="020B0604020202020204" pitchFamily="34" charset="0"/>
                </a:rPr>
                <a:t>Construction according to codes</a:t>
              </a:r>
            </a:p>
          </p:txBody>
        </p:sp>
        <p:sp>
          <p:nvSpPr>
            <p:cNvPr id="95" name="Rectángulo 94">
              <a:extLst>
                <a:ext uri="{FF2B5EF4-FFF2-40B4-BE49-F238E27FC236}">
                  <a16:creationId xmlns:a16="http://schemas.microsoft.com/office/drawing/2014/main" id="{C0ADBEAE-9BC9-B648-ABE9-A7E411F54C19}"/>
                </a:ext>
              </a:extLst>
            </p:cNvPr>
            <p:cNvSpPr/>
            <p:nvPr/>
          </p:nvSpPr>
          <p:spPr>
            <a:xfrm>
              <a:off x="5053363" y="4867837"/>
              <a:ext cx="1221460" cy="766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0">
                  <a:solidFill>
                    <a:schemeClr val="tx1"/>
                  </a:solidFill>
                  <a:latin typeface="Avenir Light" panose="020B0402020203020204" pitchFamily="34" charset="77"/>
                  <a:ea typeface="CMU Serif Roman" panose="02000603000000000000" pitchFamily="2" charset="0"/>
                  <a:cs typeface="Arial" panose="020B0604020202020204" pitchFamily="34" charset="0"/>
                </a:rPr>
                <a:t>Construction not according to codes</a:t>
              </a:r>
            </a:p>
          </p:txBody>
        </p:sp>
        <p:sp>
          <p:nvSpPr>
            <p:cNvPr id="96" name="Rectángulo 95">
              <a:extLst>
                <a:ext uri="{FF2B5EF4-FFF2-40B4-BE49-F238E27FC236}">
                  <a16:creationId xmlns:a16="http://schemas.microsoft.com/office/drawing/2014/main" id="{073DE3F1-9F28-864A-B7E7-A41776B7F81E}"/>
                </a:ext>
              </a:extLst>
            </p:cNvPr>
            <p:cNvSpPr/>
            <p:nvPr/>
          </p:nvSpPr>
          <p:spPr>
            <a:xfrm>
              <a:off x="5063406" y="1989267"/>
              <a:ext cx="2086670" cy="766481"/>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0">
                  <a:solidFill>
                    <a:schemeClr val="tx1"/>
                  </a:solidFill>
                  <a:latin typeface="Avenir Light" panose="020B0402020203020204" pitchFamily="34" charset="77"/>
                  <a:ea typeface="CMU Serif Roman" panose="02000603000000000000" pitchFamily="2" charset="0"/>
                  <a:cs typeface="Arial" panose="020B0604020202020204" pitchFamily="34" charset="0"/>
                </a:rPr>
                <a:t>Suitable approach</a:t>
              </a:r>
            </a:p>
            <a:p>
              <a:pPr algn="ctr"/>
              <a:r>
                <a:rPr lang="en-GB" sz="1300" b="0">
                  <a:solidFill>
                    <a:schemeClr val="tx1"/>
                  </a:solidFill>
                  <a:latin typeface="Avenir Light" panose="020B0402020203020204" pitchFamily="34" charset="77"/>
                  <a:ea typeface="CMU Serif Roman" panose="02000603000000000000" pitchFamily="2" charset="0"/>
                  <a:cs typeface="Arial" panose="020B0604020202020204" pitchFamily="34" charset="0"/>
                </a:rPr>
                <a:t>+</a:t>
              </a:r>
            </a:p>
            <a:p>
              <a:pPr algn="ctr"/>
              <a:r>
                <a:rPr lang="en-GB" sz="1300" b="0">
                  <a:solidFill>
                    <a:schemeClr val="tx1"/>
                  </a:solidFill>
                  <a:latin typeface="Avenir Light" panose="020B0402020203020204" pitchFamily="34" charset="77"/>
                  <a:ea typeface="CMU Serif Roman" panose="02000603000000000000" pitchFamily="2" charset="0"/>
                  <a:cs typeface="Arial" panose="020B0604020202020204" pitchFamily="34" charset="0"/>
                </a:rPr>
                <a:t>suitable implementation</a:t>
              </a:r>
            </a:p>
          </p:txBody>
        </p:sp>
        <p:cxnSp>
          <p:nvCxnSpPr>
            <p:cNvPr id="98" name="Conector recto de flecha 97">
              <a:extLst>
                <a:ext uri="{FF2B5EF4-FFF2-40B4-BE49-F238E27FC236}">
                  <a16:creationId xmlns:a16="http://schemas.microsoft.com/office/drawing/2014/main" id="{C80ADB3F-4159-404A-B6E7-DF16B5354F10}"/>
                </a:ext>
              </a:extLst>
            </p:cNvPr>
            <p:cNvCxnSpPr>
              <a:cxnSpLocks/>
              <a:stCxn id="94" idx="3"/>
              <a:endCxn id="93" idx="1"/>
            </p:cNvCxnSpPr>
            <p:nvPr/>
          </p:nvCxnSpPr>
          <p:spPr>
            <a:xfrm>
              <a:off x="6274823" y="4277273"/>
              <a:ext cx="298858" cy="61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ector recto de flecha 99">
              <a:extLst>
                <a:ext uri="{FF2B5EF4-FFF2-40B4-BE49-F238E27FC236}">
                  <a16:creationId xmlns:a16="http://schemas.microsoft.com/office/drawing/2014/main" id="{BBD49636-463D-B943-B330-D8C04699640B}"/>
                </a:ext>
              </a:extLst>
            </p:cNvPr>
            <p:cNvCxnSpPr>
              <a:cxnSpLocks/>
              <a:stCxn id="92" idx="3"/>
              <a:endCxn id="90" idx="1"/>
            </p:cNvCxnSpPr>
            <p:nvPr/>
          </p:nvCxnSpPr>
          <p:spPr>
            <a:xfrm flipV="1">
              <a:off x="6274823" y="3317685"/>
              <a:ext cx="298858" cy="92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ector recto de flecha 100">
              <a:extLst>
                <a:ext uri="{FF2B5EF4-FFF2-40B4-BE49-F238E27FC236}">
                  <a16:creationId xmlns:a16="http://schemas.microsoft.com/office/drawing/2014/main" id="{074A1A51-0DD8-1840-824B-36CA688A86D3}"/>
                </a:ext>
              </a:extLst>
            </p:cNvPr>
            <p:cNvCxnSpPr>
              <a:cxnSpLocks/>
              <a:stCxn id="90" idx="3"/>
              <a:endCxn id="91" idx="1"/>
            </p:cNvCxnSpPr>
            <p:nvPr/>
          </p:nvCxnSpPr>
          <p:spPr>
            <a:xfrm>
              <a:off x="7795141" y="3317685"/>
              <a:ext cx="29885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ector recto de flecha 102">
              <a:extLst>
                <a:ext uri="{FF2B5EF4-FFF2-40B4-BE49-F238E27FC236}">
                  <a16:creationId xmlns:a16="http://schemas.microsoft.com/office/drawing/2014/main" id="{A5C9C341-024A-6F44-B90C-5F6FA019D48F}"/>
                </a:ext>
              </a:extLst>
            </p:cNvPr>
            <p:cNvCxnSpPr>
              <a:cxnSpLocks/>
              <a:stCxn id="96" idx="3"/>
            </p:cNvCxnSpPr>
            <p:nvPr/>
          </p:nvCxnSpPr>
          <p:spPr>
            <a:xfrm>
              <a:off x="7150076" y="2372508"/>
              <a:ext cx="2044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ector recto de flecha 103">
              <a:extLst>
                <a:ext uri="{FF2B5EF4-FFF2-40B4-BE49-F238E27FC236}">
                  <a16:creationId xmlns:a16="http://schemas.microsoft.com/office/drawing/2014/main" id="{4EE2F07A-A41D-6F4F-BE99-69E7941F4289}"/>
                </a:ext>
              </a:extLst>
            </p:cNvPr>
            <p:cNvCxnSpPr>
              <a:cxnSpLocks/>
              <a:stCxn id="87" idx="3"/>
              <a:endCxn id="85" idx="1"/>
            </p:cNvCxnSpPr>
            <p:nvPr/>
          </p:nvCxnSpPr>
          <p:spPr>
            <a:xfrm>
              <a:off x="6274823" y="1418664"/>
              <a:ext cx="298858" cy="86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ector recto de flecha 104">
              <a:extLst>
                <a:ext uri="{FF2B5EF4-FFF2-40B4-BE49-F238E27FC236}">
                  <a16:creationId xmlns:a16="http://schemas.microsoft.com/office/drawing/2014/main" id="{73635A0D-E644-B049-BCAC-4012E4925E10}"/>
                </a:ext>
              </a:extLst>
            </p:cNvPr>
            <p:cNvCxnSpPr>
              <a:cxnSpLocks/>
              <a:stCxn id="85" idx="3"/>
              <a:endCxn id="86" idx="1"/>
            </p:cNvCxnSpPr>
            <p:nvPr/>
          </p:nvCxnSpPr>
          <p:spPr>
            <a:xfrm>
              <a:off x="7795141" y="1427331"/>
              <a:ext cx="298858" cy="38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ector recto de flecha 105">
              <a:extLst>
                <a:ext uri="{FF2B5EF4-FFF2-40B4-BE49-F238E27FC236}">
                  <a16:creationId xmlns:a16="http://schemas.microsoft.com/office/drawing/2014/main" id="{A1553D5F-312D-6B49-A202-BC52FF23E4FF}"/>
                </a:ext>
              </a:extLst>
            </p:cNvPr>
            <p:cNvCxnSpPr>
              <a:cxnSpLocks/>
              <a:stCxn id="86" idx="3"/>
            </p:cNvCxnSpPr>
            <p:nvPr/>
          </p:nvCxnSpPr>
          <p:spPr>
            <a:xfrm flipV="1">
              <a:off x="9315459" y="1427331"/>
              <a:ext cx="1010913" cy="38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ector recto de flecha 106">
              <a:extLst>
                <a:ext uri="{FF2B5EF4-FFF2-40B4-BE49-F238E27FC236}">
                  <a16:creationId xmlns:a16="http://schemas.microsoft.com/office/drawing/2014/main" id="{C85419E1-C9CA-6943-B6BA-9770CA0C1E3A}"/>
                </a:ext>
              </a:extLst>
            </p:cNvPr>
            <p:cNvCxnSpPr>
              <a:cxnSpLocks/>
            </p:cNvCxnSpPr>
            <p:nvPr/>
          </p:nvCxnSpPr>
          <p:spPr>
            <a:xfrm flipH="1">
              <a:off x="4850139" y="5249701"/>
              <a:ext cx="16759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ector recto de flecha 107">
              <a:extLst>
                <a:ext uri="{FF2B5EF4-FFF2-40B4-BE49-F238E27FC236}">
                  <a16:creationId xmlns:a16="http://schemas.microsoft.com/office/drawing/2014/main" id="{476E7484-783F-AE4F-A742-DD35477ACA15}"/>
                </a:ext>
              </a:extLst>
            </p:cNvPr>
            <p:cNvCxnSpPr>
              <a:cxnSpLocks/>
            </p:cNvCxnSpPr>
            <p:nvPr/>
          </p:nvCxnSpPr>
          <p:spPr>
            <a:xfrm flipH="1">
              <a:off x="4850139" y="4276102"/>
              <a:ext cx="16759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ector recto de flecha 108">
              <a:extLst>
                <a:ext uri="{FF2B5EF4-FFF2-40B4-BE49-F238E27FC236}">
                  <a16:creationId xmlns:a16="http://schemas.microsoft.com/office/drawing/2014/main" id="{EF4DC44C-2B23-EA4F-8F32-48E6D1F84C06}"/>
                </a:ext>
              </a:extLst>
            </p:cNvPr>
            <p:cNvCxnSpPr>
              <a:cxnSpLocks/>
            </p:cNvCxnSpPr>
            <p:nvPr/>
          </p:nvCxnSpPr>
          <p:spPr>
            <a:xfrm flipH="1">
              <a:off x="4850139" y="3322246"/>
              <a:ext cx="16759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4" name="Conector angular 113">
            <a:extLst>
              <a:ext uri="{FF2B5EF4-FFF2-40B4-BE49-F238E27FC236}">
                <a16:creationId xmlns:a16="http://schemas.microsoft.com/office/drawing/2014/main" id="{B5E277D1-F60A-8940-92A4-5CA42A77A751}"/>
              </a:ext>
            </a:extLst>
          </p:cNvPr>
          <p:cNvCxnSpPr>
            <a:cxnSpLocks/>
            <a:stCxn id="95" idx="1"/>
            <a:endCxn id="96" idx="1"/>
          </p:cNvCxnSpPr>
          <p:nvPr/>
        </p:nvCxnSpPr>
        <p:spPr bwMode="auto">
          <a:xfrm rot="10800000" flipH="1">
            <a:off x="5053362" y="2372508"/>
            <a:ext cx="10043" cy="2878570"/>
          </a:xfrm>
          <a:prstGeom prst="bentConnector3">
            <a:avLst>
              <a:gd name="adj1" fmla="val -2276212"/>
            </a:avLst>
          </a:prstGeom>
          <a:solidFill>
            <a:schemeClr val="accent1"/>
          </a:solidFill>
          <a:ln w="9525" cap="flat" cmpd="sng" algn="ctr">
            <a:solidFill>
              <a:schemeClr val="tx1"/>
            </a:solidFill>
            <a:prstDash val="solid"/>
            <a:round/>
            <a:headEnd type="none" w="med" len="med"/>
            <a:tailEnd type="triangle"/>
          </a:ln>
          <a:effectLst/>
        </p:spPr>
      </p:cxnSp>
      <p:sp>
        <p:nvSpPr>
          <p:cNvPr id="30" name="Rectángulo 29">
            <a:extLst>
              <a:ext uri="{FF2B5EF4-FFF2-40B4-BE49-F238E27FC236}">
                <a16:creationId xmlns:a16="http://schemas.microsoft.com/office/drawing/2014/main" id="{4A8A31F2-605A-BE41-A253-4328F9F08CAA}"/>
              </a:ext>
            </a:extLst>
          </p:cNvPr>
          <p:cNvSpPr/>
          <p:nvPr/>
        </p:nvSpPr>
        <p:spPr>
          <a:xfrm>
            <a:off x="7367335" y="1967754"/>
            <a:ext cx="2741778" cy="766481"/>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0">
                <a:solidFill>
                  <a:schemeClr val="tx1"/>
                </a:solidFill>
                <a:latin typeface="Avenir Light" panose="020B0402020203020204" pitchFamily="34" charset="77"/>
                <a:ea typeface="CMU Serif Roman" panose="02000603000000000000" pitchFamily="2" charset="0"/>
                <a:cs typeface="Arial" panose="020B0604020202020204" pitchFamily="34" charset="0"/>
              </a:rPr>
              <a:t>Existing construction analyzed with reliable techniques</a:t>
            </a:r>
          </a:p>
        </p:txBody>
      </p:sp>
      <p:cxnSp>
        <p:nvCxnSpPr>
          <p:cNvPr id="35" name="Conector recto de flecha 34">
            <a:extLst>
              <a:ext uri="{FF2B5EF4-FFF2-40B4-BE49-F238E27FC236}">
                <a16:creationId xmlns:a16="http://schemas.microsoft.com/office/drawing/2014/main" id="{01C9C871-13BC-974F-80AB-08811E46933A}"/>
              </a:ext>
            </a:extLst>
          </p:cNvPr>
          <p:cNvCxnSpPr>
            <a:cxnSpLocks/>
          </p:cNvCxnSpPr>
          <p:nvPr/>
        </p:nvCxnSpPr>
        <p:spPr>
          <a:xfrm>
            <a:off x="10109113" y="2320592"/>
            <a:ext cx="21725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6435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9"/>
          <p:cNvSpPr>
            <a:spLocks noGrp="1"/>
          </p:cNvSpPr>
          <p:nvPr>
            <p:ph type="title"/>
          </p:nvPr>
        </p:nvSpPr>
        <p:spPr>
          <a:xfrm>
            <a:off x="358626" y="765177"/>
            <a:ext cx="11230224" cy="466725"/>
          </a:xfrm>
        </p:spPr>
        <p:txBody>
          <a:bodyPr/>
          <a:lstStyle/>
          <a:p>
            <a:r>
              <a:rPr lang="en-US" b="0" dirty="0">
                <a:latin typeface="Avenir Light" panose="020B0402020203020204" pitchFamily="34" charset="77"/>
              </a:rPr>
              <a:t>Vulnerability Index Method</a:t>
            </a:r>
            <a:endParaRPr lang="en-US" sz="2000" b="0" dirty="0">
              <a:latin typeface="Avenir Light" panose="020B0402020203020204" pitchFamily="34" charset="77"/>
            </a:endParaRPr>
          </a:p>
        </p:txBody>
      </p:sp>
      <p:sp>
        <p:nvSpPr>
          <p:cNvPr id="11" name="Title 9"/>
          <p:cNvSpPr txBox="1">
            <a:spLocks/>
          </p:cNvSpPr>
          <p:nvPr/>
        </p:nvSpPr>
        <p:spPr bwMode="auto">
          <a:xfrm>
            <a:off x="232714" y="1236983"/>
            <a:ext cx="4313526" cy="4968875"/>
          </a:xfrm>
          <a:prstGeom prst="rect">
            <a:avLst/>
          </a:prstGeom>
          <a:noFill/>
          <a:ln w="9525">
            <a:noFill/>
            <a:miter lim="800000"/>
            <a:headEnd/>
            <a:tailEnd/>
          </a:ln>
        </p:spPr>
        <p:txBody>
          <a:bodyPr lIns="92075" tIns="46037" rIns="92075" bIns="46037"/>
          <a:lstStyle/>
          <a:p>
            <a:pPr algn="just"/>
            <a:r>
              <a:rPr lang="es-MX" b="0" dirty="0">
                <a:latin typeface="Avenir Light" panose="020B0402020203020204" pitchFamily="34" charset="77"/>
              </a:rPr>
              <a:t>It was originally presented in Italy (GNDT, 1994). It permits to assess the seismic vulnerability of masonry constructions based on a set of material and geometrical parameters that influence their seismic behaviour.</a:t>
            </a:r>
          </a:p>
          <a:p>
            <a:pPr algn="just"/>
            <a:endParaRPr lang="es-MX" b="0" dirty="0">
              <a:latin typeface="Avenir Light" panose="020B0402020203020204" pitchFamily="34" charset="77"/>
            </a:endParaRPr>
          </a:p>
          <a:p>
            <a:pPr algn="just"/>
            <a:r>
              <a:rPr lang="es-MX" b="0" dirty="0">
                <a:latin typeface="Avenir Light" panose="020B0402020203020204" pitchFamily="34" charset="77"/>
              </a:rPr>
              <a:t>This approach inspired a variation aimed to assess the vulnerability of a construction based on parameters of the façades.</a:t>
            </a:r>
          </a:p>
          <a:p>
            <a:pPr algn="just"/>
            <a:endParaRPr lang="es-MX" b="0" dirty="0">
              <a:latin typeface="Avenir Light" panose="020B0402020203020204" pitchFamily="34" charset="77"/>
              <a:ea typeface="CMU Serif Roman" panose="02000603000000000000" pitchFamily="2" charset="0"/>
            </a:endParaRPr>
          </a:p>
          <a:p>
            <a:pPr algn="just"/>
            <a:r>
              <a:rPr lang="es-MX" b="0" dirty="0">
                <a:latin typeface="Avenir Light" panose="020B0402020203020204" pitchFamily="34" charset="77"/>
                <a:ea typeface="CMU Serif Roman" panose="02000603000000000000" pitchFamily="2" charset="0"/>
              </a:rPr>
              <a:t>The sum of the products of the class (C</a:t>
            </a:r>
            <a:r>
              <a:rPr lang="es-MX" b="0" baseline="-25000" dirty="0">
                <a:latin typeface="Avenir Light" panose="020B0402020203020204" pitchFamily="34" charset="77"/>
                <a:ea typeface="CMU Serif Roman" panose="02000603000000000000" pitchFamily="2" charset="0"/>
              </a:rPr>
              <a:t>vi</a:t>
            </a:r>
            <a:r>
              <a:rPr lang="es-MX" b="0" dirty="0">
                <a:latin typeface="Avenir Light" panose="020B0402020203020204" pitchFamily="34" charset="77"/>
                <a:ea typeface="CMU Serif Roman" panose="02000603000000000000" pitchFamily="2" charset="0"/>
              </a:rPr>
              <a:t>) and weight of each parameter (p</a:t>
            </a:r>
            <a:r>
              <a:rPr lang="es-MX" b="0" baseline="-25000" dirty="0">
                <a:latin typeface="Avenir Light" panose="020B0402020203020204" pitchFamily="34" charset="77"/>
                <a:ea typeface="CMU Serif Roman" panose="02000603000000000000" pitchFamily="2" charset="0"/>
              </a:rPr>
              <a:t>i</a:t>
            </a:r>
            <a:r>
              <a:rPr lang="es-MX" b="0" dirty="0">
                <a:latin typeface="Avenir Light" panose="020B0402020203020204" pitchFamily="34" charset="77"/>
                <a:ea typeface="CMU Serif Roman" panose="02000603000000000000" pitchFamily="2" charset="0"/>
              </a:rPr>
              <a:t>) permits to calculate a Preliminar Vulnerability Index (I</a:t>
            </a:r>
            <a:r>
              <a:rPr lang="es-MX" b="0" baseline="30000" dirty="0">
                <a:latin typeface="Avenir Light" panose="020B0402020203020204" pitchFamily="34" charset="77"/>
                <a:ea typeface="CMU Serif Roman" panose="02000603000000000000" pitchFamily="2" charset="0"/>
              </a:rPr>
              <a:t>*</a:t>
            </a:r>
            <a:r>
              <a:rPr lang="es-MX" b="0" baseline="-25000" dirty="0">
                <a:latin typeface="Avenir Light" panose="020B0402020203020204" pitchFamily="34" charset="77"/>
                <a:ea typeface="CMU Serif Roman" panose="02000603000000000000" pitchFamily="2" charset="0"/>
              </a:rPr>
              <a:t>vf</a:t>
            </a:r>
            <a:r>
              <a:rPr lang="es-MX" b="0" dirty="0">
                <a:latin typeface="Avenir Light" panose="020B0402020203020204" pitchFamily="34" charset="77"/>
                <a:ea typeface="CMU Serif Roman" panose="02000603000000000000" pitchFamily="2" charset="0"/>
              </a:rPr>
              <a:t>).</a:t>
            </a:r>
          </a:p>
          <a:p>
            <a:pPr algn="just"/>
            <a:endParaRPr lang="es-MX" b="0" dirty="0">
              <a:latin typeface="Avenir Light" panose="020B0402020203020204" pitchFamily="34" charset="77"/>
              <a:ea typeface="CMU Serif Roman" panose="02000603000000000000" pitchFamily="2" charset="0"/>
            </a:endParaRPr>
          </a:p>
          <a:p>
            <a:pPr algn="just"/>
            <a:endParaRPr lang="es-MX" b="0" dirty="0">
              <a:latin typeface="Avenir Light" panose="020B0402020203020204" pitchFamily="34" charset="77"/>
              <a:ea typeface="CMU Serif Roman" panose="02000603000000000000" pitchFamily="2" charset="0"/>
            </a:endParaRPr>
          </a:p>
        </p:txBody>
      </p:sp>
      <p:graphicFrame>
        <p:nvGraphicFramePr>
          <p:cNvPr id="2" name="Tabla 1">
            <a:extLst>
              <a:ext uri="{FF2B5EF4-FFF2-40B4-BE49-F238E27FC236}">
                <a16:creationId xmlns:a16="http://schemas.microsoft.com/office/drawing/2014/main" id="{0E8C1C10-76AC-5047-AF4E-07585C327F12}"/>
              </a:ext>
            </a:extLst>
          </p:cNvPr>
          <p:cNvGraphicFramePr>
            <a:graphicFrameLocks noGrp="1"/>
          </p:cNvGraphicFramePr>
          <p:nvPr>
            <p:extLst>
              <p:ext uri="{D42A27DB-BD31-4B8C-83A1-F6EECF244321}">
                <p14:modId xmlns:p14="http://schemas.microsoft.com/office/powerpoint/2010/main" val="2037295388"/>
              </p:ext>
            </p:extLst>
          </p:nvPr>
        </p:nvGraphicFramePr>
        <p:xfrm>
          <a:off x="4670942" y="924472"/>
          <a:ext cx="7326031" cy="3474720"/>
        </p:xfrm>
        <a:graphic>
          <a:graphicData uri="http://schemas.openxmlformats.org/drawingml/2006/table">
            <a:tbl>
              <a:tblPr firstRow="1" firstCol="1" bandRow="1">
                <a:tableStyleId>{ED083AE6-46FA-4A59-8FB0-9F97EB10719F}</a:tableStyleId>
              </a:tblPr>
              <a:tblGrid>
                <a:gridCol w="4114380">
                  <a:extLst>
                    <a:ext uri="{9D8B030D-6E8A-4147-A177-3AD203B41FA5}">
                      <a16:colId xmlns:a16="http://schemas.microsoft.com/office/drawing/2014/main" val="1578171533"/>
                    </a:ext>
                  </a:extLst>
                </a:gridCol>
                <a:gridCol w="274292">
                  <a:extLst>
                    <a:ext uri="{9D8B030D-6E8A-4147-A177-3AD203B41FA5}">
                      <a16:colId xmlns:a16="http://schemas.microsoft.com/office/drawing/2014/main" val="3114981106"/>
                    </a:ext>
                  </a:extLst>
                </a:gridCol>
                <a:gridCol w="308578">
                  <a:extLst>
                    <a:ext uri="{9D8B030D-6E8A-4147-A177-3AD203B41FA5}">
                      <a16:colId xmlns:a16="http://schemas.microsoft.com/office/drawing/2014/main" val="1207588600"/>
                    </a:ext>
                  </a:extLst>
                </a:gridCol>
                <a:gridCol w="342865">
                  <a:extLst>
                    <a:ext uri="{9D8B030D-6E8A-4147-A177-3AD203B41FA5}">
                      <a16:colId xmlns:a16="http://schemas.microsoft.com/office/drawing/2014/main" val="747912804"/>
                    </a:ext>
                  </a:extLst>
                </a:gridCol>
                <a:gridCol w="308578">
                  <a:extLst>
                    <a:ext uri="{9D8B030D-6E8A-4147-A177-3AD203B41FA5}">
                      <a16:colId xmlns:a16="http://schemas.microsoft.com/office/drawing/2014/main" val="709392562"/>
                    </a:ext>
                  </a:extLst>
                </a:gridCol>
                <a:gridCol w="93980">
                  <a:extLst>
                    <a:ext uri="{9D8B030D-6E8A-4147-A177-3AD203B41FA5}">
                      <a16:colId xmlns:a16="http://schemas.microsoft.com/office/drawing/2014/main" val="282258090"/>
                    </a:ext>
                  </a:extLst>
                </a:gridCol>
                <a:gridCol w="691206">
                  <a:extLst>
                    <a:ext uri="{9D8B030D-6E8A-4147-A177-3AD203B41FA5}">
                      <a16:colId xmlns:a16="http://schemas.microsoft.com/office/drawing/2014/main" val="2406792077"/>
                    </a:ext>
                  </a:extLst>
                </a:gridCol>
                <a:gridCol w="1192152">
                  <a:extLst>
                    <a:ext uri="{9D8B030D-6E8A-4147-A177-3AD203B41FA5}">
                      <a16:colId xmlns:a16="http://schemas.microsoft.com/office/drawing/2014/main" val="2410492087"/>
                    </a:ext>
                  </a:extLst>
                </a:gridCol>
              </a:tblGrid>
              <a:tr h="0">
                <a:tc>
                  <a:txBody>
                    <a:bodyPr/>
                    <a:lstStyle/>
                    <a:p>
                      <a:pPr algn="ctr"/>
                      <a:r>
                        <a:rPr lang="en-GB" sz="1200" b="0" i="0" dirty="0">
                          <a:solidFill>
                            <a:schemeClr val="tx1"/>
                          </a:solidFill>
                          <a:effectLst/>
                          <a:latin typeface="Avenir Light" panose="020B0402020203020204" pitchFamily="34" charset="77"/>
                        </a:rPr>
                        <a:t>Parameters</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gridSpan="5">
                  <a:txBody>
                    <a:bodyPr/>
                    <a:lstStyle/>
                    <a:p>
                      <a:pPr algn="ctr"/>
                      <a:r>
                        <a:rPr lang="en-GB" sz="1200" b="0" i="0">
                          <a:solidFill>
                            <a:schemeClr val="tx1"/>
                          </a:solidFill>
                          <a:effectLst/>
                          <a:latin typeface="Avenir Light" panose="020B0402020203020204" pitchFamily="34" charset="77"/>
                        </a:rPr>
                        <a:t>Class, C</a:t>
                      </a:r>
                      <a:r>
                        <a:rPr lang="en-GB" sz="1200" b="0" i="0" baseline="-25000">
                          <a:solidFill>
                            <a:schemeClr val="tx1"/>
                          </a:solidFill>
                          <a:effectLst/>
                          <a:latin typeface="Avenir Light" panose="020B0402020203020204" pitchFamily="34" charset="77"/>
                        </a:rPr>
                        <a:t>vi</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r>
                        <a:rPr lang="en-GB" sz="1200" b="0" i="0">
                          <a:solidFill>
                            <a:schemeClr val="tx1"/>
                          </a:solidFill>
                          <a:effectLst/>
                          <a:latin typeface="Avenir Light" panose="020B0402020203020204" pitchFamily="34" charset="77"/>
                        </a:rPr>
                        <a:t>Weight</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pPr algn="ctr"/>
                      <a:r>
                        <a:rPr lang="en-GB" sz="1200" b="0" i="0">
                          <a:solidFill>
                            <a:schemeClr val="tx1"/>
                          </a:solidFill>
                          <a:effectLst/>
                          <a:latin typeface="Avenir Light" panose="020B0402020203020204" pitchFamily="34" charset="77"/>
                        </a:rPr>
                        <a:t>Weight</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pPr algn="ctr"/>
                      <a:r>
                        <a:rPr lang="en-GB" sz="1200" b="0" i="0">
                          <a:solidFill>
                            <a:schemeClr val="tx1"/>
                          </a:solidFill>
                          <a:effectLst/>
                          <a:latin typeface="Avenir Light" panose="020B0402020203020204" pitchFamily="34" charset="77"/>
                        </a:rPr>
                        <a:t>Relative weight</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2849134643"/>
                  </a:ext>
                </a:extLst>
              </a:tr>
              <a:tr h="87907">
                <a:tc>
                  <a:txBody>
                    <a:bodyPr/>
                    <a:lstStyle/>
                    <a:p>
                      <a:r>
                        <a:rPr lang="en-GB" sz="1200" b="0" i="0" dirty="0">
                          <a:solidFill>
                            <a:schemeClr val="tx1"/>
                          </a:solidFill>
                          <a:effectLst/>
                          <a:latin typeface="Avenir Light" panose="020B0402020203020204" pitchFamily="34" charset="77"/>
                        </a:rPr>
                        <a:t> </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A</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B</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C</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gridSpan="2">
                  <a:txBody>
                    <a:bodyPr/>
                    <a:lstStyle/>
                    <a:p>
                      <a:r>
                        <a:rPr lang="en-GB" sz="1200" b="0" i="0">
                          <a:solidFill>
                            <a:schemeClr val="tx1"/>
                          </a:solidFill>
                          <a:effectLst/>
                          <a:latin typeface="Avenir Light" panose="020B0402020203020204" pitchFamily="34" charset="77"/>
                        </a:rPr>
                        <a:t>D</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hMerge="1">
                  <a:txBody>
                    <a:bodyPr/>
                    <a:lstStyle/>
                    <a:p>
                      <a:r>
                        <a:rPr lang="en-GB" sz="1200" b="0" i="0">
                          <a:solidFill>
                            <a:schemeClr val="tx1"/>
                          </a:solidFill>
                          <a:effectLst/>
                          <a:latin typeface="Avenir Light" panose="020B0402020203020204" pitchFamily="34" charset="77"/>
                        </a:rPr>
                        <a:t>P</a:t>
                      </a:r>
                      <a:r>
                        <a:rPr lang="en-GB" sz="1200" b="0" i="0" baseline="-25000">
                          <a:solidFill>
                            <a:schemeClr val="tx1"/>
                          </a:solidFill>
                          <a:effectLst/>
                          <a:latin typeface="Avenir Light" panose="020B0402020203020204" pitchFamily="34" charset="77"/>
                        </a:rPr>
                        <a:t>i</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dirty="0">
                          <a:solidFill>
                            <a:schemeClr val="tx1"/>
                          </a:solidFill>
                          <a:effectLst/>
                          <a:latin typeface="Avenir Light" panose="020B0402020203020204" pitchFamily="34" charset="77"/>
                        </a:rPr>
                        <a:t>P</a:t>
                      </a:r>
                      <a:r>
                        <a:rPr lang="en-GB" sz="1200" b="0" i="0" baseline="-25000" dirty="0">
                          <a:solidFill>
                            <a:schemeClr val="tx1"/>
                          </a:solidFill>
                          <a:effectLst/>
                          <a:latin typeface="Avenir Light" panose="020B0402020203020204" pitchFamily="34" charset="77"/>
                        </a:rPr>
                        <a:t>i</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dirty="0">
                          <a:solidFill>
                            <a:schemeClr val="tx1"/>
                          </a:solidFill>
                          <a:effectLst/>
                          <a:latin typeface="Avenir Light" panose="020B0402020203020204" pitchFamily="34" charset="77"/>
                        </a:rPr>
                        <a:t> </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1577012501"/>
                  </a:ext>
                </a:extLst>
              </a:tr>
              <a:tr h="0">
                <a:tc gridSpan="7">
                  <a:txBody>
                    <a:bodyPr/>
                    <a:lstStyle/>
                    <a:p>
                      <a:pPr algn="ctr"/>
                      <a:r>
                        <a:rPr lang="en-GB" sz="1200" b="0" i="0" dirty="0">
                          <a:solidFill>
                            <a:schemeClr val="tx1"/>
                          </a:solidFill>
                          <a:effectLst/>
                          <a:latin typeface="Avenir Light" panose="020B0402020203020204" pitchFamily="34" charset="77"/>
                        </a:rPr>
                        <a:t>Group 1. Façade geometry, openings and interaction</a:t>
                      </a:r>
                    </a:p>
                  </a:txBody>
                  <a:tcPr marL="68580" marR="68580" marT="0" marB="0"/>
                </a:tc>
                <a:tc hMerge="1">
                  <a:txBody>
                    <a:bodyPr/>
                    <a:lstStyle/>
                    <a:p>
                      <a:r>
                        <a:rPr lang="en-GB" sz="1200" b="0">
                          <a:solidFill>
                            <a:schemeClr val="tx1"/>
                          </a:solidFill>
                          <a:effectLst/>
                        </a:rPr>
                        <a:t> </a:t>
                      </a:r>
                      <a:endParaRPr lang="es-MX" sz="12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r>
                        <a:rPr lang="en-GB" sz="1200" b="0" dirty="0">
                          <a:solidFill>
                            <a:schemeClr val="tx1"/>
                          </a:solidFill>
                          <a:effectLst/>
                        </a:rPr>
                        <a:t> </a:t>
                      </a:r>
                      <a:endParaRPr lang="es-MX"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r>
                        <a:rPr lang="en-GB" sz="1200" b="0" dirty="0">
                          <a:solidFill>
                            <a:schemeClr val="tx1"/>
                          </a:solidFill>
                          <a:effectLst/>
                        </a:rPr>
                        <a:t> </a:t>
                      </a:r>
                      <a:endParaRPr lang="es-MX"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r>
                        <a:rPr lang="en-GB" sz="1200" b="0">
                          <a:solidFill>
                            <a:schemeClr val="tx1"/>
                          </a:solidFill>
                          <a:effectLst/>
                        </a:rPr>
                        <a:t> </a:t>
                      </a:r>
                      <a:endParaRPr lang="es-MX" sz="12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r>
                        <a:rPr lang="en-GB" sz="1200" b="0" dirty="0">
                          <a:solidFill>
                            <a:schemeClr val="tx1"/>
                          </a:solidFill>
                          <a:effectLst/>
                        </a:rPr>
                        <a:t> </a:t>
                      </a:r>
                      <a:endParaRPr lang="es-MX"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ctr"/>
                      <a:endParaRPr lang="en-GB" sz="1200" b="0" i="0" dirty="0">
                        <a:solidFill>
                          <a:schemeClr val="tx1"/>
                        </a:solidFill>
                        <a:effectLst/>
                        <a:latin typeface="Avenir Light" panose="020B0402020203020204" pitchFamily="34" charset="77"/>
                      </a:endParaRPr>
                    </a:p>
                  </a:txBody>
                  <a:tcPr marL="68580" marR="68580" marT="0" marB="0"/>
                </a:tc>
                <a:tc>
                  <a:txBody>
                    <a:bodyPr/>
                    <a:lstStyle/>
                    <a:p>
                      <a:r>
                        <a:rPr lang="en-GB" sz="1200" b="0" i="0" dirty="0">
                          <a:solidFill>
                            <a:schemeClr val="tx1"/>
                          </a:solidFill>
                          <a:effectLst/>
                          <a:latin typeface="Avenir Light" panose="020B0402020203020204" pitchFamily="34" charset="77"/>
                        </a:rPr>
                        <a:t>16.7/100</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2965888261"/>
                  </a:ext>
                </a:extLst>
              </a:tr>
              <a:tr h="0">
                <a:tc>
                  <a:txBody>
                    <a:bodyPr/>
                    <a:lstStyle/>
                    <a:p>
                      <a:r>
                        <a:rPr lang="en-GB" sz="1200" b="0" i="0" dirty="0">
                          <a:solidFill>
                            <a:schemeClr val="tx1"/>
                          </a:solidFill>
                          <a:effectLst/>
                          <a:latin typeface="Avenir Light" panose="020B0402020203020204" pitchFamily="34" charset="77"/>
                        </a:rPr>
                        <a:t>FP1. Geometry of façade</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20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gridSpan="2">
                  <a:txBody>
                    <a:bodyPr/>
                    <a:lstStyle/>
                    <a:p>
                      <a:r>
                        <a:rPr lang="en-GB" sz="1200" b="0" i="0">
                          <a:solidFill>
                            <a:schemeClr val="tx1"/>
                          </a:solidFill>
                          <a:effectLst/>
                          <a:latin typeface="Avenir Light" panose="020B0402020203020204" pitchFamily="34" charset="77"/>
                        </a:rPr>
                        <a:t>0.50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hMerge="1">
                  <a:txBody>
                    <a:bodyPr/>
                    <a:lstStyle/>
                    <a:p>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 </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846459444"/>
                  </a:ext>
                </a:extLst>
              </a:tr>
              <a:tr h="0">
                <a:tc>
                  <a:txBody>
                    <a:bodyPr/>
                    <a:lstStyle/>
                    <a:p>
                      <a:r>
                        <a:rPr lang="en-GB" sz="1200" b="0" i="0" dirty="0">
                          <a:solidFill>
                            <a:schemeClr val="tx1"/>
                          </a:solidFill>
                          <a:effectLst/>
                          <a:latin typeface="Avenir Light" panose="020B0402020203020204" pitchFamily="34" charset="77"/>
                        </a:rPr>
                        <a:t>FP2. Maximum slenderness</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20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gridSpan="2">
                  <a:txBody>
                    <a:bodyPr/>
                    <a:lstStyle/>
                    <a:p>
                      <a:r>
                        <a:rPr lang="en-GB" sz="1200" b="0" i="0">
                          <a:solidFill>
                            <a:schemeClr val="tx1"/>
                          </a:solidFill>
                          <a:effectLst/>
                          <a:latin typeface="Avenir Light" panose="020B0402020203020204" pitchFamily="34" charset="77"/>
                        </a:rPr>
                        <a:t>0.50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hMerge="1">
                  <a:txBody>
                    <a:bodyPr/>
                    <a:lstStyle/>
                    <a:p>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dirty="0">
                          <a:solidFill>
                            <a:schemeClr val="tx1"/>
                          </a:solidFill>
                          <a:effectLst/>
                          <a:latin typeface="Avenir Light" panose="020B0402020203020204" pitchFamily="34" charset="77"/>
                        </a:rPr>
                        <a:t> </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224839550"/>
                  </a:ext>
                </a:extLst>
              </a:tr>
              <a:tr h="0">
                <a:tc>
                  <a:txBody>
                    <a:bodyPr/>
                    <a:lstStyle/>
                    <a:p>
                      <a:r>
                        <a:rPr lang="en-GB" sz="1200" b="0" i="0" dirty="0">
                          <a:solidFill>
                            <a:schemeClr val="tx1"/>
                          </a:solidFill>
                          <a:effectLst/>
                          <a:latin typeface="Avenir Light" panose="020B0402020203020204" pitchFamily="34" charset="77"/>
                        </a:rPr>
                        <a:t>FP3. Area of openings</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20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gridSpan="2">
                  <a:txBody>
                    <a:bodyPr/>
                    <a:lstStyle/>
                    <a:p>
                      <a:r>
                        <a:rPr lang="en-GB" sz="1200" b="0" i="0">
                          <a:solidFill>
                            <a:schemeClr val="tx1"/>
                          </a:solidFill>
                          <a:effectLst/>
                          <a:latin typeface="Avenir Light" panose="020B0402020203020204" pitchFamily="34" charset="77"/>
                        </a:rPr>
                        <a:t>0.50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hMerge="1">
                  <a:txBody>
                    <a:bodyPr/>
                    <a:lstStyle/>
                    <a:p>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 </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4221776984"/>
                  </a:ext>
                </a:extLst>
              </a:tr>
              <a:tr h="43160">
                <a:tc>
                  <a:txBody>
                    <a:bodyPr/>
                    <a:lstStyle/>
                    <a:p>
                      <a:r>
                        <a:rPr lang="en-GB" sz="1200" b="0" i="0">
                          <a:solidFill>
                            <a:schemeClr val="tx1"/>
                          </a:solidFill>
                          <a:effectLst/>
                          <a:latin typeface="Avenir Light" panose="020B0402020203020204" pitchFamily="34" charset="77"/>
                        </a:rPr>
                        <a:t>FP4. Misalignment of openings</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20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gridSpan="2">
                  <a:txBody>
                    <a:bodyPr/>
                    <a:lstStyle/>
                    <a:p>
                      <a:r>
                        <a:rPr lang="en-GB" sz="1200" b="0" i="0">
                          <a:solidFill>
                            <a:schemeClr val="tx1"/>
                          </a:solidFill>
                          <a:effectLst/>
                          <a:latin typeface="Avenir Light" panose="020B0402020203020204" pitchFamily="34" charset="77"/>
                        </a:rPr>
                        <a:t>0.50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hMerge="1">
                  <a:txBody>
                    <a:bodyPr/>
                    <a:lstStyle/>
                    <a:p>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 </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3361916319"/>
                  </a:ext>
                </a:extLst>
              </a:tr>
              <a:tr h="40300">
                <a:tc>
                  <a:txBody>
                    <a:bodyPr/>
                    <a:lstStyle/>
                    <a:p>
                      <a:r>
                        <a:rPr lang="en-GB" sz="1200" b="0" i="0" dirty="0">
                          <a:solidFill>
                            <a:schemeClr val="tx1"/>
                          </a:solidFill>
                          <a:effectLst/>
                          <a:latin typeface="Avenir Light" panose="020B0402020203020204" pitchFamily="34" charset="77"/>
                        </a:rPr>
                        <a:t>FP5. Interaction between continuous façades</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20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gridSpan="2">
                  <a:txBody>
                    <a:bodyPr/>
                    <a:lstStyle/>
                    <a:p>
                      <a:r>
                        <a:rPr lang="en-GB" sz="1200" b="0" i="0">
                          <a:solidFill>
                            <a:schemeClr val="tx1"/>
                          </a:solidFill>
                          <a:effectLst/>
                          <a:latin typeface="Avenir Light" panose="020B0402020203020204" pitchFamily="34" charset="77"/>
                        </a:rPr>
                        <a:t>0.25</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hMerge="1">
                  <a:txBody>
                    <a:bodyPr/>
                    <a:lstStyle/>
                    <a:p>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 </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4068887448"/>
                  </a:ext>
                </a:extLst>
              </a:tr>
              <a:tr h="37440">
                <a:tc gridSpan="7">
                  <a:txBody>
                    <a:bodyPr/>
                    <a:lstStyle/>
                    <a:p>
                      <a:pPr algn="ctr"/>
                      <a:r>
                        <a:rPr lang="en-GB" sz="1200" b="0" i="0" dirty="0">
                          <a:solidFill>
                            <a:schemeClr val="tx1"/>
                          </a:solidFill>
                          <a:effectLst/>
                          <a:latin typeface="Avenir Light" panose="020B0402020203020204" pitchFamily="34" charset="77"/>
                        </a:rPr>
                        <a:t>Group 2. Masonry materials and conservation</a:t>
                      </a:r>
                    </a:p>
                  </a:txBody>
                  <a:tcPr marL="68580" marR="68580" marT="0" marB="0"/>
                </a:tc>
                <a:tc hMerge="1">
                  <a:txBody>
                    <a:bodyPr/>
                    <a:lstStyle/>
                    <a:p>
                      <a:r>
                        <a:rPr lang="en-GB" sz="1200" b="0">
                          <a:solidFill>
                            <a:schemeClr val="tx1"/>
                          </a:solidFill>
                          <a:effectLst/>
                        </a:rPr>
                        <a:t> </a:t>
                      </a:r>
                      <a:endParaRPr lang="es-MX" sz="12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r>
                        <a:rPr lang="en-GB" sz="1200" b="0">
                          <a:solidFill>
                            <a:schemeClr val="tx1"/>
                          </a:solidFill>
                          <a:effectLst/>
                        </a:rPr>
                        <a:t> </a:t>
                      </a:r>
                      <a:endParaRPr lang="es-MX" sz="12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r>
                        <a:rPr lang="en-GB" sz="1200" b="0">
                          <a:solidFill>
                            <a:schemeClr val="tx1"/>
                          </a:solidFill>
                          <a:effectLst/>
                        </a:rPr>
                        <a:t> </a:t>
                      </a:r>
                      <a:endParaRPr lang="es-MX" sz="12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r>
                        <a:rPr lang="en-GB" sz="1200" b="0">
                          <a:solidFill>
                            <a:schemeClr val="tx1"/>
                          </a:solidFill>
                          <a:effectLst/>
                        </a:rPr>
                        <a:t> </a:t>
                      </a:r>
                      <a:endParaRPr lang="es-MX" sz="12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r>
                        <a:rPr lang="en-GB" sz="1200" b="0" dirty="0">
                          <a:solidFill>
                            <a:schemeClr val="tx1"/>
                          </a:solidFill>
                          <a:effectLst/>
                        </a:rPr>
                        <a:t> </a:t>
                      </a:r>
                      <a:endParaRPr lang="es-MX"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ctr"/>
                      <a:endParaRPr lang="en-GB" sz="1200" b="0" i="0" dirty="0">
                        <a:solidFill>
                          <a:schemeClr val="tx1"/>
                        </a:solidFill>
                        <a:effectLst/>
                        <a:latin typeface="Avenir Light" panose="020B0402020203020204" pitchFamily="34" charset="77"/>
                      </a:endParaRPr>
                    </a:p>
                  </a:txBody>
                  <a:tcPr marL="68580" marR="68580" marT="0" marB="0"/>
                </a:tc>
                <a:tc>
                  <a:txBody>
                    <a:bodyPr/>
                    <a:lstStyle/>
                    <a:p>
                      <a:r>
                        <a:rPr lang="en-GB" sz="1200" b="0" i="0">
                          <a:solidFill>
                            <a:schemeClr val="tx1"/>
                          </a:solidFill>
                          <a:effectLst/>
                          <a:latin typeface="Avenir Light" panose="020B0402020203020204" pitchFamily="34" charset="77"/>
                        </a:rPr>
                        <a:t>31.5/100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201045682"/>
                  </a:ext>
                </a:extLst>
              </a:tr>
              <a:tr h="34580">
                <a:tc>
                  <a:txBody>
                    <a:bodyPr/>
                    <a:lstStyle/>
                    <a:p>
                      <a:r>
                        <a:rPr lang="en-GB" sz="1200" b="0" i="0">
                          <a:solidFill>
                            <a:schemeClr val="tx1"/>
                          </a:solidFill>
                          <a:effectLst/>
                          <a:latin typeface="Avenir Light" panose="020B0402020203020204" pitchFamily="34" charset="77"/>
                        </a:rPr>
                        <a:t>FP6. Quality of materials</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20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gridSpan="2">
                  <a:txBody>
                    <a:bodyPr/>
                    <a:lstStyle/>
                    <a:p>
                      <a:r>
                        <a:rPr lang="en-GB" sz="1200" b="0" i="0">
                          <a:solidFill>
                            <a:schemeClr val="tx1"/>
                          </a:solidFill>
                          <a:effectLst/>
                          <a:latin typeface="Avenir Light" panose="020B0402020203020204" pitchFamily="34" charset="77"/>
                        </a:rPr>
                        <a:t>2.00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hMerge="1">
                  <a:txBody>
                    <a:bodyPr/>
                    <a:lstStyle/>
                    <a:p>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 </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2794223508"/>
                  </a:ext>
                </a:extLst>
              </a:tr>
              <a:tr h="31720">
                <a:tc>
                  <a:txBody>
                    <a:bodyPr/>
                    <a:lstStyle/>
                    <a:p>
                      <a:r>
                        <a:rPr lang="en-GB" sz="1200" b="0" i="0" dirty="0">
                          <a:solidFill>
                            <a:schemeClr val="tx1"/>
                          </a:solidFill>
                          <a:effectLst/>
                          <a:latin typeface="Avenir Light" panose="020B0402020203020204" pitchFamily="34" charset="77"/>
                        </a:rPr>
                        <a:t>FP7. State of conservation</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20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gridSpan="2">
                  <a:txBody>
                    <a:bodyPr/>
                    <a:lstStyle/>
                    <a:p>
                      <a:r>
                        <a:rPr lang="en-GB" sz="1200" b="0" i="0">
                          <a:solidFill>
                            <a:schemeClr val="tx1"/>
                          </a:solidFill>
                          <a:effectLst/>
                          <a:latin typeface="Avenir Light" panose="020B0402020203020204" pitchFamily="34" charset="77"/>
                        </a:rPr>
                        <a:t>2.00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hMerge="1">
                  <a:txBody>
                    <a:bodyPr/>
                    <a:lstStyle/>
                    <a:p>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 </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1089286687"/>
                  </a:ext>
                </a:extLst>
              </a:tr>
              <a:tr h="28860">
                <a:tc>
                  <a:txBody>
                    <a:bodyPr/>
                    <a:lstStyle/>
                    <a:p>
                      <a:r>
                        <a:rPr lang="en-GB" sz="1200" b="0" i="0">
                          <a:solidFill>
                            <a:schemeClr val="tx1"/>
                          </a:solidFill>
                          <a:effectLst/>
                          <a:latin typeface="Avenir Light" panose="020B0402020203020204" pitchFamily="34" charset="77"/>
                        </a:rPr>
                        <a:t>FP8. Replacement of original flooring system</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20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gridSpan="2">
                  <a:txBody>
                    <a:bodyPr/>
                    <a:lstStyle/>
                    <a:p>
                      <a:r>
                        <a:rPr lang="en-GB" sz="1200" b="0" i="0">
                          <a:solidFill>
                            <a:schemeClr val="tx1"/>
                          </a:solidFill>
                          <a:effectLst/>
                          <a:latin typeface="Avenir Light" panose="020B0402020203020204" pitchFamily="34" charset="77"/>
                        </a:rPr>
                        <a:t>0.25</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hMerge="1">
                  <a:txBody>
                    <a:bodyPr/>
                    <a:lstStyle/>
                    <a:p>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 </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3231064"/>
                  </a:ext>
                </a:extLst>
              </a:tr>
              <a:tr h="26000">
                <a:tc gridSpan="7">
                  <a:txBody>
                    <a:bodyPr/>
                    <a:lstStyle/>
                    <a:p>
                      <a:pPr algn="ctr"/>
                      <a:r>
                        <a:rPr lang="en-GB" sz="1200" b="0" i="0" dirty="0">
                          <a:solidFill>
                            <a:schemeClr val="tx1"/>
                          </a:solidFill>
                          <a:effectLst/>
                          <a:latin typeface="Avenir Light" panose="020B0402020203020204" pitchFamily="34" charset="77"/>
                        </a:rPr>
                        <a:t>Group 3. Connection efficiency to other structural elements</a:t>
                      </a:r>
                    </a:p>
                  </a:txBody>
                  <a:tcPr marL="68580" marR="68580" marT="0" marB="0"/>
                </a:tc>
                <a:tc hMerge="1">
                  <a:txBody>
                    <a:bodyPr/>
                    <a:lstStyle/>
                    <a:p>
                      <a:r>
                        <a:rPr lang="en-GB" sz="1200" b="0">
                          <a:solidFill>
                            <a:schemeClr val="tx1"/>
                          </a:solidFill>
                          <a:effectLst/>
                        </a:rPr>
                        <a:t> </a:t>
                      </a:r>
                      <a:endParaRPr lang="es-MX" sz="12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r>
                        <a:rPr lang="en-GB" sz="1200" b="0">
                          <a:solidFill>
                            <a:schemeClr val="tx1"/>
                          </a:solidFill>
                          <a:effectLst/>
                        </a:rPr>
                        <a:t> </a:t>
                      </a:r>
                      <a:endParaRPr lang="es-MX" sz="12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r>
                        <a:rPr lang="en-GB" sz="1200" b="0" dirty="0">
                          <a:solidFill>
                            <a:schemeClr val="tx1"/>
                          </a:solidFill>
                          <a:effectLst/>
                        </a:rPr>
                        <a:t> </a:t>
                      </a:r>
                      <a:endParaRPr lang="es-MX"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r>
                        <a:rPr lang="en-GB" sz="1200" b="0" dirty="0">
                          <a:solidFill>
                            <a:schemeClr val="tx1"/>
                          </a:solidFill>
                          <a:effectLst/>
                        </a:rPr>
                        <a:t> </a:t>
                      </a:r>
                      <a:endParaRPr lang="es-MX"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r>
                        <a:rPr lang="en-GB" sz="1200" b="0" dirty="0">
                          <a:solidFill>
                            <a:schemeClr val="tx1"/>
                          </a:solidFill>
                          <a:effectLst/>
                        </a:rPr>
                        <a:t> </a:t>
                      </a:r>
                      <a:endParaRPr lang="es-MX"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ctr"/>
                      <a:endParaRPr lang="en-GB" sz="1200" b="0" i="0" dirty="0">
                        <a:solidFill>
                          <a:schemeClr val="tx1"/>
                        </a:solidFill>
                        <a:effectLst/>
                        <a:latin typeface="Avenir Light" panose="020B0402020203020204" pitchFamily="34" charset="77"/>
                      </a:endParaRPr>
                    </a:p>
                  </a:txBody>
                  <a:tcPr marL="68580" marR="68580" marT="0" marB="0"/>
                </a:tc>
                <a:tc>
                  <a:txBody>
                    <a:bodyPr/>
                    <a:lstStyle/>
                    <a:p>
                      <a:r>
                        <a:rPr lang="en-GB" sz="1200" b="0" i="0">
                          <a:solidFill>
                            <a:schemeClr val="tx1"/>
                          </a:solidFill>
                          <a:effectLst/>
                          <a:latin typeface="Avenir Light" panose="020B0402020203020204" pitchFamily="34" charset="77"/>
                        </a:rPr>
                        <a:t>33.3/100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3416065812"/>
                  </a:ext>
                </a:extLst>
              </a:tr>
              <a:tr h="0">
                <a:tc>
                  <a:txBody>
                    <a:bodyPr/>
                    <a:lstStyle/>
                    <a:p>
                      <a:r>
                        <a:rPr lang="en-GB" sz="1200" b="0" i="0" dirty="0">
                          <a:solidFill>
                            <a:schemeClr val="tx1"/>
                          </a:solidFill>
                          <a:effectLst/>
                          <a:latin typeface="Avenir Light" panose="020B0402020203020204" pitchFamily="34" charset="77"/>
                        </a:rPr>
                        <a:t>FP9. Connection to orthogonal walls</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20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gridSpan="2">
                  <a:txBody>
                    <a:bodyPr/>
                    <a:lstStyle/>
                    <a:p>
                      <a:r>
                        <a:rPr lang="en-GB" sz="1200" b="0" i="0" dirty="0">
                          <a:solidFill>
                            <a:schemeClr val="tx1"/>
                          </a:solidFill>
                          <a:effectLst/>
                          <a:latin typeface="Avenir Light" panose="020B0402020203020204" pitchFamily="34" charset="77"/>
                        </a:rPr>
                        <a:t>2.00</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hMerge="1">
                  <a:txBody>
                    <a:bodyPr/>
                    <a:lstStyle/>
                    <a:p>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 </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3641614797"/>
                  </a:ext>
                </a:extLst>
              </a:tr>
              <a:tr h="0">
                <a:tc>
                  <a:txBody>
                    <a:bodyPr/>
                    <a:lstStyle/>
                    <a:p>
                      <a:r>
                        <a:rPr lang="en-GB" sz="1200" b="0" i="0" dirty="0">
                          <a:solidFill>
                            <a:schemeClr val="tx1"/>
                          </a:solidFill>
                          <a:effectLst/>
                          <a:latin typeface="Avenir Light" panose="020B0402020203020204" pitchFamily="34" charset="77"/>
                        </a:rPr>
                        <a:t>FP10. Connection to horizontal diaphragms</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20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gridSpan="2">
                  <a:txBody>
                    <a:bodyPr/>
                    <a:lstStyle/>
                    <a:p>
                      <a:r>
                        <a:rPr lang="en-GB" sz="1200" b="0" i="0" dirty="0">
                          <a:solidFill>
                            <a:schemeClr val="tx1"/>
                          </a:solidFill>
                          <a:effectLst/>
                          <a:latin typeface="Avenir Light" panose="020B0402020203020204" pitchFamily="34" charset="77"/>
                        </a:rPr>
                        <a:t>0.50</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hMerge="1">
                  <a:txBody>
                    <a:bodyPr/>
                    <a:lstStyle/>
                    <a:p>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 </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3179733131"/>
                  </a:ext>
                </a:extLst>
              </a:tr>
              <a:tr h="0">
                <a:tc>
                  <a:txBody>
                    <a:bodyPr/>
                    <a:lstStyle/>
                    <a:p>
                      <a:r>
                        <a:rPr lang="en-GB" sz="1200" b="0" i="0" dirty="0">
                          <a:solidFill>
                            <a:schemeClr val="tx1"/>
                          </a:solidFill>
                          <a:effectLst/>
                          <a:latin typeface="Avenir Light" panose="020B0402020203020204" pitchFamily="34" charset="77"/>
                        </a:rPr>
                        <a:t>FP11. Impulsive nature of the roofing system</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20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gridSpan="2">
                  <a:txBody>
                    <a:bodyPr/>
                    <a:lstStyle/>
                    <a:p>
                      <a:r>
                        <a:rPr lang="en-GB" sz="1200" b="0" i="0">
                          <a:solidFill>
                            <a:schemeClr val="tx1"/>
                          </a:solidFill>
                          <a:effectLst/>
                          <a:latin typeface="Avenir Light" panose="020B0402020203020204" pitchFamily="34" charset="77"/>
                        </a:rPr>
                        <a:t>2.00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hMerge="1">
                  <a:txBody>
                    <a:bodyPr/>
                    <a:lstStyle/>
                    <a:p>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dirty="0">
                          <a:solidFill>
                            <a:schemeClr val="tx1"/>
                          </a:solidFill>
                          <a:effectLst/>
                          <a:latin typeface="Avenir Light" panose="020B0402020203020204" pitchFamily="34" charset="77"/>
                        </a:rPr>
                        <a:t> </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3382484288"/>
                  </a:ext>
                </a:extLst>
              </a:tr>
              <a:tr h="0">
                <a:tc gridSpan="7">
                  <a:txBody>
                    <a:bodyPr/>
                    <a:lstStyle/>
                    <a:p>
                      <a:pPr algn="ctr"/>
                      <a:r>
                        <a:rPr lang="en-GB" sz="1200" b="0" i="0" dirty="0">
                          <a:solidFill>
                            <a:schemeClr val="tx1"/>
                          </a:solidFill>
                          <a:effectLst/>
                          <a:latin typeface="Avenir Light" panose="020B0402020203020204" pitchFamily="34" charset="77"/>
                        </a:rPr>
                        <a:t>Group 4. Conservation status and other elements</a:t>
                      </a:r>
                    </a:p>
                  </a:txBody>
                  <a:tcPr marL="68580" marR="68580" marT="0" marB="0"/>
                </a:tc>
                <a:tc hMerge="1">
                  <a:txBody>
                    <a:bodyPr/>
                    <a:lstStyle/>
                    <a:p>
                      <a:r>
                        <a:rPr lang="en-GB" sz="1200" b="0">
                          <a:solidFill>
                            <a:schemeClr val="tx1"/>
                          </a:solidFill>
                          <a:effectLst/>
                        </a:rPr>
                        <a:t> </a:t>
                      </a:r>
                      <a:endParaRPr lang="es-MX" sz="12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r>
                        <a:rPr lang="en-GB" sz="1200" b="0">
                          <a:solidFill>
                            <a:schemeClr val="tx1"/>
                          </a:solidFill>
                          <a:effectLst/>
                        </a:rPr>
                        <a:t> </a:t>
                      </a:r>
                      <a:endParaRPr lang="es-MX" sz="12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r>
                        <a:rPr lang="en-GB" sz="1200" b="0">
                          <a:solidFill>
                            <a:schemeClr val="tx1"/>
                          </a:solidFill>
                          <a:effectLst/>
                        </a:rPr>
                        <a:t> </a:t>
                      </a:r>
                      <a:endParaRPr lang="es-MX" sz="12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r>
                        <a:rPr lang="en-GB" sz="1200" b="0">
                          <a:solidFill>
                            <a:schemeClr val="tx1"/>
                          </a:solidFill>
                          <a:effectLst/>
                        </a:rPr>
                        <a:t> </a:t>
                      </a:r>
                      <a:endParaRPr lang="es-MX" sz="1200" b="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r>
                        <a:rPr lang="en-GB" sz="1200" b="0" dirty="0">
                          <a:solidFill>
                            <a:schemeClr val="tx1"/>
                          </a:solidFill>
                          <a:effectLst/>
                        </a:rPr>
                        <a:t> </a:t>
                      </a:r>
                      <a:endParaRPr lang="es-MX"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ctr"/>
                      <a:endParaRPr lang="en-GB" sz="1200" b="0" i="0" dirty="0">
                        <a:solidFill>
                          <a:schemeClr val="tx1"/>
                        </a:solidFill>
                        <a:effectLst/>
                        <a:latin typeface="Avenir Light" panose="020B0402020203020204" pitchFamily="34" charset="77"/>
                      </a:endParaRPr>
                    </a:p>
                  </a:txBody>
                  <a:tcPr marL="68580" marR="68580" marT="0" marB="0"/>
                </a:tc>
                <a:tc>
                  <a:txBody>
                    <a:bodyPr/>
                    <a:lstStyle/>
                    <a:p>
                      <a:r>
                        <a:rPr lang="en-GB" sz="1200" b="0" i="0">
                          <a:solidFill>
                            <a:schemeClr val="tx1"/>
                          </a:solidFill>
                          <a:effectLst/>
                          <a:latin typeface="Avenir Light" panose="020B0402020203020204" pitchFamily="34" charset="77"/>
                        </a:rPr>
                        <a:t>18.5/100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3466467518"/>
                  </a:ext>
                </a:extLst>
              </a:tr>
              <a:tr h="0">
                <a:tc>
                  <a:txBody>
                    <a:bodyPr/>
                    <a:lstStyle/>
                    <a:p>
                      <a:r>
                        <a:rPr lang="en-GB" sz="1200" b="0" i="0" dirty="0">
                          <a:solidFill>
                            <a:schemeClr val="tx1"/>
                          </a:solidFill>
                          <a:effectLst/>
                          <a:latin typeface="Avenir Light" panose="020B0402020203020204" pitchFamily="34" charset="77"/>
                        </a:rPr>
                        <a:t>FP12. Elements connected to the façade</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20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gridSpan="2">
                  <a:txBody>
                    <a:bodyPr/>
                    <a:lstStyle/>
                    <a:p>
                      <a:r>
                        <a:rPr lang="en-GB" sz="1200" b="0" i="0" dirty="0">
                          <a:solidFill>
                            <a:schemeClr val="tx1"/>
                          </a:solidFill>
                          <a:effectLst/>
                          <a:latin typeface="Avenir Light" panose="020B0402020203020204" pitchFamily="34" charset="77"/>
                        </a:rPr>
                        <a:t>0.50</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hMerge="1">
                  <a:txBody>
                    <a:bodyPr/>
                    <a:lstStyle/>
                    <a:p>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dirty="0">
                          <a:solidFill>
                            <a:schemeClr val="tx1"/>
                          </a:solidFill>
                          <a:effectLst/>
                          <a:latin typeface="Avenir Light" panose="020B0402020203020204" pitchFamily="34" charset="77"/>
                        </a:rPr>
                        <a:t> </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1765403871"/>
                  </a:ext>
                </a:extLst>
              </a:tr>
              <a:tr h="0">
                <a:tc>
                  <a:txBody>
                    <a:bodyPr/>
                    <a:lstStyle/>
                    <a:p>
                      <a:r>
                        <a:rPr lang="en-GB" sz="1200" b="0" i="0" dirty="0">
                          <a:solidFill>
                            <a:schemeClr val="tx1"/>
                          </a:solidFill>
                          <a:effectLst/>
                          <a:latin typeface="Avenir Light" panose="020B0402020203020204" pitchFamily="34" charset="77"/>
                        </a:rPr>
                        <a:t>FP13. Improving elements</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dirty="0">
                          <a:solidFill>
                            <a:schemeClr val="tx1"/>
                          </a:solidFill>
                          <a:effectLst/>
                          <a:latin typeface="Avenir Light" panose="020B0402020203020204" pitchFamily="34" charset="77"/>
                        </a:rPr>
                        <a:t>5</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dirty="0">
                          <a:solidFill>
                            <a:schemeClr val="tx1"/>
                          </a:solidFill>
                          <a:effectLst/>
                          <a:latin typeface="Avenir Light" panose="020B0402020203020204" pitchFamily="34" charset="77"/>
                        </a:rPr>
                        <a:t>20</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a:solidFill>
                            <a:schemeClr val="tx1"/>
                          </a:solidFill>
                          <a:effectLst/>
                          <a:latin typeface="Avenir Light" panose="020B0402020203020204" pitchFamily="34" charset="77"/>
                        </a:rPr>
                        <a:t>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tc>
                <a:tc gridSpan="2">
                  <a:txBody>
                    <a:bodyPr/>
                    <a:lstStyle/>
                    <a:p>
                      <a:r>
                        <a:rPr lang="en-GB" sz="1200" b="0" i="0" dirty="0">
                          <a:solidFill>
                            <a:schemeClr val="tx1"/>
                          </a:solidFill>
                          <a:effectLst/>
                          <a:latin typeface="Avenir Light" panose="020B0402020203020204" pitchFamily="34" charset="77"/>
                        </a:rPr>
                        <a:t>-2.00</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hMerge="1">
                  <a:txBody>
                    <a:bodyPr/>
                    <a:lstStyle/>
                    <a:p>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tc>
                  <a:txBody>
                    <a:bodyPr/>
                    <a:lstStyle/>
                    <a:p>
                      <a:r>
                        <a:rPr lang="en-GB" sz="1200" b="0" i="0" dirty="0">
                          <a:solidFill>
                            <a:schemeClr val="tx1"/>
                          </a:solidFill>
                          <a:effectLst/>
                          <a:latin typeface="Avenir Light" panose="020B0402020203020204" pitchFamily="34" charset="77"/>
                        </a:rPr>
                        <a:t> </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tc>
                <a:extLst>
                  <a:ext uri="{0D108BD9-81ED-4DB2-BD59-A6C34878D82A}">
                    <a16:rowId xmlns:a16="http://schemas.microsoft.com/office/drawing/2014/main" val="1025907157"/>
                  </a:ext>
                </a:extLst>
              </a:tr>
            </a:tbl>
          </a:graphicData>
        </a:graphic>
      </p:graphicFrame>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187BABC2-4CE5-E840-AD09-78648C27FC8B}"/>
                  </a:ext>
                </a:extLst>
              </p:cNvPr>
              <p:cNvSpPr/>
              <p:nvPr/>
            </p:nvSpPr>
            <p:spPr>
              <a:xfrm>
                <a:off x="7051882" y="4862303"/>
                <a:ext cx="2031325" cy="352661"/>
              </a:xfrm>
              <a:prstGeom prst="rect">
                <a:avLst/>
              </a:prstGeom>
            </p:spPr>
            <p:txBody>
              <a:bodyPr wrap="none">
                <a:spAutoFit/>
              </a:bodyPr>
              <a:lstStyle/>
              <a:p>
                <a14:m>
                  <m:oMath xmlns:m="http://schemas.openxmlformats.org/officeDocument/2006/math">
                    <m:sSubSup>
                      <m:sSubSupPr>
                        <m:ctrlPr>
                          <a:rPr lang="es-MX" sz="1600" b="0" i="1">
                            <a:latin typeface="Cambria Math" panose="02040503050406030204" pitchFamily="18" charset="0"/>
                            <a:ea typeface="Times New Roman" panose="02020603050405020304" pitchFamily="18" charset="0"/>
                          </a:rPr>
                        </m:ctrlPr>
                      </m:sSubSupPr>
                      <m:e>
                        <m:r>
                          <m:rPr>
                            <m:sty m:val="p"/>
                          </m:rPr>
                          <a:rPr lang="en-GB" sz="1600" b="0" i="0" smtClean="0">
                            <a:latin typeface="Cambria Math" panose="02040503050406030204" pitchFamily="18" charset="0"/>
                            <a:ea typeface="Times New Roman" panose="02020603050405020304" pitchFamily="18" charset="0"/>
                          </a:rPr>
                          <m:t>I</m:t>
                        </m:r>
                      </m:e>
                      <m:sub>
                        <m:r>
                          <m:rPr>
                            <m:sty m:val="p"/>
                          </m:rPr>
                          <a:rPr lang="en-GB" sz="1600" b="0" i="0" smtClean="0">
                            <a:latin typeface="Cambria Math" panose="02040503050406030204" pitchFamily="18" charset="0"/>
                            <a:ea typeface="Times New Roman" panose="02020603050405020304" pitchFamily="18" charset="0"/>
                          </a:rPr>
                          <m:t>vf</m:t>
                        </m:r>
                      </m:sub>
                      <m:sup>
                        <m:r>
                          <a:rPr lang="en-GB" sz="1600" b="0" i="0" smtClean="0">
                            <a:latin typeface="Cambria Math" panose="02040503050406030204" pitchFamily="18" charset="0"/>
                            <a:ea typeface="Times New Roman" panose="02020603050405020304" pitchFamily="18" charset="0"/>
                          </a:rPr>
                          <m:t>∗</m:t>
                        </m:r>
                      </m:sup>
                    </m:sSubSup>
                    <m:r>
                      <a:rPr lang="en-GB" sz="1600" b="0" i="0" smtClean="0">
                        <a:latin typeface="Cambria Math" panose="02040503050406030204" pitchFamily="18" charset="0"/>
                        <a:ea typeface="Times New Roman" panose="02020603050405020304" pitchFamily="18" charset="0"/>
                      </a:rPr>
                      <m:t>=</m:t>
                    </m:r>
                    <m:nary>
                      <m:naryPr>
                        <m:chr m:val="∑"/>
                        <m:limLoc m:val="undOvr"/>
                        <m:ctrlPr>
                          <a:rPr lang="es-MX" sz="1600" b="0" i="1">
                            <a:latin typeface="Cambria Math" panose="02040503050406030204" pitchFamily="18" charset="0"/>
                            <a:ea typeface="Times New Roman" panose="02020603050405020304" pitchFamily="18" charset="0"/>
                          </a:rPr>
                        </m:ctrlPr>
                      </m:naryPr>
                      <m:sub>
                        <m:r>
                          <m:rPr>
                            <m:sty m:val="p"/>
                          </m:rPr>
                          <a:rPr lang="en-GB" sz="1600" b="0" i="0" smtClean="0">
                            <a:latin typeface="Cambria Math" panose="02040503050406030204" pitchFamily="18" charset="0"/>
                            <a:ea typeface="Times New Roman" panose="02020603050405020304" pitchFamily="18" charset="0"/>
                          </a:rPr>
                          <m:t>i</m:t>
                        </m:r>
                        <m:r>
                          <a:rPr lang="en-GB" sz="1600" b="0" i="0" smtClean="0">
                            <a:latin typeface="Cambria Math" panose="02040503050406030204" pitchFamily="18" charset="0"/>
                            <a:ea typeface="Times New Roman" panose="02020603050405020304" pitchFamily="18" charset="0"/>
                          </a:rPr>
                          <m:t>=1</m:t>
                        </m:r>
                      </m:sub>
                      <m:sup>
                        <m:r>
                          <a:rPr lang="en-GB" sz="1600" b="0" i="0" smtClean="0">
                            <a:latin typeface="Cambria Math" panose="02040503050406030204" pitchFamily="18" charset="0"/>
                            <a:ea typeface="Times New Roman" panose="02020603050405020304" pitchFamily="18" charset="0"/>
                          </a:rPr>
                          <m:t>14</m:t>
                        </m:r>
                      </m:sup>
                      <m:e>
                        <m:sSub>
                          <m:sSubPr>
                            <m:ctrlPr>
                              <a:rPr lang="es-MX" sz="1600" b="0" i="1">
                                <a:latin typeface="Cambria Math" panose="02040503050406030204" pitchFamily="18" charset="0"/>
                                <a:ea typeface="Times New Roman" panose="02020603050405020304" pitchFamily="18" charset="0"/>
                              </a:rPr>
                            </m:ctrlPr>
                          </m:sSubPr>
                          <m:e>
                            <m:r>
                              <m:rPr>
                                <m:sty m:val="p"/>
                              </m:rPr>
                              <a:rPr lang="en-GB" sz="1600" b="0" i="0" smtClean="0">
                                <a:latin typeface="Cambria Math" panose="02040503050406030204" pitchFamily="18" charset="0"/>
                                <a:ea typeface="Times New Roman" panose="02020603050405020304" pitchFamily="18" charset="0"/>
                              </a:rPr>
                              <m:t>C</m:t>
                            </m:r>
                          </m:e>
                          <m:sub>
                            <m:r>
                              <m:rPr>
                                <m:sty m:val="p"/>
                              </m:rPr>
                              <a:rPr lang="en-GB" sz="1600" b="0" i="0" smtClean="0">
                                <a:latin typeface="Cambria Math" panose="02040503050406030204" pitchFamily="18" charset="0"/>
                                <a:ea typeface="Times New Roman" panose="02020603050405020304" pitchFamily="18" charset="0"/>
                              </a:rPr>
                              <m:t>vi</m:t>
                            </m:r>
                          </m:sub>
                        </m:sSub>
                        <m:sSub>
                          <m:sSubPr>
                            <m:ctrlPr>
                              <a:rPr lang="es-MX" sz="1600" b="0" i="1">
                                <a:latin typeface="Cambria Math" panose="02040503050406030204" pitchFamily="18" charset="0"/>
                                <a:ea typeface="Times New Roman" panose="02020603050405020304" pitchFamily="18" charset="0"/>
                              </a:rPr>
                            </m:ctrlPr>
                          </m:sSubPr>
                          <m:e>
                            <m:r>
                              <m:rPr>
                                <m:sty m:val="p"/>
                              </m:rPr>
                              <a:rPr lang="en-GB" sz="1600" b="0" i="0" smtClean="0">
                                <a:latin typeface="Cambria Math" panose="02040503050406030204" pitchFamily="18" charset="0"/>
                                <a:ea typeface="Times New Roman" panose="02020603050405020304" pitchFamily="18" charset="0"/>
                              </a:rPr>
                              <m:t>p</m:t>
                            </m:r>
                          </m:e>
                          <m:sub>
                            <m:r>
                              <m:rPr>
                                <m:sty m:val="p"/>
                              </m:rPr>
                              <a:rPr lang="en-GB" sz="1600" b="0" i="0" smtClean="0">
                                <a:latin typeface="Cambria Math" panose="02040503050406030204" pitchFamily="18" charset="0"/>
                                <a:ea typeface="Times New Roman" panose="02020603050405020304" pitchFamily="18" charset="0"/>
                              </a:rPr>
                              <m:t>i</m:t>
                            </m:r>
                          </m:sub>
                        </m:sSub>
                      </m:e>
                    </m:nary>
                  </m:oMath>
                </a14:m>
                <a:r>
                  <a:rPr lang="en-GB" sz="1600" b="0" dirty="0">
                    <a:latin typeface="Avenir Light" panose="020B0402020203020204" pitchFamily="34" charset="77"/>
                    <a:ea typeface="Times New Roman" panose="02020603050405020304" pitchFamily="18" charset="0"/>
                  </a:rPr>
                  <a:t>	</a:t>
                </a:r>
                <a:endParaRPr lang="en-GB" sz="1600" b="0" dirty="0">
                  <a:latin typeface="Avenir Light" panose="020B0402020203020204" pitchFamily="34" charset="77"/>
                </a:endParaRPr>
              </a:p>
            </p:txBody>
          </p:sp>
        </mc:Choice>
        <mc:Fallback xmlns="">
          <p:sp>
            <p:nvSpPr>
              <p:cNvPr id="4" name="Rectángulo 3">
                <a:extLst>
                  <a:ext uri="{FF2B5EF4-FFF2-40B4-BE49-F238E27FC236}">
                    <a16:creationId xmlns:a16="http://schemas.microsoft.com/office/drawing/2014/main" id="{187BABC2-4CE5-E840-AD09-78648C27FC8B}"/>
                  </a:ext>
                </a:extLst>
              </p:cNvPr>
              <p:cNvSpPr>
                <a:spLocks noRot="1" noChangeAspect="1" noMove="1" noResize="1" noEditPoints="1" noAdjustHandles="1" noChangeArrowheads="1" noChangeShapeType="1" noTextEdit="1"/>
              </p:cNvSpPr>
              <p:nvPr/>
            </p:nvSpPr>
            <p:spPr>
              <a:xfrm>
                <a:off x="7051882" y="4862303"/>
                <a:ext cx="2031325" cy="352661"/>
              </a:xfrm>
              <a:prstGeom prst="rect">
                <a:avLst/>
              </a:prstGeom>
              <a:blipFill>
                <a:blip r:embed="rId3"/>
                <a:stretch>
                  <a:fillRect t="-107143" b="-171429"/>
                </a:stretch>
              </a:blipFill>
            </p:spPr>
            <p:txBody>
              <a:bodyPr/>
              <a:lstStyle/>
              <a:p>
                <a:r>
                  <a:rPr lang="en-GB">
                    <a:noFill/>
                  </a:rPr>
                  <a:t> </a:t>
                </a:r>
              </a:p>
            </p:txBody>
          </p:sp>
        </mc:Fallback>
      </mc:AlternateContent>
    </p:spTree>
    <p:extLst>
      <p:ext uri="{BB962C8B-B14F-4D97-AF65-F5344CB8AC3E}">
        <p14:creationId xmlns:p14="http://schemas.microsoft.com/office/powerpoint/2010/main" val="5122894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9"/>
          <p:cNvSpPr>
            <a:spLocks noGrp="1"/>
          </p:cNvSpPr>
          <p:nvPr>
            <p:ph type="title"/>
          </p:nvPr>
        </p:nvSpPr>
        <p:spPr>
          <a:xfrm>
            <a:off x="358626" y="765177"/>
            <a:ext cx="11230224" cy="466725"/>
          </a:xfrm>
        </p:spPr>
        <p:txBody>
          <a:bodyPr/>
          <a:lstStyle/>
          <a:p>
            <a:r>
              <a:rPr lang="en-US" b="0" dirty="0">
                <a:latin typeface="Avenir Light" panose="020B0402020203020204" pitchFamily="34" charset="77"/>
              </a:rPr>
              <a:t>Vulnerability Index Method</a:t>
            </a:r>
            <a:endParaRPr lang="en-US" sz="2000" b="0" dirty="0">
              <a:latin typeface="Avenir Light" panose="020B0402020203020204" pitchFamily="34" charset="77"/>
            </a:endParaRPr>
          </a:p>
        </p:txBody>
      </p:sp>
      <p:sp>
        <p:nvSpPr>
          <p:cNvPr id="11" name="Title 9"/>
          <p:cNvSpPr txBox="1">
            <a:spLocks/>
          </p:cNvSpPr>
          <p:nvPr/>
        </p:nvSpPr>
        <p:spPr bwMode="auto">
          <a:xfrm>
            <a:off x="232713" y="1236983"/>
            <a:ext cx="7697903" cy="2300029"/>
          </a:xfrm>
          <a:prstGeom prst="rect">
            <a:avLst/>
          </a:prstGeom>
          <a:noFill/>
          <a:ln w="9525">
            <a:noFill/>
            <a:miter lim="800000"/>
            <a:headEnd/>
            <a:tailEnd/>
          </a:ln>
        </p:spPr>
        <p:txBody>
          <a:bodyPr lIns="92075" tIns="46037" rIns="92075" bIns="46037"/>
          <a:lstStyle/>
          <a:p>
            <a:pPr algn="just"/>
            <a:r>
              <a:rPr lang="es-MX" b="0" dirty="0">
                <a:latin typeface="Avenir Light" panose="020B0402020203020204" pitchFamily="34" charset="77"/>
              </a:rPr>
              <a:t>Besides the value individually calculated for the buildings (V), the use of a determined seismic intensity (I) and a ductility factor (Q) permit to estimate a damage grade (µ</a:t>
            </a:r>
            <a:r>
              <a:rPr lang="es-MX" b="0" baseline="-25000" dirty="0">
                <a:latin typeface="Avenir Light" panose="020B0402020203020204" pitchFamily="34" charset="77"/>
              </a:rPr>
              <a:t>D</a:t>
            </a:r>
            <a:r>
              <a:rPr lang="es-MX" b="0" dirty="0">
                <a:latin typeface="Avenir Light" panose="020B0402020203020204" pitchFamily="34" charset="77"/>
              </a:rPr>
              <a:t>). </a:t>
            </a:r>
          </a:p>
          <a:p>
            <a:pPr algn="just"/>
            <a:endParaRPr lang="es-MX" b="0" dirty="0">
              <a:latin typeface="Avenir Light" panose="020B0402020203020204" pitchFamily="34" charset="77"/>
            </a:endParaRPr>
          </a:p>
          <a:p>
            <a:pPr algn="just"/>
            <a:r>
              <a:rPr lang="es-MX" b="0" dirty="0">
                <a:latin typeface="Avenir Light" panose="020B0402020203020204" pitchFamily="34" charset="77"/>
              </a:rPr>
              <a:t>The mean damage grade ranges are associated to discrete levels (D</a:t>
            </a:r>
            <a:r>
              <a:rPr lang="es-MX" b="0" baseline="-25000" dirty="0">
                <a:latin typeface="Avenir Light" panose="020B0402020203020204" pitchFamily="34" charset="77"/>
              </a:rPr>
              <a:t>k</a:t>
            </a:r>
            <a:r>
              <a:rPr lang="es-MX" b="0" dirty="0">
                <a:latin typeface="Avenir Light" panose="020B0402020203020204" pitchFamily="34" charset="77"/>
              </a:rPr>
              <a:t>) that qualitatively describe the situation of a building after the seismic event. This information permits to have damage scenarios for different seismic intensities.</a:t>
            </a:r>
            <a:endParaRPr lang="es-MX" b="0" dirty="0">
              <a:latin typeface="Avenir Light" panose="020B0402020203020204" pitchFamily="34" charset="77"/>
              <a:ea typeface="CMU Serif Roman" panose="02000603000000000000" pitchFamily="2" charset="0"/>
            </a:endParaRPr>
          </a:p>
        </p:txBody>
      </p:sp>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58662732-0BF2-1D48-B114-6A8CD95657E0}"/>
                  </a:ext>
                </a:extLst>
              </p:cNvPr>
              <p:cNvGraphicFramePr>
                <a:graphicFrameLocks noGrp="1"/>
              </p:cNvGraphicFramePr>
              <p:nvPr>
                <p:extLst>
                  <p:ext uri="{D42A27DB-BD31-4B8C-83A1-F6EECF244321}">
                    <p14:modId xmlns:p14="http://schemas.microsoft.com/office/powerpoint/2010/main" val="3301998883"/>
                  </p:ext>
                </p:extLst>
              </p:nvPr>
            </p:nvGraphicFramePr>
            <p:xfrm>
              <a:off x="358625" y="3731637"/>
              <a:ext cx="11128833" cy="1828800"/>
            </p:xfrm>
            <a:graphic>
              <a:graphicData uri="http://schemas.openxmlformats.org/drawingml/2006/table">
                <a:tbl>
                  <a:tblPr firstRow="1" firstCol="1" bandRow="1">
                    <a:tableStyleId>{F5AB1C69-6EDB-4FF4-983F-18BD219EF322}</a:tableStyleId>
                  </a:tblPr>
                  <a:tblGrid>
                    <a:gridCol w="8062424">
                      <a:extLst>
                        <a:ext uri="{9D8B030D-6E8A-4147-A177-3AD203B41FA5}">
                          <a16:colId xmlns:a16="http://schemas.microsoft.com/office/drawing/2014/main" val="1494270009"/>
                        </a:ext>
                      </a:extLst>
                    </a:gridCol>
                    <a:gridCol w="1372300">
                      <a:extLst>
                        <a:ext uri="{9D8B030D-6E8A-4147-A177-3AD203B41FA5}">
                          <a16:colId xmlns:a16="http://schemas.microsoft.com/office/drawing/2014/main" val="1841186051"/>
                        </a:ext>
                      </a:extLst>
                    </a:gridCol>
                    <a:gridCol w="1694109">
                      <a:extLst>
                        <a:ext uri="{9D8B030D-6E8A-4147-A177-3AD203B41FA5}">
                          <a16:colId xmlns:a16="http://schemas.microsoft.com/office/drawing/2014/main" val="1870811425"/>
                        </a:ext>
                      </a:extLst>
                    </a:gridCol>
                  </a:tblGrid>
                  <a:tr h="0">
                    <a:tc>
                      <a:txBody>
                        <a:bodyPr/>
                        <a:lstStyle/>
                        <a:p>
                          <a:pPr algn="ctr"/>
                          <a:r>
                            <a:rPr lang="pt-PT" sz="1200" b="0" i="0" dirty="0">
                              <a:solidFill>
                                <a:schemeClr val="tx1"/>
                              </a:solidFill>
                              <a:effectLst/>
                              <a:latin typeface="Avenir Light" panose="020B0402020203020204" pitchFamily="34" charset="77"/>
                            </a:rPr>
                            <a:t>Discrete </a:t>
                          </a:r>
                          <a:r>
                            <a:rPr lang="pt-PT" sz="1200" b="0" i="0" dirty="0" err="1">
                              <a:solidFill>
                                <a:schemeClr val="tx1"/>
                              </a:solidFill>
                              <a:effectLst/>
                              <a:latin typeface="Avenir Light" panose="020B0402020203020204" pitchFamily="34" charset="77"/>
                            </a:rPr>
                            <a:t>damage</a:t>
                          </a:r>
                          <a:r>
                            <a:rPr lang="pt-PT" sz="1200" b="0" i="0" dirty="0">
                              <a:solidFill>
                                <a:schemeClr val="tx1"/>
                              </a:solidFill>
                              <a:effectLst/>
                              <a:latin typeface="Avenir Light" panose="020B0402020203020204" pitchFamily="34" charset="77"/>
                            </a:rPr>
                            <a:t> grades, </a:t>
                          </a:r>
                          <a14:m>
                            <m:oMath xmlns:m="http://schemas.openxmlformats.org/officeDocument/2006/math">
                              <m:sSub>
                                <m:sSubPr>
                                  <m:ctrlPr>
                                    <a:rPr lang="es-MX" sz="1200" b="0" i="1">
                                      <a:solidFill>
                                        <a:schemeClr val="tx1"/>
                                      </a:solidFill>
                                      <a:effectLst/>
                                      <a:latin typeface="Cambria Math" panose="02040503050406030204" pitchFamily="18" charset="0"/>
                                    </a:rPr>
                                  </m:ctrlPr>
                                </m:sSubPr>
                                <m:e>
                                  <m:r>
                                    <m:rPr>
                                      <m:sty m:val="p"/>
                                    </m:rPr>
                                    <a:rPr lang="en-GB" sz="1200" b="0" i="0" smtClean="0">
                                      <a:solidFill>
                                        <a:schemeClr val="tx1"/>
                                      </a:solidFill>
                                      <a:effectLst/>
                                      <a:latin typeface="Cambria Math" panose="02040503050406030204" pitchFamily="18" charset="0"/>
                                    </a:rPr>
                                    <m:t>D</m:t>
                                  </m:r>
                                </m:e>
                                <m:sub>
                                  <m:r>
                                    <m:rPr>
                                      <m:sty m:val="p"/>
                                    </m:rPr>
                                    <a:rPr lang="en-GB" sz="1200" b="0" i="0" smtClean="0">
                                      <a:solidFill>
                                        <a:schemeClr val="tx1"/>
                                      </a:solidFill>
                                      <a:effectLst/>
                                      <a:latin typeface="Cambria Math" panose="02040503050406030204" pitchFamily="18" charset="0"/>
                                    </a:rPr>
                                    <m:t>k</m:t>
                                  </m:r>
                                </m:sub>
                              </m:sSub>
                            </m:oMath>
                          </a14:m>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i="0">
                              <a:solidFill>
                                <a:schemeClr val="tx1"/>
                              </a:solidFill>
                              <a:effectLst/>
                              <a:latin typeface="Avenir Light" panose="020B0402020203020204" pitchFamily="34" charset="77"/>
                            </a:rPr>
                            <a:t>Mean damage grades, </a:t>
                          </a:r>
                          <a14:m>
                            <m:oMath xmlns:m="http://schemas.openxmlformats.org/officeDocument/2006/math">
                              <m:sSub>
                                <m:sSubPr>
                                  <m:ctrlPr>
                                    <a:rPr lang="es-MX" sz="1200" b="0" i="1">
                                      <a:solidFill>
                                        <a:schemeClr val="tx1"/>
                                      </a:solidFill>
                                      <a:effectLst/>
                                      <a:latin typeface="Cambria Math" panose="02040503050406030204" pitchFamily="18" charset="0"/>
                                    </a:rPr>
                                  </m:ctrlPr>
                                </m:sSubPr>
                                <m:e>
                                  <m:r>
                                    <a:rPr lang="en-GB" sz="1200" b="0" i="0" smtClean="0">
                                      <a:solidFill>
                                        <a:schemeClr val="tx1"/>
                                      </a:solidFill>
                                      <a:effectLst/>
                                      <a:latin typeface="Cambria Math" panose="02040503050406030204" pitchFamily="18" charset="0"/>
                                    </a:rPr>
                                    <m:t>µ</m:t>
                                  </m:r>
                                </m:e>
                                <m:sub>
                                  <m:r>
                                    <m:rPr>
                                      <m:sty m:val="p"/>
                                    </m:rPr>
                                    <a:rPr lang="en-GB" sz="1200" b="0" i="0" smtClean="0">
                                      <a:solidFill>
                                        <a:schemeClr val="tx1"/>
                                      </a:solidFill>
                                      <a:effectLst/>
                                      <a:latin typeface="Cambria Math" panose="02040503050406030204" pitchFamily="18" charset="0"/>
                                    </a:rPr>
                                    <m:t>D</m:t>
                                  </m:r>
                                </m:sub>
                              </m:sSub>
                            </m:oMath>
                          </a14:m>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6969831"/>
                      </a:ext>
                    </a:extLst>
                  </a:tr>
                  <a:tr h="0">
                    <a:tc>
                      <a:txBody>
                        <a:bodyPr/>
                        <a:lstStyle/>
                        <a:p>
                          <a:r>
                            <a:rPr lang="en-GB" sz="1200" b="0" i="0" dirty="0">
                              <a:solidFill>
                                <a:schemeClr val="tx1"/>
                              </a:solidFill>
                              <a:effectLst/>
                              <a:latin typeface="Avenir Light" panose="020B0402020203020204" pitchFamily="34" charset="77"/>
                            </a:rPr>
                            <a:t>D</a:t>
                          </a:r>
                          <a:r>
                            <a:rPr lang="en-GB" sz="1200" b="0" i="0" baseline="-25000" dirty="0">
                              <a:solidFill>
                                <a:schemeClr val="tx1"/>
                              </a:solidFill>
                              <a:effectLst/>
                              <a:latin typeface="Avenir Light" panose="020B0402020203020204" pitchFamily="34" charset="77"/>
                            </a:rPr>
                            <a:t>0</a:t>
                          </a:r>
                          <a:r>
                            <a:rPr lang="en-GB" sz="1200" b="0" i="0" dirty="0">
                              <a:solidFill>
                                <a:schemeClr val="tx1"/>
                              </a:solidFill>
                              <a:effectLst/>
                              <a:latin typeface="Avenir Light" panose="020B0402020203020204" pitchFamily="34" charset="77"/>
                            </a:rPr>
                            <a:t> – No damage. No observed damage.</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i="0">
                              <a:solidFill>
                                <a:schemeClr val="tx1"/>
                              </a:solidFill>
                              <a:effectLst/>
                              <a:latin typeface="Avenir Light" panose="020B0402020203020204" pitchFamily="34" charset="77"/>
                            </a:rPr>
                            <a:t>[0.00, 0.50]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046877"/>
                      </a:ext>
                    </a:extLst>
                  </a:tr>
                  <a:tr h="0">
                    <a:tc>
                      <a:txBody>
                        <a:bodyPr/>
                        <a:lstStyle/>
                        <a:p>
                          <a:r>
                            <a:rPr lang="en-GB" sz="1200" b="0" i="0" dirty="0">
                              <a:solidFill>
                                <a:schemeClr val="tx1"/>
                              </a:solidFill>
                              <a:effectLst/>
                              <a:latin typeface="Avenir Light" panose="020B0402020203020204" pitchFamily="34" charset="77"/>
                            </a:rPr>
                            <a:t>D</a:t>
                          </a:r>
                          <a:r>
                            <a:rPr lang="en-GB" sz="1200" b="0" i="0" baseline="-25000" dirty="0">
                              <a:solidFill>
                                <a:schemeClr val="tx1"/>
                              </a:solidFill>
                              <a:effectLst/>
                              <a:latin typeface="Avenir Light" panose="020B0402020203020204" pitchFamily="34" charset="77"/>
                            </a:rPr>
                            <a:t>1</a:t>
                          </a:r>
                          <a:r>
                            <a:rPr lang="en-GB" sz="1200" b="0" i="0" dirty="0">
                              <a:solidFill>
                                <a:schemeClr val="tx1"/>
                              </a:solidFill>
                              <a:effectLst/>
                              <a:latin typeface="Avenir Light" panose="020B0402020203020204" pitchFamily="34" charset="77"/>
                            </a:rPr>
                            <a:t> – Slight damage. Presence of very localised and hairline cracking.</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i="0">
                              <a:solidFill>
                                <a:schemeClr val="tx1"/>
                              </a:solidFill>
                              <a:effectLst/>
                              <a:latin typeface="Avenir Light" panose="020B0402020203020204" pitchFamily="34" charset="77"/>
                            </a:rPr>
                            <a:t>[0.50, 1.42]</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6245877"/>
                      </a:ext>
                    </a:extLst>
                  </a:tr>
                  <a:tr h="0">
                    <a:tc>
                      <a:txBody>
                        <a:bodyPr/>
                        <a:lstStyle/>
                        <a:p>
                          <a:r>
                            <a:rPr lang="en-GB" sz="1200" b="0" i="0">
                              <a:solidFill>
                                <a:schemeClr val="tx1"/>
                              </a:solidFill>
                              <a:effectLst/>
                              <a:latin typeface="Avenir Light" panose="020B0402020203020204" pitchFamily="34" charset="77"/>
                            </a:rPr>
                            <a:t>D</a:t>
                          </a:r>
                          <a:r>
                            <a:rPr lang="en-GB" sz="1200" b="0" i="0" baseline="-25000">
                              <a:solidFill>
                                <a:schemeClr val="tx1"/>
                              </a:solidFill>
                              <a:effectLst/>
                              <a:latin typeface="Avenir Light" panose="020B0402020203020204" pitchFamily="34" charset="77"/>
                            </a:rPr>
                            <a:t>2</a:t>
                          </a:r>
                          <a:r>
                            <a:rPr lang="en-GB" sz="1200" b="0" i="0">
                              <a:solidFill>
                                <a:schemeClr val="tx1"/>
                              </a:solidFill>
                              <a:effectLst/>
                              <a:latin typeface="Avenir Light" panose="020B0402020203020204" pitchFamily="34" charset="77"/>
                            </a:rPr>
                            <a:t> – Moderate damage. Cracking around openings; localised detachment of wall coverings (plaster, tiles, etc.).s</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i="0">
                              <a:solidFill>
                                <a:schemeClr val="tx1"/>
                              </a:solidFill>
                              <a:effectLst/>
                              <a:latin typeface="Avenir Light" panose="020B0402020203020204" pitchFamily="34" charset="77"/>
                            </a:rPr>
                            <a:t>[1.42, 2.50]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7995354"/>
                      </a:ext>
                    </a:extLst>
                  </a:tr>
                  <a:tr h="0">
                    <a:tc>
                      <a:txBody>
                        <a:bodyPr/>
                        <a:lstStyle/>
                        <a:p>
                          <a:r>
                            <a:rPr lang="en-GB" sz="1200" b="0" i="0" dirty="0">
                              <a:solidFill>
                                <a:schemeClr val="tx1"/>
                              </a:solidFill>
                              <a:effectLst/>
                              <a:latin typeface="Avenir Light" panose="020B0402020203020204" pitchFamily="34" charset="77"/>
                            </a:rPr>
                            <a:t>D</a:t>
                          </a:r>
                          <a:r>
                            <a:rPr lang="en-GB" sz="1200" b="0" i="0" baseline="-25000" dirty="0">
                              <a:solidFill>
                                <a:schemeClr val="tx1"/>
                              </a:solidFill>
                              <a:effectLst/>
                              <a:latin typeface="Avenir Light" panose="020B0402020203020204" pitchFamily="34" charset="77"/>
                            </a:rPr>
                            <a:t>3</a:t>
                          </a:r>
                          <a:r>
                            <a:rPr lang="en-GB" sz="1200" b="0" i="0" dirty="0">
                              <a:solidFill>
                                <a:schemeClr val="tx1"/>
                              </a:solidFill>
                              <a:effectLst/>
                              <a:latin typeface="Avenir Light" panose="020B0402020203020204" pitchFamily="34" charset="77"/>
                            </a:rPr>
                            <a:t> – Severe damage. Opening of large diagonal cracks; significant cracking of parapets; masonry walls may exhibit visible separation from diaphragms; generalised plaster detachment.</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i="0">
                              <a:solidFill>
                                <a:schemeClr val="tx1"/>
                              </a:solidFill>
                              <a:effectLst/>
                              <a:latin typeface="Avenir Light" panose="020B0402020203020204" pitchFamily="34" charset="77"/>
                            </a:rPr>
                            <a:t>[2.50, 3.50]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847094"/>
                      </a:ext>
                    </a:extLst>
                  </a:tr>
                  <a:tr h="0">
                    <a:tc>
                      <a:txBody>
                        <a:bodyPr/>
                        <a:lstStyle/>
                        <a:p>
                          <a:r>
                            <a:rPr lang="en-GB" sz="1200" b="0" i="0">
                              <a:solidFill>
                                <a:schemeClr val="tx1"/>
                              </a:solidFill>
                              <a:effectLst/>
                              <a:latin typeface="Avenir Light" panose="020B0402020203020204" pitchFamily="34" charset="77"/>
                            </a:rPr>
                            <a:t>D</a:t>
                          </a:r>
                          <a:r>
                            <a:rPr lang="en-GB" sz="1200" b="0" i="0" baseline="-25000">
                              <a:solidFill>
                                <a:schemeClr val="tx1"/>
                              </a:solidFill>
                              <a:effectLst/>
                              <a:latin typeface="Avenir Light" panose="020B0402020203020204" pitchFamily="34" charset="77"/>
                            </a:rPr>
                            <a:t>4</a:t>
                          </a:r>
                          <a:r>
                            <a:rPr lang="en-GB" sz="1200" b="0" i="0">
                              <a:solidFill>
                                <a:schemeClr val="tx1"/>
                              </a:solidFill>
                              <a:effectLst/>
                              <a:latin typeface="Avenir Light" panose="020B0402020203020204" pitchFamily="34" charset="77"/>
                            </a:rPr>
                            <a:t> – Very severe damage. Facade walls with large areas of openings have suffered extensive cracking. </a:t>
                          </a:r>
                          <a:r>
                            <a:rPr lang="es-MX" sz="1200" b="0" i="0">
                              <a:solidFill>
                                <a:schemeClr val="tx1"/>
                              </a:solidFill>
                              <a:effectLst/>
                              <a:latin typeface="Avenir Light" panose="020B0402020203020204" pitchFamily="34" charset="77"/>
                            </a:rPr>
                            <a:t>Partial collapse of the facade (shear cracking, disaggregation, etc.).</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i="0">
                              <a:solidFill>
                                <a:schemeClr val="tx1"/>
                              </a:solidFill>
                              <a:effectLst/>
                              <a:latin typeface="Avenir Light" panose="020B0402020203020204" pitchFamily="34" charset="77"/>
                            </a:rPr>
                            <a:t>[3.50, 4.00]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5326547"/>
                      </a:ext>
                    </a:extLst>
                  </a:tr>
                  <a:tr h="0">
                    <a:tc>
                      <a:txBody>
                        <a:bodyPr/>
                        <a:lstStyle/>
                        <a:p>
                          <a:r>
                            <a:rPr lang="en-GB" sz="1200" b="0" i="0">
                              <a:solidFill>
                                <a:schemeClr val="tx1"/>
                              </a:solidFill>
                              <a:effectLst/>
                              <a:latin typeface="Avenir Light" panose="020B0402020203020204" pitchFamily="34" charset="77"/>
                            </a:rPr>
                            <a:t>D</a:t>
                          </a:r>
                          <a:r>
                            <a:rPr lang="en-GB" sz="1200" b="0" i="0" baseline="-25000">
                              <a:solidFill>
                                <a:schemeClr val="tx1"/>
                              </a:solidFill>
                              <a:effectLst/>
                              <a:latin typeface="Avenir Light" panose="020B0402020203020204" pitchFamily="34" charset="77"/>
                            </a:rPr>
                            <a:t>5</a:t>
                          </a:r>
                          <a:r>
                            <a:rPr lang="en-GB" sz="1200" b="0" i="0">
                              <a:solidFill>
                                <a:schemeClr val="tx1"/>
                              </a:solidFill>
                              <a:effectLst/>
                              <a:latin typeface="Avenir Light" panose="020B0402020203020204" pitchFamily="34" charset="77"/>
                            </a:rPr>
                            <a:t> – Destruction. Total in-plane or out-of-plane failure of the facade wall.</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200" b="0" i="0" dirty="0">
                              <a:solidFill>
                                <a:schemeClr val="tx1"/>
                              </a:solidFill>
                              <a:effectLst/>
                              <a:latin typeface="Avenir Light" panose="020B0402020203020204" pitchFamily="34" charset="77"/>
                            </a:rPr>
                            <a:t>[4.00, 5.00]</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028903"/>
                      </a:ext>
                    </a:extLst>
                  </a:tr>
                </a:tbl>
              </a:graphicData>
            </a:graphic>
          </p:graphicFrame>
        </mc:Choice>
        <mc:Fallback xmlns="">
          <p:graphicFrame>
            <p:nvGraphicFramePr>
              <p:cNvPr id="3" name="Tabla 2">
                <a:extLst>
                  <a:ext uri="{FF2B5EF4-FFF2-40B4-BE49-F238E27FC236}">
                    <a16:creationId xmlns:a16="http://schemas.microsoft.com/office/drawing/2014/main" id="{58662732-0BF2-1D48-B114-6A8CD95657E0}"/>
                  </a:ext>
                </a:extLst>
              </p:cNvPr>
              <p:cNvGraphicFramePr>
                <a:graphicFrameLocks noGrp="1"/>
              </p:cNvGraphicFramePr>
              <p:nvPr>
                <p:extLst>
                  <p:ext uri="{D42A27DB-BD31-4B8C-83A1-F6EECF244321}">
                    <p14:modId xmlns:p14="http://schemas.microsoft.com/office/powerpoint/2010/main" val="3301998883"/>
                  </p:ext>
                </p:extLst>
              </p:nvPr>
            </p:nvGraphicFramePr>
            <p:xfrm>
              <a:off x="358625" y="3731637"/>
              <a:ext cx="11128833" cy="1828800"/>
            </p:xfrm>
            <a:graphic>
              <a:graphicData uri="http://schemas.openxmlformats.org/drawingml/2006/table">
                <a:tbl>
                  <a:tblPr firstRow="1" firstCol="1" bandRow="1">
                    <a:tableStyleId>{F5AB1C69-6EDB-4FF4-983F-18BD219EF322}</a:tableStyleId>
                  </a:tblPr>
                  <a:tblGrid>
                    <a:gridCol w="8062424">
                      <a:extLst>
                        <a:ext uri="{9D8B030D-6E8A-4147-A177-3AD203B41FA5}">
                          <a16:colId xmlns:a16="http://schemas.microsoft.com/office/drawing/2014/main" val="1494270009"/>
                        </a:ext>
                      </a:extLst>
                    </a:gridCol>
                    <a:gridCol w="1372300">
                      <a:extLst>
                        <a:ext uri="{9D8B030D-6E8A-4147-A177-3AD203B41FA5}">
                          <a16:colId xmlns:a16="http://schemas.microsoft.com/office/drawing/2014/main" val="1841186051"/>
                        </a:ext>
                      </a:extLst>
                    </a:gridCol>
                    <a:gridCol w="1694109">
                      <a:extLst>
                        <a:ext uri="{9D8B030D-6E8A-4147-A177-3AD203B41FA5}">
                          <a16:colId xmlns:a16="http://schemas.microsoft.com/office/drawing/2014/main" val="1870811425"/>
                        </a:ext>
                      </a:extLst>
                    </a:gridCol>
                  </a:tblGrid>
                  <a:tr h="365760">
                    <a:tc>
                      <a:txBody>
                        <a:bodyPr/>
                        <a:lstStyle/>
                        <a:p>
                          <a:endParaRPr lang="es-MX"/>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57" t="-13793" r="-38268" b="-427586"/>
                          </a:stretch>
                        </a:blipFill>
                      </a:tcPr>
                    </a:tc>
                    <a:tc>
                      <a:txBody>
                        <a:bodyPr/>
                        <a:lstStyle/>
                        <a:p>
                          <a:pPr algn="ct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55224" t="-13793" r="-746" b="-427586"/>
                          </a:stretch>
                        </a:blipFill>
                      </a:tcPr>
                    </a:tc>
                    <a:extLst>
                      <a:ext uri="{0D108BD9-81ED-4DB2-BD59-A6C34878D82A}">
                        <a16:rowId xmlns:a16="http://schemas.microsoft.com/office/drawing/2014/main" val="2106969831"/>
                      </a:ext>
                    </a:extLst>
                  </a:tr>
                  <a:tr h="182880">
                    <a:tc>
                      <a:txBody>
                        <a:bodyPr/>
                        <a:lstStyle/>
                        <a:p>
                          <a:r>
                            <a:rPr lang="en-GB" sz="1200" b="0" i="0" dirty="0">
                              <a:solidFill>
                                <a:schemeClr val="tx1"/>
                              </a:solidFill>
                              <a:effectLst/>
                              <a:latin typeface="Avenir Light" panose="020B0402020203020204" pitchFamily="34" charset="77"/>
                            </a:rPr>
                            <a:t>D</a:t>
                          </a:r>
                          <a:r>
                            <a:rPr lang="en-GB" sz="1200" b="0" i="0" baseline="-25000" dirty="0">
                              <a:solidFill>
                                <a:schemeClr val="tx1"/>
                              </a:solidFill>
                              <a:effectLst/>
                              <a:latin typeface="Avenir Light" panose="020B0402020203020204" pitchFamily="34" charset="77"/>
                            </a:rPr>
                            <a:t>0</a:t>
                          </a:r>
                          <a:r>
                            <a:rPr lang="en-GB" sz="1200" b="0" i="0" dirty="0">
                              <a:solidFill>
                                <a:schemeClr val="tx1"/>
                              </a:solidFill>
                              <a:effectLst/>
                              <a:latin typeface="Avenir Light" panose="020B0402020203020204" pitchFamily="34" charset="77"/>
                            </a:rPr>
                            <a:t> – No damage. No observed damage.</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i="0">
                              <a:solidFill>
                                <a:schemeClr val="tx1"/>
                              </a:solidFill>
                              <a:effectLst/>
                              <a:latin typeface="Avenir Light" panose="020B0402020203020204" pitchFamily="34" charset="77"/>
                            </a:rPr>
                            <a:t>[0.00, 0.50]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046877"/>
                      </a:ext>
                    </a:extLst>
                  </a:tr>
                  <a:tr h="182880">
                    <a:tc>
                      <a:txBody>
                        <a:bodyPr/>
                        <a:lstStyle/>
                        <a:p>
                          <a:r>
                            <a:rPr lang="en-GB" sz="1200" b="0" i="0" dirty="0">
                              <a:solidFill>
                                <a:schemeClr val="tx1"/>
                              </a:solidFill>
                              <a:effectLst/>
                              <a:latin typeface="Avenir Light" panose="020B0402020203020204" pitchFamily="34" charset="77"/>
                            </a:rPr>
                            <a:t>D</a:t>
                          </a:r>
                          <a:r>
                            <a:rPr lang="en-GB" sz="1200" b="0" i="0" baseline="-25000" dirty="0">
                              <a:solidFill>
                                <a:schemeClr val="tx1"/>
                              </a:solidFill>
                              <a:effectLst/>
                              <a:latin typeface="Avenir Light" panose="020B0402020203020204" pitchFamily="34" charset="77"/>
                            </a:rPr>
                            <a:t>1</a:t>
                          </a:r>
                          <a:r>
                            <a:rPr lang="en-GB" sz="1200" b="0" i="0" dirty="0">
                              <a:solidFill>
                                <a:schemeClr val="tx1"/>
                              </a:solidFill>
                              <a:effectLst/>
                              <a:latin typeface="Avenir Light" panose="020B0402020203020204" pitchFamily="34" charset="77"/>
                            </a:rPr>
                            <a:t> – Slight damage. Presence of very localised and hairline cracking.</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i="0">
                              <a:solidFill>
                                <a:schemeClr val="tx1"/>
                              </a:solidFill>
                              <a:effectLst/>
                              <a:latin typeface="Avenir Light" panose="020B0402020203020204" pitchFamily="34" charset="77"/>
                            </a:rPr>
                            <a:t>[0.50, 1.42]</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6245877"/>
                      </a:ext>
                    </a:extLst>
                  </a:tr>
                  <a:tr h="182880">
                    <a:tc>
                      <a:txBody>
                        <a:bodyPr/>
                        <a:lstStyle/>
                        <a:p>
                          <a:r>
                            <a:rPr lang="en-GB" sz="1200" b="0" i="0">
                              <a:solidFill>
                                <a:schemeClr val="tx1"/>
                              </a:solidFill>
                              <a:effectLst/>
                              <a:latin typeface="Avenir Light" panose="020B0402020203020204" pitchFamily="34" charset="77"/>
                            </a:rPr>
                            <a:t>D</a:t>
                          </a:r>
                          <a:r>
                            <a:rPr lang="en-GB" sz="1200" b="0" i="0" baseline="-25000">
                              <a:solidFill>
                                <a:schemeClr val="tx1"/>
                              </a:solidFill>
                              <a:effectLst/>
                              <a:latin typeface="Avenir Light" panose="020B0402020203020204" pitchFamily="34" charset="77"/>
                            </a:rPr>
                            <a:t>2</a:t>
                          </a:r>
                          <a:r>
                            <a:rPr lang="en-GB" sz="1200" b="0" i="0">
                              <a:solidFill>
                                <a:schemeClr val="tx1"/>
                              </a:solidFill>
                              <a:effectLst/>
                              <a:latin typeface="Avenir Light" panose="020B0402020203020204" pitchFamily="34" charset="77"/>
                            </a:rPr>
                            <a:t> – Moderate damage. Cracking around openings; localised detachment of wall coverings (plaster, tiles, etc.).s</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i="0">
                              <a:solidFill>
                                <a:schemeClr val="tx1"/>
                              </a:solidFill>
                              <a:effectLst/>
                              <a:latin typeface="Avenir Light" panose="020B0402020203020204" pitchFamily="34" charset="77"/>
                            </a:rPr>
                            <a:t>[1.42, 2.50]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7995354"/>
                      </a:ext>
                    </a:extLst>
                  </a:tr>
                  <a:tr h="365760">
                    <a:tc>
                      <a:txBody>
                        <a:bodyPr/>
                        <a:lstStyle/>
                        <a:p>
                          <a:r>
                            <a:rPr lang="en-GB" sz="1200" b="0" i="0" dirty="0">
                              <a:solidFill>
                                <a:schemeClr val="tx1"/>
                              </a:solidFill>
                              <a:effectLst/>
                              <a:latin typeface="Avenir Light" panose="020B0402020203020204" pitchFamily="34" charset="77"/>
                            </a:rPr>
                            <a:t>D</a:t>
                          </a:r>
                          <a:r>
                            <a:rPr lang="en-GB" sz="1200" b="0" i="0" baseline="-25000" dirty="0">
                              <a:solidFill>
                                <a:schemeClr val="tx1"/>
                              </a:solidFill>
                              <a:effectLst/>
                              <a:latin typeface="Avenir Light" panose="020B0402020203020204" pitchFamily="34" charset="77"/>
                            </a:rPr>
                            <a:t>3</a:t>
                          </a:r>
                          <a:r>
                            <a:rPr lang="en-GB" sz="1200" b="0" i="0" dirty="0">
                              <a:solidFill>
                                <a:schemeClr val="tx1"/>
                              </a:solidFill>
                              <a:effectLst/>
                              <a:latin typeface="Avenir Light" panose="020B0402020203020204" pitchFamily="34" charset="77"/>
                            </a:rPr>
                            <a:t> – Severe damage. Opening of large diagonal cracks; significant cracking of parapets; masonry walls may exhibit visible separation from diaphragms; generalised plaster detachment.</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i="0">
                              <a:solidFill>
                                <a:schemeClr val="tx1"/>
                              </a:solidFill>
                              <a:effectLst/>
                              <a:latin typeface="Avenir Light" panose="020B0402020203020204" pitchFamily="34" charset="77"/>
                            </a:rPr>
                            <a:t>[2.50, 3.50]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847094"/>
                      </a:ext>
                    </a:extLst>
                  </a:tr>
                  <a:tr h="365760">
                    <a:tc>
                      <a:txBody>
                        <a:bodyPr/>
                        <a:lstStyle/>
                        <a:p>
                          <a:r>
                            <a:rPr lang="en-GB" sz="1200" b="0" i="0">
                              <a:solidFill>
                                <a:schemeClr val="tx1"/>
                              </a:solidFill>
                              <a:effectLst/>
                              <a:latin typeface="Avenir Light" panose="020B0402020203020204" pitchFamily="34" charset="77"/>
                            </a:rPr>
                            <a:t>D</a:t>
                          </a:r>
                          <a:r>
                            <a:rPr lang="en-GB" sz="1200" b="0" i="0" baseline="-25000">
                              <a:solidFill>
                                <a:schemeClr val="tx1"/>
                              </a:solidFill>
                              <a:effectLst/>
                              <a:latin typeface="Avenir Light" panose="020B0402020203020204" pitchFamily="34" charset="77"/>
                            </a:rPr>
                            <a:t>4</a:t>
                          </a:r>
                          <a:r>
                            <a:rPr lang="en-GB" sz="1200" b="0" i="0">
                              <a:solidFill>
                                <a:schemeClr val="tx1"/>
                              </a:solidFill>
                              <a:effectLst/>
                              <a:latin typeface="Avenir Light" panose="020B0402020203020204" pitchFamily="34" charset="77"/>
                            </a:rPr>
                            <a:t> – Very severe damage. Facade walls with large areas of openings have suffered extensive cracking. </a:t>
                          </a:r>
                          <a:r>
                            <a:rPr lang="es-MX" sz="1200" b="0" i="0">
                              <a:solidFill>
                                <a:schemeClr val="tx1"/>
                              </a:solidFill>
                              <a:effectLst/>
                              <a:latin typeface="Avenir Light" panose="020B0402020203020204" pitchFamily="34" charset="77"/>
                            </a:rPr>
                            <a:t>Partial collapse of the facade (shear cracking, disaggregation, etc.).</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i="0">
                              <a:solidFill>
                                <a:schemeClr val="tx1"/>
                              </a:solidFill>
                              <a:effectLst/>
                              <a:latin typeface="Avenir Light" panose="020B0402020203020204" pitchFamily="34" charset="77"/>
                            </a:rPr>
                            <a:t>[3.50, 4.00]</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5326547"/>
                      </a:ext>
                    </a:extLst>
                  </a:tr>
                  <a:tr h="182880">
                    <a:tc>
                      <a:txBody>
                        <a:bodyPr/>
                        <a:lstStyle/>
                        <a:p>
                          <a:r>
                            <a:rPr lang="en-GB" sz="1200" b="0" i="0">
                              <a:solidFill>
                                <a:schemeClr val="tx1"/>
                              </a:solidFill>
                              <a:effectLst/>
                              <a:latin typeface="Avenir Light" panose="020B0402020203020204" pitchFamily="34" charset="77"/>
                            </a:rPr>
                            <a:t>D</a:t>
                          </a:r>
                          <a:r>
                            <a:rPr lang="en-GB" sz="1200" b="0" i="0" baseline="-25000">
                              <a:solidFill>
                                <a:schemeClr val="tx1"/>
                              </a:solidFill>
                              <a:effectLst/>
                              <a:latin typeface="Avenir Light" panose="020B0402020203020204" pitchFamily="34" charset="77"/>
                            </a:rPr>
                            <a:t>5</a:t>
                          </a:r>
                          <a:r>
                            <a:rPr lang="en-GB" sz="1200" b="0" i="0">
                              <a:solidFill>
                                <a:schemeClr val="tx1"/>
                              </a:solidFill>
                              <a:effectLst/>
                              <a:latin typeface="Avenir Light" panose="020B0402020203020204" pitchFamily="34" charset="77"/>
                            </a:rPr>
                            <a:t> – Destruction. Total in-plane or out-of-plane failure of the facade wall.</a:t>
                          </a:r>
                          <a:endParaRPr lang="es-MX" sz="1200" b="0" i="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200" b="0" i="0" dirty="0">
                              <a:solidFill>
                                <a:schemeClr val="tx1"/>
                              </a:solidFill>
                              <a:effectLst/>
                              <a:latin typeface="Avenir Light" panose="020B0402020203020204" pitchFamily="34" charset="77"/>
                            </a:rPr>
                            <a:t>[4.00, 5.00]</a:t>
                          </a:r>
                          <a:endParaRPr lang="es-MX" sz="1200" b="0" i="0" dirty="0">
                            <a:solidFill>
                              <a:schemeClr val="tx1"/>
                            </a:solidFill>
                            <a:effectLst/>
                            <a:latin typeface="Avenir Light" panose="020B0402020203020204" pitchFamily="34" charset="77"/>
                            <a:ea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028903"/>
                      </a:ext>
                    </a:extLst>
                  </a:tr>
                </a:tbl>
              </a:graphicData>
            </a:graphic>
          </p:graphicFrame>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6E53062A-7D8B-A049-87B4-043DD0EDB3F3}"/>
                  </a:ext>
                </a:extLst>
              </p:cNvPr>
              <p:cNvSpPr/>
              <p:nvPr/>
            </p:nvSpPr>
            <p:spPr>
              <a:xfrm>
                <a:off x="8254652" y="998539"/>
                <a:ext cx="3456384" cy="2384820"/>
              </a:xfrm>
              <a:prstGeom prst="rect">
                <a:avLst/>
              </a:prstGeom>
            </p:spPr>
            <p:txBody>
              <a:bodyPr wrap="square">
                <a:spAutoFit/>
              </a:bodyPr>
              <a:lstStyle/>
              <a:p>
                <a:pPr indent="457200" algn="r"/>
                <a:r>
                  <a:rPr lang="en-GB" sz="1600" b="0" dirty="0">
                    <a:effectLst/>
                    <a:latin typeface="Avenir Light" panose="020B0402020203020204" pitchFamily="34" charset="77"/>
                    <a:ea typeface="Times New Roman" panose="02020603050405020304" pitchFamily="18" charset="0"/>
                  </a:rPr>
                  <a:t>			</a:t>
                </a:r>
                <a:endParaRPr lang="es-MX" sz="1600" b="0" dirty="0">
                  <a:effectLst/>
                  <a:latin typeface="Avenir Light" panose="020B0402020203020204" pitchFamily="34" charset="77"/>
                  <a:ea typeface="Times New Roman" panose="02020603050405020304" pitchFamily="18" charset="0"/>
                </a:endParaRPr>
              </a:p>
              <a:p>
                <a:pPr indent="457200" algn="r"/>
                <a14:m>
                  <m:oMath xmlns:m="http://schemas.openxmlformats.org/officeDocument/2006/math">
                    <m:sSub>
                      <m:sSubPr>
                        <m:ctrlPr>
                          <a:rPr lang="es-MX" sz="1600" b="0" i="1">
                            <a:effectLst/>
                            <a:latin typeface="Cambria Math" panose="02040503050406030204" pitchFamily="18" charset="0"/>
                            <a:ea typeface="Times New Roman" panose="02020603050405020304" pitchFamily="18" charset="0"/>
                          </a:rPr>
                        </m:ctrlPr>
                      </m:sSubPr>
                      <m:e>
                        <m:r>
                          <m:rPr>
                            <m:sty m:val="p"/>
                          </m:rPr>
                          <a:rPr lang="en-GB" sz="1600" b="0" smtClean="0">
                            <a:effectLst/>
                            <a:latin typeface="Cambria Math" panose="02040503050406030204" pitchFamily="18" charset="0"/>
                            <a:ea typeface="Times New Roman" panose="02020603050405020304" pitchFamily="18" charset="0"/>
                          </a:rPr>
                          <m:t>I</m:t>
                        </m:r>
                      </m:e>
                      <m:sub>
                        <m:r>
                          <m:rPr>
                            <m:sty m:val="p"/>
                          </m:rPr>
                          <a:rPr lang="en-GB" sz="1600" b="0" smtClean="0">
                            <a:effectLst/>
                            <a:latin typeface="Cambria Math" panose="02040503050406030204" pitchFamily="18" charset="0"/>
                            <a:ea typeface="Times New Roman" panose="02020603050405020304" pitchFamily="18" charset="0"/>
                          </a:rPr>
                          <m:t>vf</m:t>
                        </m:r>
                      </m:sub>
                    </m:sSub>
                    <m:r>
                      <a:rPr lang="en-GB" sz="1600" b="0" smtClean="0">
                        <a:effectLst/>
                        <a:latin typeface="Cambria Math" panose="02040503050406030204" pitchFamily="18" charset="0"/>
                        <a:ea typeface="Times New Roman" panose="02020603050405020304" pitchFamily="18" charset="0"/>
                      </a:rPr>
                      <m:t>=</m:t>
                    </m:r>
                    <m:f>
                      <m:fPr>
                        <m:ctrlPr>
                          <a:rPr lang="es-MX" sz="1600" b="0" i="1">
                            <a:effectLst/>
                            <a:latin typeface="Cambria Math" panose="02040503050406030204" pitchFamily="18" charset="0"/>
                            <a:ea typeface="Times New Roman" panose="02020603050405020304" pitchFamily="18" charset="0"/>
                          </a:rPr>
                        </m:ctrlPr>
                      </m:fPr>
                      <m:num>
                        <m:sSubSup>
                          <m:sSubSupPr>
                            <m:ctrlPr>
                              <a:rPr lang="es-MX" sz="1600" b="0" i="1">
                                <a:effectLst/>
                                <a:latin typeface="Cambria Math" panose="02040503050406030204" pitchFamily="18" charset="0"/>
                                <a:ea typeface="Times New Roman" panose="02020603050405020304" pitchFamily="18" charset="0"/>
                              </a:rPr>
                            </m:ctrlPr>
                          </m:sSubSupPr>
                          <m:e>
                            <m:r>
                              <a:rPr lang="en-GB" sz="1600" b="0" smtClean="0">
                                <a:effectLst/>
                                <a:latin typeface="Cambria Math" panose="02040503050406030204" pitchFamily="18" charset="0"/>
                                <a:ea typeface="Times New Roman" panose="02020603050405020304" pitchFamily="18" charset="0"/>
                              </a:rPr>
                              <m:t>100(</m:t>
                            </m:r>
                            <m:r>
                              <m:rPr>
                                <m:sty m:val="p"/>
                              </m:rPr>
                              <a:rPr lang="en-GB" sz="1600" b="0" smtClean="0">
                                <a:effectLst/>
                                <a:latin typeface="Cambria Math" panose="02040503050406030204" pitchFamily="18" charset="0"/>
                                <a:ea typeface="Times New Roman" panose="02020603050405020304" pitchFamily="18" charset="0"/>
                              </a:rPr>
                              <m:t>I</m:t>
                            </m:r>
                          </m:e>
                          <m:sub>
                            <m:r>
                              <m:rPr>
                                <m:sty m:val="p"/>
                              </m:rPr>
                              <a:rPr lang="en-GB" sz="1600" b="0" smtClean="0">
                                <a:effectLst/>
                                <a:latin typeface="Cambria Math" panose="02040503050406030204" pitchFamily="18" charset="0"/>
                                <a:ea typeface="Times New Roman" panose="02020603050405020304" pitchFamily="18" charset="0"/>
                              </a:rPr>
                              <m:t>vf</m:t>
                            </m:r>
                          </m:sub>
                          <m:sup>
                            <m:r>
                              <a:rPr lang="en-GB" sz="1600" b="0" smtClean="0">
                                <a:effectLst/>
                                <a:latin typeface="Cambria Math" panose="02040503050406030204" pitchFamily="18" charset="0"/>
                                <a:ea typeface="Times New Roman" panose="02020603050405020304" pitchFamily="18" charset="0"/>
                              </a:rPr>
                              <m:t>∗</m:t>
                            </m:r>
                          </m:sup>
                        </m:sSubSup>
                        <m:r>
                          <a:rPr lang="en-GB" sz="1600" b="0" smtClean="0">
                            <a:effectLst/>
                            <a:latin typeface="Cambria Math" panose="02040503050406030204" pitchFamily="18" charset="0"/>
                            <a:ea typeface="Times New Roman" panose="02020603050405020304" pitchFamily="18" charset="0"/>
                          </a:rPr>
                          <m:t>+100)</m:t>
                        </m:r>
                      </m:num>
                      <m:den>
                        <m:r>
                          <a:rPr lang="en-GB" sz="1600" b="0" smtClean="0">
                            <a:effectLst/>
                            <a:latin typeface="Cambria Math" panose="02040503050406030204" pitchFamily="18" charset="0"/>
                            <a:ea typeface="Times New Roman" panose="02020603050405020304" pitchFamily="18" charset="0"/>
                          </a:rPr>
                          <m:t>675</m:t>
                        </m:r>
                      </m:den>
                    </m:f>
                  </m:oMath>
                </a14:m>
                <a:r>
                  <a:rPr lang="en-GB" sz="1600" b="0" dirty="0">
                    <a:effectLst/>
                    <a:latin typeface="Avenir Light" panose="020B0402020203020204" pitchFamily="34" charset="77"/>
                    <a:ea typeface="Times New Roman" panose="02020603050405020304" pitchFamily="18" charset="0"/>
                  </a:rPr>
                  <a:t>						</a:t>
                </a:r>
                <a:endParaRPr lang="es-MX" sz="1600" b="0" dirty="0">
                  <a:effectLst/>
                  <a:latin typeface="Avenir Light" panose="020B0402020203020204" pitchFamily="34" charset="77"/>
                  <a:ea typeface="Times New Roman" panose="02020603050405020304" pitchFamily="18" charset="0"/>
                </a:endParaRPr>
              </a:p>
              <a:p>
                <a:pPr indent="457200" algn="r"/>
                <a14:m>
                  <m:oMath xmlns:m="http://schemas.openxmlformats.org/officeDocument/2006/math">
                    <m:r>
                      <m:rPr>
                        <m:sty m:val="p"/>
                      </m:rPr>
                      <a:rPr lang="en-GB" sz="1600" b="0" smtClean="0">
                        <a:effectLst/>
                        <a:latin typeface="Cambria Math" panose="02040503050406030204" pitchFamily="18" charset="0"/>
                        <a:ea typeface="Times New Roman" panose="02020603050405020304" pitchFamily="18" charset="0"/>
                      </a:rPr>
                      <m:t>V</m:t>
                    </m:r>
                    <m:r>
                      <a:rPr lang="en-GB" sz="1600" b="0" smtClean="0">
                        <a:effectLst/>
                        <a:latin typeface="Cambria Math" panose="02040503050406030204" pitchFamily="18" charset="0"/>
                        <a:ea typeface="Times New Roman" panose="02020603050405020304" pitchFamily="18" charset="0"/>
                      </a:rPr>
                      <m:t>=0.0592+0.0057·</m:t>
                    </m:r>
                    <m:sSub>
                      <m:sSubPr>
                        <m:ctrlPr>
                          <a:rPr lang="es-MX" sz="1600" b="0" i="1">
                            <a:effectLst/>
                            <a:latin typeface="Cambria Math" panose="02040503050406030204" pitchFamily="18" charset="0"/>
                            <a:ea typeface="Times New Roman" panose="02020603050405020304" pitchFamily="18" charset="0"/>
                          </a:rPr>
                        </m:ctrlPr>
                      </m:sSubPr>
                      <m:e>
                        <m:r>
                          <m:rPr>
                            <m:sty m:val="p"/>
                          </m:rPr>
                          <a:rPr lang="en-GB" sz="1600" b="0" smtClean="0">
                            <a:effectLst/>
                            <a:latin typeface="Cambria Math" panose="02040503050406030204" pitchFamily="18" charset="0"/>
                            <a:ea typeface="Times New Roman" panose="02020603050405020304" pitchFamily="18" charset="0"/>
                          </a:rPr>
                          <m:t>I</m:t>
                        </m:r>
                      </m:e>
                      <m:sub>
                        <m:r>
                          <m:rPr>
                            <m:sty m:val="p"/>
                          </m:rPr>
                          <a:rPr lang="en-GB" sz="1600" b="0" smtClean="0">
                            <a:effectLst/>
                            <a:latin typeface="Cambria Math" panose="02040503050406030204" pitchFamily="18" charset="0"/>
                            <a:ea typeface="Times New Roman" panose="02020603050405020304" pitchFamily="18" charset="0"/>
                          </a:rPr>
                          <m:t>vf</m:t>
                        </m:r>
                      </m:sub>
                    </m:sSub>
                  </m:oMath>
                </a14:m>
                <a:r>
                  <a:rPr lang="en-GB" sz="1600" b="0" dirty="0">
                    <a:effectLst/>
                    <a:latin typeface="Avenir Light" panose="020B0402020203020204" pitchFamily="34" charset="77"/>
                    <a:ea typeface="Times New Roman" panose="02020603050405020304" pitchFamily="18" charset="0"/>
                  </a:rPr>
                  <a:t>				</a:t>
                </a:r>
                <a:endParaRPr lang="es-MX" sz="1600" b="0" dirty="0">
                  <a:effectLst/>
                  <a:latin typeface="Avenir Light" panose="020B0402020203020204" pitchFamily="34" charset="77"/>
                  <a:ea typeface="Times New Roman" panose="02020603050405020304" pitchFamily="18" charset="0"/>
                </a:endParaRPr>
              </a:p>
              <a:p>
                <a14:m>
                  <m:oMath xmlns:m="http://schemas.openxmlformats.org/officeDocument/2006/math">
                    <m:sSub>
                      <m:sSubPr>
                        <m:ctrlPr>
                          <a:rPr lang="es-MX" sz="1600" b="0" i="1">
                            <a:effectLst/>
                            <a:latin typeface="Cambria Math" panose="02040503050406030204" pitchFamily="18" charset="0"/>
                          </a:rPr>
                        </m:ctrlPr>
                      </m:sSubPr>
                      <m:e>
                        <m:r>
                          <a:rPr lang="en-GB" sz="1600" b="0" smtClean="0">
                            <a:effectLst/>
                            <a:latin typeface="Cambria Math" panose="02040503050406030204" pitchFamily="18" charset="0"/>
                            <a:ea typeface="Times New Roman" panose="02020603050405020304" pitchFamily="18" charset="0"/>
                            <a:cs typeface="Times New Roman" panose="02020603050405020304" pitchFamily="18" charset="0"/>
                          </a:rPr>
                          <m:t>µ</m:t>
                        </m:r>
                      </m:e>
                      <m:sub>
                        <m:r>
                          <m:rPr>
                            <m:sty m:val="p"/>
                          </m:rPr>
                          <a:rPr lang="en-GB" sz="1600" b="0" smtClean="0">
                            <a:effectLst/>
                            <a:latin typeface="Cambria Math" panose="02040503050406030204" pitchFamily="18" charset="0"/>
                            <a:ea typeface="Times New Roman" panose="02020603050405020304" pitchFamily="18" charset="0"/>
                            <a:cs typeface="Times New Roman" panose="02020603050405020304" pitchFamily="18" charset="0"/>
                          </a:rPr>
                          <m:t>D</m:t>
                        </m:r>
                      </m:sub>
                    </m:sSub>
                    <m:r>
                      <a:rPr lang="en-GB" sz="1600" b="0" smtClean="0">
                        <a:effectLst/>
                        <a:latin typeface="Cambria Math" panose="02040503050406030204" pitchFamily="18" charset="0"/>
                        <a:ea typeface="Times New Roman" panose="02020603050405020304" pitchFamily="18" charset="0"/>
                        <a:cs typeface="Times New Roman" panose="02020603050405020304" pitchFamily="18" charset="0"/>
                      </a:rPr>
                      <m:t>=2.51+2.5·</m:t>
                    </m:r>
                    <m:func>
                      <m:funcPr>
                        <m:ctrlPr>
                          <a:rPr lang="es-MX" sz="1600" b="0" i="1">
                            <a:effectLst/>
                            <a:latin typeface="Cambria Math" panose="02040503050406030204" pitchFamily="18" charset="0"/>
                          </a:rPr>
                        </m:ctrlPr>
                      </m:funcPr>
                      <m:fName>
                        <m:r>
                          <m:rPr>
                            <m:sty m:val="p"/>
                          </m:rPr>
                          <a:rPr lang="en-GB" sz="1600" b="0" smtClean="0">
                            <a:effectLst/>
                            <a:latin typeface="Cambria Math" panose="02040503050406030204" pitchFamily="18" charset="0"/>
                            <a:ea typeface="Times New Roman" panose="02020603050405020304" pitchFamily="18" charset="0"/>
                            <a:cs typeface="Times New Roman" panose="02020603050405020304" pitchFamily="18" charset="0"/>
                          </a:rPr>
                          <m:t>tanh</m:t>
                        </m:r>
                      </m:fName>
                      <m:e>
                        <m:d>
                          <m:dPr>
                            <m:ctrlPr>
                              <a:rPr lang="es-MX" sz="1600" b="0" i="1">
                                <a:effectLst/>
                                <a:latin typeface="Cambria Math" panose="02040503050406030204" pitchFamily="18" charset="0"/>
                              </a:rPr>
                            </m:ctrlPr>
                          </m:dPr>
                          <m:e>
                            <m:f>
                              <m:fPr>
                                <m:ctrlPr>
                                  <a:rPr lang="es-MX" sz="1600" b="0" i="1">
                                    <a:effectLst/>
                                    <a:latin typeface="Cambria Math" panose="02040503050406030204" pitchFamily="18" charset="0"/>
                                  </a:rPr>
                                </m:ctrlPr>
                              </m:fPr>
                              <m:num>
                                <m:r>
                                  <m:rPr>
                                    <m:sty m:val="p"/>
                                  </m:rPr>
                                  <a:rPr lang="en-GB" sz="1600" b="0" smtClean="0">
                                    <a:effectLst/>
                                    <a:latin typeface="Cambria Math" panose="02040503050406030204" pitchFamily="18" charset="0"/>
                                    <a:ea typeface="Times New Roman" panose="02020603050405020304" pitchFamily="18" charset="0"/>
                                    <a:cs typeface="Times New Roman" panose="02020603050405020304" pitchFamily="18" charset="0"/>
                                  </a:rPr>
                                  <m:t>I</m:t>
                                </m:r>
                                <m:r>
                                  <a:rPr lang="en-GB" sz="1600" b="0" smtClean="0">
                                    <a:effectLst/>
                                    <a:latin typeface="Cambria Math" panose="02040503050406030204" pitchFamily="18" charset="0"/>
                                    <a:ea typeface="Times New Roman" panose="02020603050405020304" pitchFamily="18" charset="0"/>
                                    <a:cs typeface="Times New Roman" panose="02020603050405020304" pitchFamily="18" charset="0"/>
                                  </a:rPr>
                                  <m:t>+5.25·</m:t>
                                </m:r>
                                <m:r>
                                  <m:rPr>
                                    <m:sty m:val="p"/>
                                  </m:rPr>
                                  <a:rPr lang="en-GB" sz="1600" b="0" smtClean="0">
                                    <a:effectLst/>
                                    <a:latin typeface="Cambria Math" panose="02040503050406030204" pitchFamily="18" charset="0"/>
                                    <a:ea typeface="Times New Roman" panose="02020603050405020304" pitchFamily="18" charset="0"/>
                                    <a:cs typeface="Times New Roman" panose="02020603050405020304" pitchFamily="18" charset="0"/>
                                  </a:rPr>
                                  <m:t>V</m:t>
                                </m:r>
                                <m:r>
                                  <a:rPr lang="en-GB" sz="1600" b="0" smtClean="0">
                                    <a:effectLst/>
                                    <a:latin typeface="Cambria Math" panose="02040503050406030204" pitchFamily="18" charset="0"/>
                                    <a:ea typeface="Times New Roman" panose="02020603050405020304" pitchFamily="18" charset="0"/>
                                    <a:cs typeface="Times New Roman" panose="02020603050405020304" pitchFamily="18" charset="0"/>
                                  </a:rPr>
                                  <m:t>−11.6</m:t>
                                </m:r>
                              </m:num>
                              <m:den>
                                <m:r>
                                  <m:rPr>
                                    <m:sty m:val="p"/>
                                  </m:rPr>
                                  <a:rPr lang="en-GB" sz="1600" b="0" smtClean="0">
                                    <a:effectLst/>
                                    <a:latin typeface="Cambria Math" panose="02040503050406030204" pitchFamily="18" charset="0"/>
                                    <a:ea typeface="Times New Roman" panose="02020603050405020304" pitchFamily="18" charset="0"/>
                                    <a:cs typeface="Times New Roman" panose="02020603050405020304" pitchFamily="18" charset="0"/>
                                  </a:rPr>
                                  <m:t>Q</m:t>
                                </m:r>
                              </m:den>
                            </m:f>
                          </m:e>
                        </m:d>
                      </m:e>
                    </m:func>
                  </m:oMath>
                </a14:m>
                <a:r>
                  <a:rPr lang="en-GB" sz="1600" b="0" dirty="0">
                    <a:effectLst/>
                    <a:latin typeface="Avenir Light" panose="020B0402020203020204" pitchFamily="34" charset="77"/>
                    <a:ea typeface="Times New Roman" panose="02020603050405020304" pitchFamily="18" charset="0"/>
                    <a:cs typeface="Times New Roman" panose="02020603050405020304" pitchFamily="18" charset="0"/>
                  </a:rPr>
                  <a:t>	</a:t>
                </a:r>
                <a:r>
                  <a:rPr lang="es-MX" sz="1600" b="0" dirty="0">
                    <a:effectLst/>
                    <a:latin typeface="Avenir Light" panose="020B0402020203020204" pitchFamily="34" charset="77"/>
                  </a:rPr>
                  <a:t> </a:t>
                </a:r>
                <a:endParaRPr lang="en-GB" sz="1600" b="0" dirty="0">
                  <a:latin typeface="Avenir Light" panose="020B0402020203020204" pitchFamily="34" charset="77"/>
                </a:endParaRPr>
              </a:p>
            </p:txBody>
          </p:sp>
        </mc:Choice>
        <mc:Fallback xmlns="">
          <p:sp>
            <p:nvSpPr>
              <p:cNvPr id="4" name="Rectángulo 3">
                <a:extLst>
                  <a:ext uri="{FF2B5EF4-FFF2-40B4-BE49-F238E27FC236}">
                    <a16:creationId xmlns:a16="http://schemas.microsoft.com/office/drawing/2014/main" id="{6E53062A-7D8B-A049-87B4-043DD0EDB3F3}"/>
                  </a:ext>
                </a:extLst>
              </p:cNvPr>
              <p:cNvSpPr>
                <a:spLocks noRot="1" noChangeAspect="1" noMove="1" noResize="1" noEditPoints="1" noAdjustHandles="1" noChangeArrowheads="1" noChangeShapeType="1" noTextEdit="1"/>
              </p:cNvSpPr>
              <p:nvPr/>
            </p:nvSpPr>
            <p:spPr>
              <a:xfrm>
                <a:off x="8254652" y="998539"/>
                <a:ext cx="3456384" cy="2384820"/>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771666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9"/>
          <p:cNvSpPr>
            <a:spLocks noGrp="1"/>
          </p:cNvSpPr>
          <p:nvPr>
            <p:ph type="title"/>
          </p:nvPr>
        </p:nvSpPr>
        <p:spPr>
          <a:xfrm>
            <a:off x="358626" y="765177"/>
            <a:ext cx="11230224" cy="466725"/>
          </a:xfrm>
        </p:spPr>
        <p:txBody>
          <a:bodyPr/>
          <a:lstStyle/>
          <a:p>
            <a:r>
              <a:rPr lang="en-US" b="0" dirty="0">
                <a:latin typeface="Avenir Light" panose="020B0402020203020204" pitchFamily="34" charset="77"/>
              </a:rPr>
              <a:t>Workflow for the Vulnerability Index Method implementation</a:t>
            </a:r>
            <a:endParaRPr lang="en-US" sz="2000" b="0" dirty="0">
              <a:latin typeface="Avenir Light" panose="020B0402020203020204" pitchFamily="34" charset="77"/>
            </a:endParaRPr>
          </a:p>
        </p:txBody>
      </p:sp>
      <p:sp>
        <p:nvSpPr>
          <p:cNvPr id="11" name="Title 9"/>
          <p:cNvSpPr txBox="1">
            <a:spLocks/>
          </p:cNvSpPr>
          <p:nvPr/>
        </p:nvSpPr>
        <p:spPr bwMode="auto">
          <a:xfrm>
            <a:off x="232714" y="1236983"/>
            <a:ext cx="11356136" cy="4968875"/>
          </a:xfrm>
          <a:prstGeom prst="rect">
            <a:avLst/>
          </a:prstGeom>
          <a:noFill/>
          <a:ln w="9525">
            <a:noFill/>
            <a:miter lim="800000"/>
            <a:headEnd/>
            <a:tailEnd/>
          </a:ln>
        </p:spPr>
        <p:txBody>
          <a:bodyPr lIns="92075" tIns="46037" rIns="92075" bIns="46037"/>
          <a:lstStyle/>
          <a:p>
            <a:pPr algn="just"/>
            <a:r>
              <a:rPr lang="es-MX" b="0" dirty="0">
                <a:latin typeface="Avenir Light" panose="020B0402020203020204" pitchFamily="34" charset="77"/>
              </a:rPr>
              <a:t>In order to optimise the data acquisition for feeding the Vulnerability Index Method, a workflow for supporting the process of data acquisition was designed. This approach includes the use of Geographic Information Systems (GIS) as the main database; cloud storage; and a smartphone app devoted to the capture of information in the database. The use of open-source tools and software would permit to maximise the collaborative work of numerous agents.</a:t>
            </a:r>
            <a:endParaRPr lang="es-MX" b="0" dirty="0">
              <a:latin typeface="Avenir Light" panose="020B0402020203020204" pitchFamily="34" charset="77"/>
              <a:ea typeface="CMU Serif Roman" panose="02000603000000000000" pitchFamily="2" charset="0"/>
            </a:endParaRPr>
          </a:p>
        </p:txBody>
      </p:sp>
      <p:pic>
        <p:nvPicPr>
          <p:cNvPr id="6" name="Imagen 5">
            <a:extLst>
              <a:ext uri="{FF2B5EF4-FFF2-40B4-BE49-F238E27FC236}">
                <a16:creationId xmlns:a16="http://schemas.microsoft.com/office/drawing/2014/main" id="{350E5345-2F71-E244-A1DE-0DBB9D52E0DC}"/>
              </a:ext>
            </a:extLst>
          </p:cNvPr>
          <p:cNvPicPr/>
          <p:nvPr/>
        </p:nvPicPr>
        <p:blipFill>
          <a:blip r:embed="rId3">
            <a:extLst>
              <a:ext uri="{28A0092B-C50C-407E-A947-70E740481C1C}">
                <a14:useLocalDpi xmlns:a14="http://schemas.microsoft.com/office/drawing/2010/main" val="0"/>
              </a:ext>
            </a:extLst>
          </a:blip>
          <a:stretch>
            <a:fillRect/>
          </a:stretch>
        </p:blipFill>
        <p:spPr>
          <a:xfrm>
            <a:off x="1485900" y="2960948"/>
            <a:ext cx="9217024" cy="2987925"/>
          </a:xfrm>
          <a:prstGeom prst="rect">
            <a:avLst/>
          </a:prstGeom>
        </p:spPr>
      </p:pic>
    </p:spTree>
    <p:extLst>
      <p:ext uri="{BB962C8B-B14F-4D97-AF65-F5344CB8AC3E}">
        <p14:creationId xmlns:p14="http://schemas.microsoft.com/office/powerpoint/2010/main" val="23397506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9"/>
          <p:cNvSpPr>
            <a:spLocks noGrp="1"/>
          </p:cNvSpPr>
          <p:nvPr>
            <p:ph type="title"/>
          </p:nvPr>
        </p:nvSpPr>
        <p:spPr>
          <a:xfrm>
            <a:off x="358626" y="765177"/>
            <a:ext cx="11230224" cy="466725"/>
          </a:xfrm>
        </p:spPr>
        <p:txBody>
          <a:bodyPr/>
          <a:lstStyle/>
          <a:p>
            <a:r>
              <a:rPr lang="en-US" b="0" dirty="0">
                <a:latin typeface="Avenir Light" panose="020B0402020203020204" pitchFamily="34" charset="77"/>
              </a:rPr>
              <a:t>Atlixco, Puebla, as a case study</a:t>
            </a:r>
            <a:endParaRPr lang="en-US" sz="2000" b="0" dirty="0">
              <a:latin typeface="Avenir Light" panose="020B0402020203020204" pitchFamily="34" charset="77"/>
            </a:endParaRPr>
          </a:p>
        </p:txBody>
      </p:sp>
      <p:sp>
        <p:nvSpPr>
          <p:cNvPr id="11" name="Title 9"/>
          <p:cNvSpPr txBox="1">
            <a:spLocks/>
          </p:cNvSpPr>
          <p:nvPr/>
        </p:nvSpPr>
        <p:spPr bwMode="auto">
          <a:xfrm>
            <a:off x="232714" y="1236983"/>
            <a:ext cx="4997602" cy="4968875"/>
          </a:xfrm>
          <a:prstGeom prst="rect">
            <a:avLst/>
          </a:prstGeom>
          <a:noFill/>
          <a:ln w="9525">
            <a:noFill/>
            <a:miter lim="800000"/>
            <a:headEnd/>
            <a:tailEnd/>
          </a:ln>
        </p:spPr>
        <p:txBody>
          <a:bodyPr lIns="92075" tIns="46037" rIns="92075" bIns="46037"/>
          <a:lstStyle/>
          <a:p>
            <a:pPr marL="285750" indent="-285750" algn="just">
              <a:buFont typeface="Arial" panose="020B0604020202020204" pitchFamily="34" charset="0"/>
              <a:buChar char="•"/>
            </a:pPr>
            <a:r>
              <a:rPr lang="en-GB" b="0" dirty="0">
                <a:latin typeface="Avenir Light" panose="020B0402020203020204" pitchFamily="34" charset="77"/>
                <a:ea typeface="CMU Serif Roman" panose="02000603000000000000" pitchFamily="2" charset="0"/>
              </a:rPr>
              <a:t>It is legally recognised as a Zone of Historical Monuments. Furthermore, it is close to the epicentre (ca. 40km).</a:t>
            </a:r>
          </a:p>
          <a:p>
            <a:pPr marL="285750" indent="-285750">
              <a:buFont typeface="Arial" panose="020B0604020202020204" pitchFamily="34" charset="0"/>
              <a:buChar char="•"/>
            </a:pPr>
            <a:r>
              <a:rPr lang="en-GB" b="0" dirty="0">
                <a:latin typeface="Avenir Light" panose="020B0402020203020204" pitchFamily="34" charset="77"/>
                <a:ea typeface="CMU Serif Roman" panose="02000603000000000000" pitchFamily="2" charset="0"/>
              </a:rPr>
              <a:t>The set of nine buildings (sample) are:</a:t>
            </a:r>
          </a:p>
          <a:p>
            <a:pPr marL="742950" lvl="1" indent="-285750">
              <a:buFont typeface="Wingdings" pitchFamily="2" charset="2"/>
              <a:buChar char="ü"/>
            </a:pPr>
            <a:r>
              <a:rPr lang="en-GB" b="0" dirty="0">
                <a:latin typeface="Avenir Light" panose="020B0402020203020204" pitchFamily="34" charset="77"/>
                <a:ea typeface="CMU Serif Roman" panose="02000603000000000000" pitchFamily="2" charset="0"/>
              </a:rPr>
              <a:t>Catalogued as a Historical Monuments;</a:t>
            </a:r>
          </a:p>
          <a:p>
            <a:pPr marL="742950" lvl="1" indent="-285750">
              <a:buFont typeface="Wingdings" pitchFamily="2" charset="2"/>
              <a:buChar char="ü"/>
            </a:pPr>
            <a:r>
              <a:rPr lang="en-GB" b="0" dirty="0">
                <a:latin typeface="Avenir Light" panose="020B0402020203020204" pitchFamily="34" charset="77"/>
                <a:ea typeface="CMU Serif Roman" panose="02000603000000000000" pitchFamily="2" charset="0"/>
              </a:rPr>
              <a:t>Masonry constructions of no more than three levels;</a:t>
            </a:r>
          </a:p>
          <a:p>
            <a:pPr marL="742950" lvl="1" indent="-285750">
              <a:buFont typeface="Wingdings" pitchFamily="2" charset="2"/>
              <a:buChar char="ü"/>
            </a:pPr>
            <a:r>
              <a:rPr lang="en-GB" b="0" dirty="0">
                <a:latin typeface="Avenir Light" panose="020B0402020203020204" pitchFamily="34" charset="77"/>
                <a:ea typeface="CMU Serif Roman" panose="02000603000000000000" pitchFamily="2" charset="0"/>
              </a:rPr>
              <a:t>Commercial and/or housing typologies;</a:t>
            </a:r>
          </a:p>
          <a:p>
            <a:pPr marL="742950" lvl="1" indent="-285750">
              <a:buFont typeface="Wingdings" pitchFamily="2" charset="2"/>
              <a:buChar char="ü"/>
            </a:pPr>
            <a:r>
              <a:rPr lang="en-GB" b="0" dirty="0">
                <a:latin typeface="Avenir Light" panose="020B0402020203020204" pitchFamily="34" charset="77"/>
                <a:ea typeface="CMU Serif Roman" panose="02000603000000000000" pitchFamily="2" charset="0"/>
              </a:rPr>
              <a:t>Clearly visible in Google Maps before and after the earthquake.</a:t>
            </a:r>
          </a:p>
          <a:p>
            <a:pPr marL="285750" indent="-285750">
              <a:buFont typeface="Arial" panose="020B0604020202020204" pitchFamily="34" charset="0"/>
              <a:buChar char="•"/>
            </a:pPr>
            <a:r>
              <a:rPr lang="en-GB" b="0" dirty="0">
                <a:latin typeface="Avenir Light" panose="020B0402020203020204" pitchFamily="34" charset="77"/>
                <a:ea typeface="CMU Serif Roman" panose="02000603000000000000" pitchFamily="2" charset="0"/>
              </a:rPr>
              <a:t>Seismic intensity (I): 7.5</a:t>
            </a:r>
            <a:r>
              <a:rPr lang="en-GB" b="0" baseline="30000" dirty="0">
                <a:latin typeface="Avenir Light" panose="020B0402020203020204" pitchFamily="34" charset="77"/>
                <a:ea typeface="CMU Serif Roman" panose="02000603000000000000" pitchFamily="2" charset="0"/>
              </a:rPr>
              <a:t>*</a:t>
            </a:r>
            <a:endParaRPr lang="en-GB" b="0" dirty="0">
              <a:latin typeface="Avenir Light" panose="020B0402020203020204" pitchFamily="34" charset="77"/>
              <a:ea typeface="CMU Serif Roman" panose="02000603000000000000" pitchFamily="2" charset="0"/>
            </a:endParaRPr>
          </a:p>
          <a:p>
            <a:pPr marL="285750" indent="-285750">
              <a:buFont typeface="Arial" panose="020B0604020202020204" pitchFamily="34" charset="0"/>
              <a:buChar char="•"/>
            </a:pPr>
            <a:r>
              <a:rPr lang="en-GB" b="0" dirty="0">
                <a:latin typeface="Avenir Light" panose="020B0402020203020204" pitchFamily="34" charset="77"/>
                <a:ea typeface="CMU Serif Roman" panose="02000603000000000000" pitchFamily="2" charset="0"/>
              </a:rPr>
              <a:t>Structural ductility (Q): 1.0</a:t>
            </a:r>
            <a:r>
              <a:rPr lang="en-GB" b="0" baseline="30000" dirty="0">
                <a:latin typeface="Avenir Light" panose="020B0402020203020204" pitchFamily="34" charset="77"/>
                <a:ea typeface="CMU Serif Roman" panose="02000603000000000000" pitchFamily="2" charset="0"/>
              </a:rPr>
              <a:t>**</a:t>
            </a:r>
          </a:p>
          <a:p>
            <a:pPr marL="285750" indent="-285750">
              <a:buFont typeface="Arial" panose="020B0604020202020204" pitchFamily="34" charset="0"/>
              <a:buChar char="•"/>
            </a:pPr>
            <a:endParaRPr lang="en-GB" b="0" dirty="0">
              <a:latin typeface="Avenir Light" panose="020B0402020203020204" pitchFamily="34" charset="77"/>
            </a:endParaRPr>
          </a:p>
          <a:p>
            <a:r>
              <a:rPr lang="es-MX" sz="1200" b="0" baseline="30000" dirty="0">
                <a:latin typeface="Avenir Light" panose="020B0402020203020204" pitchFamily="34" charset="77"/>
                <a:ea typeface="CMU Serif Roman" panose="02000603000000000000" pitchFamily="2" charset="0"/>
              </a:rPr>
              <a:t>*</a:t>
            </a:r>
            <a:r>
              <a:rPr lang="en-GB" sz="1200" b="0" dirty="0">
                <a:latin typeface="Avenir Light" panose="020B0402020203020204" pitchFamily="34" charset="77"/>
              </a:rPr>
              <a:t>USGS map of intensities https://</a:t>
            </a:r>
            <a:r>
              <a:rPr lang="en-GB" sz="1200" b="0" dirty="0" err="1">
                <a:latin typeface="Avenir Light" panose="020B0402020203020204" pitchFamily="34" charset="77"/>
              </a:rPr>
              <a:t>earthquake.usgs.gov</a:t>
            </a:r>
            <a:r>
              <a:rPr lang="en-GB" sz="1200" b="0" dirty="0">
                <a:latin typeface="Avenir Light" panose="020B0402020203020204" pitchFamily="34" charset="77"/>
              </a:rPr>
              <a:t>/earthquakes/</a:t>
            </a:r>
            <a:r>
              <a:rPr lang="en-GB" sz="1200" b="0" dirty="0" err="1">
                <a:latin typeface="Avenir Light" panose="020B0402020203020204" pitchFamily="34" charset="77"/>
              </a:rPr>
              <a:t>eventpage</a:t>
            </a:r>
            <a:r>
              <a:rPr lang="en-GB" sz="1200" b="0" dirty="0">
                <a:latin typeface="Avenir Light" panose="020B0402020203020204" pitchFamily="34" charset="77"/>
              </a:rPr>
              <a:t>/us2000ar20/</a:t>
            </a:r>
          </a:p>
          <a:p>
            <a:r>
              <a:rPr lang="en-GB" sz="1200" b="0" dirty="0" err="1">
                <a:latin typeface="Avenir Light" panose="020B0402020203020204" pitchFamily="34" charset="77"/>
              </a:rPr>
              <a:t>map?historic-seismicity</a:t>
            </a:r>
            <a:r>
              <a:rPr lang="en-GB" sz="1200" b="0" dirty="0">
                <a:latin typeface="Avenir Light" panose="020B0402020203020204" pitchFamily="34" charset="77"/>
              </a:rPr>
              <a:t>=</a:t>
            </a:r>
            <a:r>
              <a:rPr lang="en-GB" sz="1200" b="0" dirty="0" err="1">
                <a:latin typeface="Avenir Light" panose="020B0402020203020204" pitchFamily="34" charset="77"/>
              </a:rPr>
              <a:t>true&amp;shakemap-intensity</a:t>
            </a:r>
            <a:r>
              <a:rPr lang="en-GB" sz="1200" b="0" dirty="0">
                <a:latin typeface="Avenir Light" panose="020B0402020203020204" pitchFamily="34" charset="77"/>
              </a:rPr>
              <a:t>=false</a:t>
            </a:r>
          </a:p>
          <a:p>
            <a:endParaRPr lang="en-GB" sz="1200" b="0" dirty="0">
              <a:latin typeface="Avenir Light" panose="020B0402020203020204" pitchFamily="34" charset="77"/>
            </a:endParaRPr>
          </a:p>
          <a:p>
            <a:r>
              <a:rPr lang="es-MX" sz="1200" b="0" baseline="30000" dirty="0">
                <a:latin typeface="Avenir Light" panose="020B0402020203020204" pitchFamily="34" charset="77"/>
                <a:ea typeface="CMU Serif Roman" panose="02000603000000000000" pitchFamily="2" charset="0"/>
              </a:rPr>
              <a:t>**</a:t>
            </a:r>
            <a:r>
              <a:rPr lang="en-GB" sz="1200" b="0" dirty="0">
                <a:latin typeface="Avenir Light" panose="020B0402020203020204" pitchFamily="34" charset="77"/>
              </a:rPr>
              <a:t>Table 4.2.3 of the Complementary Technical Code for Seismic Design of the Building Code for Mexico City</a:t>
            </a:r>
            <a:endParaRPr lang="en-GB" sz="1200" b="0" dirty="0">
              <a:latin typeface="Avenir Light" panose="020B0402020203020204" pitchFamily="34" charset="77"/>
              <a:ea typeface="CMU Serif Roman" panose="02000603000000000000" pitchFamily="2" charset="0"/>
            </a:endParaRPr>
          </a:p>
        </p:txBody>
      </p:sp>
      <p:pic>
        <p:nvPicPr>
          <p:cNvPr id="3" name="Imagen 2">
            <a:extLst>
              <a:ext uri="{FF2B5EF4-FFF2-40B4-BE49-F238E27FC236}">
                <a16:creationId xmlns:a16="http://schemas.microsoft.com/office/drawing/2014/main" id="{42125B88-0061-AA41-A876-618F4B8209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8647" y="4014487"/>
            <a:ext cx="2160000" cy="1382602"/>
          </a:xfrm>
          <a:prstGeom prst="rect">
            <a:avLst/>
          </a:prstGeom>
        </p:spPr>
      </p:pic>
      <p:pic>
        <p:nvPicPr>
          <p:cNvPr id="5" name="Imagen 4">
            <a:extLst>
              <a:ext uri="{FF2B5EF4-FFF2-40B4-BE49-F238E27FC236}">
                <a16:creationId xmlns:a16="http://schemas.microsoft.com/office/drawing/2014/main" id="{D0893446-ACD3-E64E-9F03-30869682B6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9491" y="4014916"/>
            <a:ext cx="2160000" cy="1381744"/>
          </a:xfrm>
          <a:prstGeom prst="rect">
            <a:avLst/>
          </a:prstGeom>
        </p:spPr>
      </p:pic>
      <p:pic>
        <p:nvPicPr>
          <p:cNvPr id="7" name="Imagen 6">
            <a:extLst>
              <a:ext uri="{FF2B5EF4-FFF2-40B4-BE49-F238E27FC236}">
                <a16:creationId xmlns:a16="http://schemas.microsoft.com/office/drawing/2014/main" id="{02F5856E-DF0A-0E43-9218-5312FD23ED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7870" y="4021610"/>
            <a:ext cx="2160000" cy="1382603"/>
          </a:xfrm>
          <a:prstGeom prst="rect">
            <a:avLst/>
          </a:prstGeom>
        </p:spPr>
      </p:pic>
      <p:pic>
        <p:nvPicPr>
          <p:cNvPr id="9" name="Imagen 8">
            <a:extLst>
              <a:ext uri="{FF2B5EF4-FFF2-40B4-BE49-F238E27FC236}">
                <a16:creationId xmlns:a16="http://schemas.microsoft.com/office/drawing/2014/main" id="{3351296F-0C41-D948-B92F-4C1BC733D2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4344" y="2441702"/>
            <a:ext cx="2160000" cy="1279718"/>
          </a:xfrm>
          <a:prstGeom prst="rect">
            <a:avLst/>
          </a:prstGeom>
        </p:spPr>
      </p:pic>
      <p:pic>
        <p:nvPicPr>
          <p:cNvPr id="12" name="Imagen 11">
            <a:extLst>
              <a:ext uri="{FF2B5EF4-FFF2-40B4-BE49-F238E27FC236}">
                <a16:creationId xmlns:a16="http://schemas.microsoft.com/office/drawing/2014/main" id="{D0D81E1E-890E-104A-8051-BA79D408AB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89491" y="2250302"/>
            <a:ext cx="2160000" cy="1471118"/>
          </a:xfrm>
          <a:prstGeom prst="rect">
            <a:avLst/>
          </a:prstGeom>
        </p:spPr>
      </p:pic>
      <p:pic>
        <p:nvPicPr>
          <p:cNvPr id="14" name="Imagen 13">
            <a:extLst>
              <a:ext uri="{FF2B5EF4-FFF2-40B4-BE49-F238E27FC236}">
                <a16:creationId xmlns:a16="http://schemas.microsoft.com/office/drawing/2014/main" id="{8BC1059D-14B2-BD4B-B8B9-BE8ADF569A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90335" y="2565949"/>
            <a:ext cx="2160000" cy="1115110"/>
          </a:xfrm>
          <a:prstGeom prst="rect">
            <a:avLst/>
          </a:prstGeom>
        </p:spPr>
      </p:pic>
      <p:pic>
        <p:nvPicPr>
          <p:cNvPr id="16" name="Imagen 15">
            <a:extLst>
              <a:ext uri="{FF2B5EF4-FFF2-40B4-BE49-F238E27FC236}">
                <a16:creationId xmlns:a16="http://schemas.microsoft.com/office/drawing/2014/main" id="{1B853FE5-92BF-C242-BCB9-9161D9FD7A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4344" y="642955"/>
            <a:ext cx="2160000" cy="1389225"/>
          </a:xfrm>
          <a:prstGeom prst="rect">
            <a:avLst/>
          </a:prstGeom>
        </p:spPr>
      </p:pic>
      <p:pic>
        <p:nvPicPr>
          <p:cNvPr id="18" name="Imagen 17">
            <a:extLst>
              <a:ext uri="{FF2B5EF4-FFF2-40B4-BE49-F238E27FC236}">
                <a16:creationId xmlns:a16="http://schemas.microsoft.com/office/drawing/2014/main" id="{4A435A9C-8783-1647-B248-CAB1549A2F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89491" y="639532"/>
            <a:ext cx="2160000" cy="1394134"/>
          </a:xfrm>
          <a:prstGeom prst="rect">
            <a:avLst/>
          </a:prstGeom>
        </p:spPr>
      </p:pic>
      <p:pic>
        <p:nvPicPr>
          <p:cNvPr id="20" name="Imagen 19">
            <a:extLst>
              <a:ext uri="{FF2B5EF4-FFF2-40B4-BE49-F238E27FC236}">
                <a16:creationId xmlns:a16="http://schemas.microsoft.com/office/drawing/2014/main" id="{819967A5-06BE-4C40-B377-2F85559B166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90335" y="639532"/>
            <a:ext cx="2160000" cy="1315215"/>
          </a:xfrm>
          <a:prstGeom prst="rect">
            <a:avLst/>
          </a:prstGeom>
        </p:spPr>
      </p:pic>
      <p:sp>
        <p:nvSpPr>
          <p:cNvPr id="31" name="Rectángulo 30">
            <a:extLst>
              <a:ext uri="{FF2B5EF4-FFF2-40B4-BE49-F238E27FC236}">
                <a16:creationId xmlns:a16="http://schemas.microsoft.com/office/drawing/2014/main" id="{6683CB65-C395-CB44-8B1D-542FDF00C7CF}"/>
              </a:ext>
            </a:extLst>
          </p:cNvPr>
          <p:cNvSpPr/>
          <p:nvPr/>
        </p:nvSpPr>
        <p:spPr>
          <a:xfrm>
            <a:off x="5216816" y="5455104"/>
            <a:ext cx="6831054" cy="1015663"/>
          </a:xfrm>
          <a:prstGeom prst="rect">
            <a:avLst/>
          </a:prstGeom>
        </p:spPr>
        <p:txBody>
          <a:bodyPr wrap="square">
            <a:spAutoFit/>
          </a:bodyPr>
          <a:lstStyle/>
          <a:p>
            <a:r>
              <a:rPr lang="en-GB" sz="1000" b="0" dirty="0">
                <a:latin typeface="Avenir Light" panose="020B0402020203020204" pitchFamily="34" charset="77"/>
              </a:rPr>
              <a:t>Photographs taken from the corresponding datasheets of the Nacional Catalogue for Historical Monuments.</a:t>
            </a:r>
          </a:p>
          <a:p>
            <a:r>
              <a:rPr lang="es-MX" sz="1000" b="0" dirty="0">
                <a:latin typeface="Avenir Light" panose="020B0402020203020204" pitchFamily="34" charset="77"/>
              </a:rPr>
              <a:t>Instituto Nacional de Antropología e Historia México. Coordinación Nacional de Monumentos Históricos (2020) Datasheets number I-21-00121, I-21-00078, I-21-00107, I-21-00083, I-21-00087, I-21-00086, I-21-00024, I-21-00066 and I-21-00079. In: Catálogo Nac. Monum. Históricos Inmuebles. https://www.catalogonacionalmhi.inah.gob.mx/consultaPublica. Accessed 26 Jan 2021</a:t>
            </a:r>
          </a:p>
          <a:p>
            <a:endParaRPr lang="en-GB" sz="1000" b="0" dirty="0">
              <a:latin typeface="Avenir Light" panose="020B0402020203020204" pitchFamily="34" charset="77"/>
            </a:endParaRPr>
          </a:p>
        </p:txBody>
      </p:sp>
    </p:spTree>
    <p:extLst>
      <p:ext uri="{BB962C8B-B14F-4D97-AF65-F5344CB8AC3E}">
        <p14:creationId xmlns:p14="http://schemas.microsoft.com/office/powerpoint/2010/main" val="6854208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9"/>
          <p:cNvSpPr>
            <a:spLocks noGrp="1"/>
          </p:cNvSpPr>
          <p:nvPr>
            <p:ph type="title"/>
          </p:nvPr>
        </p:nvSpPr>
        <p:spPr>
          <a:xfrm>
            <a:off x="358626" y="765177"/>
            <a:ext cx="11230224" cy="466725"/>
          </a:xfrm>
        </p:spPr>
        <p:txBody>
          <a:bodyPr/>
          <a:lstStyle/>
          <a:p>
            <a:r>
              <a:rPr lang="en-US" b="0" dirty="0">
                <a:latin typeface="Avenir Light" panose="020B0402020203020204" pitchFamily="34" charset="77"/>
              </a:rPr>
              <a:t>Atlixco, Puebla, as a case study</a:t>
            </a:r>
            <a:endParaRPr lang="en-US" sz="2000" b="0" dirty="0">
              <a:latin typeface="Avenir Light" panose="020B0402020203020204" pitchFamily="34" charset="77"/>
            </a:endParaRPr>
          </a:p>
        </p:txBody>
      </p:sp>
      <p:sp>
        <p:nvSpPr>
          <p:cNvPr id="11" name="Title 9"/>
          <p:cNvSpPr txBox="1">
            <a:spLocks/>
          </p:cNvSpPr>
          <p:nvPr/>
        </p:nvSpPr>
        <p:spPr bwMode="auto">
          <a:xfrm>
            <a:off x="232714" y="1236983"/>
            <a:ext cx="4709570" cy="4968875"/>
          </a:xfrm>
          <a:prstGeom prst="rect">
            <a:avLst/>
          </a:prstGeom>
          <a:noFill/>
          <a:ln w="9525">
            <a:noFill/>
            <a:miter lim="800000"/>
            <a:headEnd/>
            <a:tailEnd/>
          </a:ln>
        </p:spPr>
        <p:txBody>
          <a:bodyPr lIns="92075" tIns="46037" rIns="92075" bIns="46037"/>
          <a:lstStyle/>
          <a:p>
            <a:pPr algn="just"/>
            <a:r>
              <a:rPr lang="en-GB" b="0" dirty="0">
                <a:latin typeface="Avenir Light" panose="020B0402020203020204" pitchFamily="34" charset="77"/>
                <a:ea typeface="CMU Serif Roman" panose="02000603000000000000" pitchFamily="2" charset="0"/>
              </a:rPr>
              <a:t>The constructions were mapped in a QGIS database. The multiple attributes that permit to grade the parameters were programmed as an Attribute Table.</a:t>
            </a:r>
          </a:p>
          <a:p>
            <a:pPr algn="just"/>
            <a:endParaRPr lang="en-GB" b="0" dirty="0">
              <a:latin typeface="Avenir Light" panose="020B0402020203020204" pitchFamily="34" charset="77"/>
              <a:ea typeface="CMU Serif Roman" panose="02000603000000000000" pitchFamily="2" charset="0"/>
            </a:endParaRPr>
          </a:p>
          <a:p>
            <a:pPr algn="just"/>
            <a:r>
              <a:rPr lang="en-GB" b="0" dirty="0">
                <a:latin typeface="Avenir Light" panose="020B0402020203020204" pitchFamily="34" charset="77"/>
                <a:ea typeface="CMU Serif Roman" panose="02000603000000000000" pitchFamily="2" charset="0"/>
              </a:rPr>
              <a:t>The file was stored in the cloud service </a:t>
            </a:r>
            <a:r>
              <a:rPr lang="en-GB" b="0" dirty="0" err="1">
                <a:latin typeface="Avenir Light" panose="020B0402020203020204" pitchFamily="34" charset="77"/>
                <a:ea typeface="CMU Serif Roman" panose="02000603000000000000" pitchFamily="2" charset="0"/>
              </a:rPr>
              <a:t>Mergin</a:t>
            </a:r>
            <a:r>
              <a:rPr lang="en-GB" b="0" dirty="0">
                <a:latin typeface="Avenir Light" panose="020B0402020203020204" pitchFamily="34" charset="77"/>
                <a:ea typeface="CMU Serif Roman" panose="02000603000000000000" pitchFamily="2" charset="0"/>
              </a:rPr>
              <a:t>. That cloud permits to synchronise the file for multiple users and platforms.</a:t>
            </a:r>
          </a:p>
          <a:p>
            <a:pPr algn="just"/>
            <a:endParaRPr lang="en-GB" b="0" dirty="0">
              <a:latin typeface="Avenir Light" panose="020B0402020203020204" pitchFamily="34" charset="77"/>
              <a:ea typeface="CMU Serif Roman" panose="02000603000000000000" pitchFamily="2" charset="0"/>
            </a:endParaRPr>
          </a:p>
          <a:p>
            <a:pPr algn="just"/>
            <a:r>
              <a:rPr lang="en-GB" b="0" dirty="0">
                <a:latin typeface="Avenir Light" panose="020B0402020203020204" pitchFamily="34" charset="77"/>
                <a:ea typeface="CMU Serif Roman" panose="02000603000000000000" pitchFamily="2" charset="0"/>
              </a:rPr>
              <a:t>The database was accessed from a mobile phone in which the app Input was installed. Then, it becomes possible to edit the file on site. Furthermore, the file was able to be synchronised in real-time, continuously saving the data.</a:t>
            </a:r>
          </a:p>
        </p:txBody>
      </p:sp>
      <p:sp>
        <p:nvSpPr>
          <p:cNvPr id="5" name="Rectángulo 4">
            <a:extLst>
              <a:ext uri="{FF2B5EF4-FFF2-40B4-BE49-F238E27FC236}">
                <a16:creationId xmlns:a16="http://schemas.microsoft.com/office/drawing/2014/main" id="{CF5EBA2D-D530-9E4F-82A6-EAD5AF88E8EB}"/>
              </a:ext>
            </a:extLst>
          </p:cNvPr>
          <p:cNvSpPr/>
          <p:nvPr/>
        </p:nvSpPr>
        <p:spPr>
          <a:xfrm>
            <a:off x="5296880" y="6082747"/>
            <a:ext cx="6831054" cy="246221"/>
          </a:xfrm>
          <a:prstGeom prst="rect">
            <a:avLst/>
          </a:prstGeom>
        </p:spPr>
        <p:txBody>
          <a:bodyPr wrap="square">
            <a:spAutoFit/>
          </a:bodyPr>
          <a:lstStyle/>
          <a:p>
            <a:r>
              <a:rPr lang="en-GB" sz="1000" b="0" dirty="0">
                <a:latin typeface="Avenir Light" panose="020B0402020203020204" pitchFamily="34" charset="77"/>
              </a:rPr>
              <a:t>Data acquisition process</a:t>
            </a:r>
          </a:p>
        </p:txBody>
      </p:sp>
      <p:pic>
        <p:nvPicPr>
          <p:cNvPr id="6" name="Imagen 5">
            <a:extLst>
              <a:ext uri="{FF2B5EF4-FFF2-40B4-BE49-F238E27FC236}">
                <a16:creationId xmlns:a16="http://schemas.microsoft.com/office/drawing/2014/main" id="{96DBEC04-85C4-8C45-A792-6A6100A72619}"/>
              </a:ext>
            </a:extLst>
          </p:cNvPr>
          <p:cNvPicPr>
            <a:picLocks noChangeAspect="1"/>
          </p:cNvPicPr>
          <p:nvPr/>
        </p:nvPicPr>
        <p:blipFill rotWithShape="1">
          <a:blip r:embed="rId3">
            <a:extLst>
              <a:ext uri="{28A0092B-C50C-407E-A947-70E740481C1C}">
                <a14:useLocalDpi xmlns:a14="http://schemas.microsoft.com/office/drawing/2010/main" val="0"/>
              </a:ext>
            </a:extLst>
          </a:blip>
          <a:srcRect r="14054"/>
          <a:stretch/>
        </p:blipFill>
        <p:spPr>
          <a:xfrm>
            <a:off x="7787866" y="594714"/>
            <a:ext cx="1878522" cy="2914285"/>
          </a:xfrm>
          <a:prstGeom prst="rect">
            <a:avLst/>
          </a:prstGeom>
        </p:spPr>
      </p:pic>
      <p:pic>
        <p:nvPicPr>
          <p:cNvPr id="8" name="Imagen 7">
            <a:extLst>
              <a:ext uri="{FF2B5EF4-FFF2-40B4-BE49-F238E27FC236}">
                <a16:creationId xmlns:a16="http://schemas.microsoft.com/office/drawing/2014/main" id="{B11E02EB-8137-864A-B730-32A0CF563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346" y="594714"/>
            <a:ext cx="2185714" cy="2914285"/>
          </a:xfrm>
          <a:prstGeom prst="rect">
            <a:avLst/>
          </a:prstGeom>
        </p:spPr>
      </p:pic>
      <p:pic>
        <p:nvPicPr>
          <p:cNvPr id="10" name="Imagen 9">
            <a:extLst>
              <a:ext uri="{FF2B5EF4-FFF2-40B4-BE49-F238E27FC236}">
                <a16:creationId xmlns:a16="http://schemas.microsoft.com/office/drawing/2014/main" id="{FAA0828F-15C5-314D-8FFB-7F7AC121CDD7}"/>
              </a:ext>
            </a:extLst>
          </p:cNvPr>
          <p:cNvPicPr>
            <a:picLocks noChangeAspect="1"/>
          </p:cNvPicPr>
          <p:nvPr/>
        </p:nvPicPr>
        <p:blipFill rotWithShape="1">
          <a:blip r:embed="rId5">
            <a:extLst>
              <a:ext uri="{28A0092B-C50C-407E-A947-70E740481C1C}">
                <a14:useLocalDpi xmlns:a14="http://schemas.microsoft.com/office/drawing/2010/main" val="0"/>
              </a:ext>
            </a:extLst>
          </a:blip>
          <a:srcRect t="18863"/>
          <a:stretch/>
        </p:blipFill>
        <p:spPr>
          <a:xfrm>
            <a:off x="7787866" y="3574477"/>
            <a:ext cx="4139194" cy="2518819"/>
          </a:xfrm>
          <a:prstGeom prst="rect">
            <a:avLst/>
          </a:prstGeom>
        </p:spPr>
      </p:pic>
      <p:pic>
        <p:nvPicPr>
          <p:cNvPr id="16" name="Imagen 15">
            <a:extLst>
              <a:ext uri="{FF2B5EF4-FFF2-40B4-BE49-F238E27FC236}">
                <a16:creationId xmlns:a16="http://schemas.microsoft.com/office/drawing/2014/main" id="{B3B1E4AA-76E9-DF4F-8F42-CCFF2A5EA5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4781" y="594714"/>
            <a:ext cx="2469615" cy="5488033"/>
          </a:xfrm>
          <a:prstGeom prst="rect">
            <a:avLst/>
          </a:prstGeom>
        </p:spPr>
      </p:pic>
    </p:spTree>
    <p:extLst>
      <p:ext uri="{BB962C8B-B14F-4D97-AF65-F5344CB8AC3E}">
        <p14:creationId xmlns:p14="http://schemas.microsoft.com/office/powerpoint/2010/main" val="7957656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5476</TotalTime>
  <Words>2327</Words>
  <Application>Microsoft Macintosh PowerPoint</Application>
  <PresentationFormat>Personalizado</PresentationFormat>
  <Paragraphs>469</Paragraphs>
  <Slides>13</Slides>
  <Notes>13</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Títulos de diapositiva</vt:lpstr>
      </vt:variant>
      <vt:variant>
        <vt:i4>13</vt:i4>
      </vt:variant>
      <vt:variant>
        <vt:lpstr>Presentaciones personalizadas</vt:lpstr>
      </vt:variant>
      <vt:variant>
        <vt:i4>1</vt:i4>
      </vt:variant>
    </vt:vector>
  </HeadingPairs>
  <TitlesOfParts>
    <vt:vector size="19" baseType="lpstr">
      <vt:lpstr>Arial</vt:lpstr>
      <vt:lpstr>Avenir Light</vt:lpstr>
      <vt:lpstr>Cambria Math</vt:lpstr>
      <vt:lpstr>Wingdings</vt:lpstr>
      <vt:lpstr>Custom Design</vt:lpstr>
      <vt:lpstr>PROPOSAL FOR A SUITABLE WORKFLOW FOR ASSESSING THE SEISMIC VULNERABILITY OF HISTORICAL BUILDINGS. ATLIXCO (PUEBLA, MÉXICO) AS A CASE STUDY </vt:lpstr>
      <vt:lpstr>Introduction  </vt:lpstr>
      <vt:lpstr>Introduction  </vt:lpstr>
      <vt:lpstr>Motivation</vt:lpstr>
      <vt:lpstr>Vulnerability Index Method</vt:lpstr>
      <vt:lpstr>Vulnerability Index Method</vt:lpstr>
      <vt:lpstr>Workflow for the Vulnerability Index Method implementation</vt:lpstr>
      <vt:lpstr>Atlixco, Puebla, as a case study</vt:lpstr>
      <vt:lpstr>Atlixco, Puebla, as a case study</vt:lpstr>
      <vt:lpstr>Atlixco, Puebla, as a case study</vt:lpstr>
      <vt:lpstr>Results</vt:lpstr>
      <vt:lpstr>Conclusions</vt:lpstr>
      <vt:lpstr>Obrigado Gracias Thank you</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Rafael Ramírez Eudave</cp:lastModifiedBy>
  <cp:revision>707</cp:revision>
  <cp:lastPrinted>1601-01-01T00:00:00Z</cp:lastPrinted>
  <dcterms:created xsi:type="dcterms:W3CDTF">1601-01-01T00:00:00Z</dcterms:created>
  <dcterms:modified xsi:type="dcterms:W3CDTF">2021-02-16T20:23:31Z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