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702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75213" cy="42767250"/>
  <p:notesSz cx="24993600" cy="35547300"/>
  <p:embeddedFontLst>
    <p:embeddedFont>
      <p:font typeface="Raleway" pitchFamily="2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1pPr>
    <a:lvl2pPr marL="1752511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2pPr>
    <a:lvl3pPr marL="3505023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3pPr>
    <a:lvl4pPr marL="5257533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4pPr>
    <a:lvl5pPr marL="7010045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5pPr>
    <a:lvl6pPr marL="8762556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6pPr>
    <a:lvl7pPr marL="10515066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7pPr>
    <a:lvl8pPr marL="12267577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8pPr>
    <a:lvl9pPr marL="14020089" algn="l" defTabSz="3505023" rtl="0" eaLnBrk="1" latinLnBrk="0" hangingPunct="1">
      <a:defRPr sz="6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65" autoAdjust="0"/>
    <p:restoredTop sz="94678" autoAdjust="0"/>
  </p:normalViewPr>
  <p:slideViewPr>
    <p:cSldViewPr snapToGrid="0" snapToObjects="1">
      <p:cViewPr>
        <p:scale>
          <a:sx n="50" d="100"/>
          <a:sy n="50" d="100"/>
        </p:scale>
        <p:origin x="22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31" d="100"/>
          <a:sy n="31" d="100"/>
        </p:scale>
        <p:origin x="5172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7" y="0"/>
            <a:ext cx="10830559" cy="1783538"/>
          </a:xfrm>
          <a:prstGeom prst="rect">
            <a:avLst/>
          </a:prstGeom>
        </p:spPr>
        <p:txBody>
          <a:bodyPr vert="horz" lIns="345577" tIns="172790" rIns="345577" bIns="172790" rtlCol="0"/>
          <a:lstStyle>
            <a:lvl1pPr algn="l">
              <a:defRPr sz="4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4157274" y="0"/>
            <a:ext cx="10830559" cy="1783538"/>
          </a:xfrm>
          <a:prstGeom prst="rect">
            <a:avLst/>
          </a:prstGeom>
        </p:spPr>
        <p:txBody>
          <a:bodyPr vert="horz" lIns="345577" tIns="172790" rIns="345577" bIns="172790" rtlCol="0"/>
          <a:lstStyle>
            <a:lvl1pPr algn="r">
              <a:defRPr sz="4500"/>
            </a:lvl1pPr>
          </a:lstStyle>
          <a:p>
            <a:fld id="{3496A8FA-5B42-674C-B20D-1B27C6B6ED8B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7" y="33763773"/>
            <a:ext cx="10830559" cy="1783531"/>
          </a:xfrm>
          <a:prstGeom prst="rect">
            <a:avLst/>
          </a:prstGeom>
        </p:spPr>
        <p:txBody>
          <a:bodyPr vert="horz" lIns="345577" tIns="172790" rIns="345577" bIns="172790" rtlCol="0" anchor="b"/>
          <a:lstStyle>
            <a:lvl1pPr algn="l">
              <a:defRPr sz="45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4157274" y="33763773"/>
            <a:ext cx="10830559" cy="1783531"/>
          </a:xfrm>
          <a:prstGeom prst="rect">
            <a:avLst/>
          </a:prstGeom>
        </p:spPr>
        <p:txBody>
          <a:bodyPr vert="horz" lIns="345577" tIns="172790" rIns="345577" bIns="172790" rtlCol="0" anchor="b"/>
          <a:lstStyle>
            <a:lvl1pPr algn="r">
              <a:defRPr sz="4500"/>
            </a:lvl1pPr>
          </a:lstStyle>
          <a:p>
            <a:fld id="{DE6A0952-F090-8947-9D2B-4C66FA8050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537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11196" userDrawn="1">
          <p15:clr>
            <a:srgbClr val="F26B43"/>
          </p15:clr>
        </p15:guide>
        <p15:guide id="2" pos="7872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7" y="0"/>
            <a:ext cx="10830559" cy="1783538"/>
          </a:xfrm>
          <a:prstGeom prst="rect">
            <a:avLst/>
          </a:prstGeom>
        </p:spPr>
        <p:txBody>
          <a:bodyPr vert="horz" lIns="345577" tIns="172790" rIns="345577" bIns="172790" rtlCol="0"/>
          <a:lstStyle>
            <a:lvl1pPr algn="l">
              <a:defRPr sz="4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4157274" y="0"/>
            <a:ext cx="10830559" cy="1783538"/>
          </a:xfrm>
          <a:prstGeom prst="rect">
            <a:avLst/>
          </a:prstGeom>
        </p:spPr>
        <p:txBody>
          <a:bodyPr vert="horz" lIns="345577" tIns="172790" rIns="345577" bIns="172790" rtlCol="0"/>
          <a:lstStyle>
            <a:lvl1pPr algn="r">
              <a:defRPr sz="4500"/>
            </a:lvl1pPr>
          </a:lstStyle>
          <a:p>
            <a:fld id="{3DFCF15A-2A27-7442-AB11-75F1A48A6AED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51825" y="4443413"/>
            <a:ext cx="8489950" cy="11993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45577" tIns="172790" rIns="345577" bIns="17279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499364" y="17107152"/>
            <a:ext cx="19994880" cy="13996750"/>
          </a:xfrm>
          <a:prstGeom prst="rect">
            <a:avLst/>
          </a:prstGeom>
        </p:spPr>
        <p:txBody>
          <a:bodyPr vert="horz" lIns="345577" tIns="172790" rIns="345577" bIns="17279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7" y="33763773"/>
            <a:ext cx="10830559" cy="1783531"/>
          </a:xfrm>
          <a:prstGeom prst="rect">
            <a:avLst/>
          </a:prstGeom>
        </p:spPr>
        <p:txBody>
          <a:bodyPr vert="horz" lIns="345577" tIns="172790" rIns="345577" bIns="172790" rtlCol="0" anchor="b"/>
          <a:lstStyle>
            <a:lvl1pPr algn="l">
              <a:defRPr sz="45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4157274" y="33763773"/>
            <a:ext cx="10830559" cy="1783531"/>
          </a:xfrm>
          <a:prstGeom prst="rect">
            <a:avLst/>
          </a:prstGeom>
        </p:spPr>
        <p:txBody>
          <a:bodyPr vert="horz" lIns="345577" tIns="172790" rIns="345577" bIns="172790" rtlCol="0" anchor="b"/>
          <a:lstStyle>
            <a:lvl1pPr algn="r">
              <a:defRPr sz="4500"/>
            </a:lvl1pPr>
          </a:lstStyle>
          <a:p>
            <a:fld id="{826CBA48-C438-7943-8380-32C73458EA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6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1pPr>
    <a:lvl2pPr marL="434651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2pPr>
    <a:lvl3pPr marL="869301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3pPr>
    <a:lvl4pPr marL="1303952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4pPr>
    <a:lvl5pPr marL="1738602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5pPr>
    <a:lvl6pPr marL="2173254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6pPr>
    <a:lvl7pPr marL="2607904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7pPr>
    <a:lvl8pPr marL="3042553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8pPr>
    <a:lvl9pPr marL="3477205" algn="l" defTabSz="869301" rtl="0" eaLnBrk="1" latinLnBrk="0" hangingPunct="1">
      <a:defRPr sz="11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251825" y="4443413"/>
            <a:ext cx="8489950" cy="11993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CBA48-C438-7943-8380-32C73458EA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55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6999180"/>
            <a:ext cx="25733931" cy="14889339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62709"/>
            <a:ext cx="22706410" cy="10325516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705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5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6960"/>
            <a:ext cx="6528093" cy="3624326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6960"/>
            <a:ext cx="19205838" cy="3624326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458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69" userDrawn="1">
          <p15:clr>
            <a:srgbClr val="FBAE40"/>
          </p15:clr>
        </p15:guide>
        <p15:guide id="2" pos="9536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40980" y="23530472"/>
            <a:ext cx="8935392" cy="7261523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415"/>
            </a:lvl1pPr>
          </a:lstStyle>
          <a:p>
            <a:pPr marL="0" indent="0" algn="ctr">
              <a:buNone/>
            </a:pP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840980" y="32313033"/>
            <a:ext cx="8935392" cy="7261523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415"/>
            </a:lvl1pPr>
          </a:lstStyle>
          <a:p>
            <a:pPr marL="0" indent="0" algn="ctr">
              <a:buNone/>
            </a:pPr>
            <a:endParaRPr lang="en-US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0"/>
          </p:nvPr>
        </p:nvSpPr>
        <p:spPr>
          <a:xfrm>
            <a:off x="840980" y="6348269"/>
            <a:ext cx="8935392" cy="15979381"/>
          </a:xfrm>
          <a:prstGeom prst="rect">
            <a:avLst/>
          </a:prstGeom>
        </p:spPr>
        <p:txBody>
          <a:bodyPr/>
          <a:lstStyle>
            <a:lvl1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1970897" indent="-394179">
              <a:lnSpc>
                <a:spcPts val="3966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9"/>
          <p:cNvSpPr>
            <a:spLocks noGrp="1"/>
          </p:cNvSpPr>
          <p:nvPr>
            <p:ph sz="quarter" idx="18"/>
          </p:nvPr>
        </p:nvSpPr>
        <p:spPr>
          <a:xfrm>
            <a:off x="10685371" y="6348269"/>
            <a:ext cx="8961834" cy="19670601"/>
          </a:xfrm>
          <a:prstGeom prst="rect">
            <a:avLst/>
          </a:prstGeom>
        </p:spPr>
        <p:txBody>
          <a:bodyPr/>
          <a:lstStyle>
            <a:lvl1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1970897" indent="-394179">
              <a:lnSpc>
                <a:spcPts val="3966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9"/>
          <p:cNvSpPr>
            <a:spLocks noGrp="1"/>
          </p:cNvSpPr>
          <p:nvPr>
            <p:ph sz="quarter" idx="23"/>
          </p:nvPr>
        </p:nvSpPr>
        <p:spPr>
          <a:xfrm>
            <a:off x="10617350" y="33472071"/>
            <a:ext cx="8986934" cy="6102487"/>
          </a:xfrm>
          <a:prstGeom prst="rect">
            <a:avLst/>
          </a:prstGeom>
        </p:spPr>
        <p:txBody>
          <a:bodyPr/>
          <a:lstStyle>
            <a:lvl1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1970897" indent="-394179">
              <a:lnSpc>
                <a:spcPts val="3966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9"/>
          <p:cNvSpPr>
            <a:spLocks noGrp="1"/>
          </p:cNvSpPr>
          <p:nvPr>
            <p:ph sz="quarter" idx="24"/>
          </p:nvPr>
        </p:nvSpPr>
        <p:spPr>
          <a:xfrm>
            <a:off x="10617350" y="26605811"/>
            <a:ext cx="8986934" cy="6243939"/>
          </a:xfrm>
          <a:prstGeom prst="rect">
            <a:avLst/>
          </a:prstGeom>
        </p:spPr>
        <p:txBody>
          <a:bodyPr/>
          <a:lstStyle>
            <a:lvl1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1970897" indent="-394179">
              <a:lnSpc>
                <a:spcPts val="3966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20489059" y="18172368"/>
            <a:ext cx="9011315" cy="7261523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2415"/>
            </a:lvl1pPr>
          </a:lstStyle>
          <a:p>
            <a:pPr marL="0" indent="0" algn="ctr">
              <a:buNone/>
            </a:pPr>
            <a:endParaRPr lang="en-US" dirty="0"/>
          </a:p>
        </p:txBody>
      </p:sp>
      <p:sp>
        <p:nvSpPr>
          <p:cNvPr id="20" name="Content Placeholder 9"/>
          <p:cNvSpPr>
            <a:spLocks noGrp="1"/>
          </p:cNvSpPr>
          <p:nvPr>
            <p:ph sz="quarter" idx="20"/>
          </p:nvPr>
        </p:nvSpPr>
        <p:spPr>
          <a:xfrm>
            <a:off x="20489059" y="6348267"/>
            <a:ext cx="9011315" cy="11012432"/>
          </a:xfrm>
          <a:prstGeom prst="rect">
            <a:avLst/>
          </a:prstGeom>
        </p:spPr>
        <p:txBody>
          <a:bodyPr/>
          <a:lstStyle>
            <a:lvl1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1970897" indent="-394179">
              <a:lnSpc>
                <a:spcPts val="3966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9"/>
          <p:cNvSpPr>
            <a:spLocks noGrp="1"/>
          </p:cNvSpPr>
          <p:nvPr>
            <p:ph sz="quarter" idx="21"/>
          </p:nvPr>
        </p:nvSpPr>
        <p:spPr>
          <a:xfrm>
            <a:off x="20489058" y="26245566"/>
            <a:ext cx="8980219" cy="13328990"/>
          </a:xfrm>
          <a:prstGeom prst="rect">
            <a:avLst/>
          </a:prstGeom>
        </p:spPr>
        <p:txBody>
          <a:bodyPr/>
          <a:lstStyle>
            <a:lvl1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3966"/>
              </a:lnSpc>
              <a:spcBef>
                <a:spcPts val="0"/>
              </a:spcBef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1970897" indent="-394179">
              <a:lnSpc>
                <a:spcPts val="3966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415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325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420" userDrawn="1">
          <p15:clr>
            <a:srgbClr val="FBAE40"/>
          </p15:clr>
        </p15:guide>
        <p15:guide id="2" pos="530">
          <p15:clr>
            <a:srgbClr val="FBAE40"/>
          </p15:clr>
        </p15:guide>
        <p15:guide id="3" pos="18563">
          <p15:clr>
            <a:srgbClr val="FBAE40"/>
          </p15:clr>
        </p15:guide>
        <p15:guide id="4" orient="horz" pos="3604" userDrawn="1">
          <p15:clr>
            <a:srgbClr val="FBAE40"/>
          </p15:clr>
        </p15:guide>
        <p15:guide id="5" pos="12361">
          <p15:clr>
            <a:srgbClr val="FBAE40"/>
          </p15:clr>
        </p15:guide>
        <p15:guide id="6" pos="6158">
          <p15:clr>
            <a:srgbClr val="FBAE40"/>
          </p15:clr>
        </p15:guide>
        <p15:guide id="7" pos="6688">
          <p15:clr>
            <a:srgbClr val="FBAE40"/>
          </p15:clr>
        </p15:guide>
        <p15:guide id="8" pos="1289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62125"/>
            <a:ext cx="26112371" cy="17789985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20410"/>
            <a:ext cx="26112371" cy="9355333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940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84800"/>
            <a:ext cx="12866966" cy="27135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84800"/>
            <a:ext cx="12866966" cy="27135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38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6970"/>
            <a:ext cx="26112371" cy="82663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83919"/>
            <a:ext cx="12807832" cy="513800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21926"/>
            <a:ext cx="12807832" cy="22977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83919"/>
            <a:ext cx="12870909" cy="5138007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21926"/>
            <a:ext cx="12870909" cy="22977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74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15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97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1150"/>
            <a:ext cx="9764544" cy="997902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57701"/>
            <a:ext cx="15326827" cy="30392467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0175"/>
            <a:ext cx="9764544" cy="23769486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63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1150"/>
            <a:ext cx="9764544" cy="997902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57701"/>
            <a:ext cx="15326827" cy="30392467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30175"/>
            <a:ext cx="9764544" cy="23769486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20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6970"/>
            <a:ext cx="26112371" cy="8266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84800"/>
            <a:ext cx="26112371" cy="27135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38914"/>
            <a:ext cx="6811923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38914"/>
            <a:ext cx="10217884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38914"/>
            <a:ext cx="6811923" cy="2276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37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69" userDrawn="1">
          <p15:clr>
            <a:srgbClr val="F26B43"/>
          </p15:clr>
        </p15:guide>
        <p15:guide id="2" pos="95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oster Title">
            <a:extLst>
              <a:ext uri="{FF2B5EF4-FFF2-40B4-BE49-F238E27FC236}">
                <a16:creationId xmlns:a16="http://schemas.microsoft.com/office/drawing/2014/main" id="{122F9996-072B-864B-B6D4-4A5589C42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943" y="855801"/>
            <a:ext cx="18026627" cy="4180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8670" tIns="39329" rIns="78670" bIns="39329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GB" altLang="en-US" sz="7200" b="1" dirty="0">
                <a:solidFill>
                  <a:srgbClr val="005BBB"/>
                </a:solidFill>
                <a:latin typeface="Raleway" pitchFamily="2" charset="0"/>
                <a:ea typeface="Arial" charset="0"/>
                <a:cs typeface="Arial" panose="020B0604020202020204" pitchFamily="34" charset="0"/>
              </a:rPr>
              <a:t>3CroCEE Shaking Table Challenge 2025</a:t>
            </a:r>
            <a:endParaRPr lang="hr-HR" altLang="en-US" sz="7200" b="1" dirty="0">
              <a:solidFill>
                <a:srgbClr val="005BBB"/>
              </a:solidFill>
              <a:latin typeface="Raleway" pitchFamily="2" charset="0"/>
              <a:ea typeface="Arial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hr-HR" altLang="en-US" sz="1600" dirty="0">
              <a:solidFill>
                <a:srgbClr val="005BBB"/>
              </a:solidFill>
              <a:latin typeface="Raleway" pitchFamily="2" charset="0"/>
              <a:ea typeface="Arial" charset="0"/>
              <a:cs typeface="Arial" panose="020B0604020202020204" pitchFamily="34" charset="0"/>
            </a:endParaRPr>
          </a:p>
          <a:p>
            <a:pPr>
              <a:spcBef>
                <a:spcPts val="420"/>
              </a:spcBef>
              <a:spcAft>
                <a:spcPts val="420"/>
              </a:spcAft>
              <a:defRPr/>
            </a:pPr>
            <a:r>
              <a:rPr lang="hr-HR" altLang="en-US" sz="3200" b="1" dirty="0">
                <a:solidFill>
                  <a:srgbClr val="005BBB"/>
                </a:solidFill>
                <a:latin typeface="Raleway" pitchFamily="2" charset="0"/>
                <a:ea typeface="Arial" charset="0"/>
                <a:cs typeface="Arial" panose="020B0604020202020204" pitchFamily="34" charset="0"/>
              </a:rPr>
              <a:t>Studenti:</a:t>
            </a:r>
          </a:p>
          <a:p>
            <a:pPr>
              <a:spcBef>
                <a:spcPts val="420"/>
              </a:spcBef>
              <a:spcAft>
                <a:spcPts val="420"/>
              </a:spcAft>
              <a:defRPr/>
            </a:pPr>
            <a:r>
              <a:rPr lang="hr-HR" altLang="en-US" sz="4000" b="1" dirty="0">
                <a:solidFill>
                  <a:srgbClr val="005BBB"/>
                </a:solidFill>
                <a:latin typeface="Raleway" pitchFamily="2" charset="0"/>
                <a:ea typeface="Arial" charset="0"/>
                <a:cs typeface="Arial" panose="020B0604020202020204" pitchFamily="34" charset="0"/>
              </a:rPr>
              <a:t>Ime i prezime #1, Ime i prezime #2</a:t>
            </a:r>
            <a:r>
              <a:rPr lang="en-GB" altLang="en-US" sz="4000" dirty="0">
                <a:solidFill>
                  <a:srgbClr val="005BBB"/>
                </a:solidFill>
                <a:latin typeface="Raleway" pitchFamily="2" charset="0"/>
                <a:ea typeface="Arial" charset="0"/>
                <a:cs typeface="Arial" panose="020B0604020202020204" pitchFamily="34" charset="0"/>
              </a:rPr>
              <a:t>, </a:t>
            </a:r>
            <a:r>
              <a:rPr lang="hr-HR" altLang="en-US" sz="4000" b="1" dirty="0">
                <a:solidFill>
                  <a:srgbClr val="005BBB"/>
                </a:solidFill>
                <a:latin typeface="Raleway" pitchFamily="2" charset="0"/>
                <a:ea typeface="Arial" charset="0"/>
                <a:cs typeface="Arial" panose="020B0604020202020204" pitchFamily="34" charset="0"/>
              </a:rPr>
              <a:t>Ime i prezime #3, Ime i prezime #4</a:t>
            </a:r>
          </a:p>
          <a:p>
            <a:pPr>
              <a:spcBef>
                <a:spcPts val="420"/>
              </a:spcBef>
              <a:spcAft>
                <a:spcPts val="420"/>
              </a:spcAft>
              <a:defRPr/>
            </a:pPr>
            <a:r>
              <a:rPr lang="hr-HR" altLang="en-US" sz="4000" dirty="0">
                <a:solidFill>
                  <a:srgbClr val="005BBB"/>
                </a:solidFill>
                <a:latin typeface="Raleway" pitchFamily="2" charset="0"/>
                <a:ea typeface="Arial" charset="0"/>
                <a:cs typeface="Arial" panose="020B0604020202020204" pitchFamily="34" charset="0"/>
              </a:rPr>
              <a:t>Građevinski fakultet Sveučilišta u Zagrebu</a:t>
            </a:r>
            <a:endParaRPr lang="hr-HR" altLang="en-US" sz="1100" baseline="30000" dirty="0">
              <a:solidFill>
                <a:srgbClr val="005BBB"/>
              </a:solidFill>
              <a:latin typeface="Raleway" pitchFamily="2" charset="0"/>
              <a:ea typeface="Arial" charset="0"/>
              <a:cs typeface="Arial" panose="020B0604020202020204" pitchFamily="34" charset="0"/>
            </a:endParaRPr>
          </a:p>
          <a:p>
            <a:pPr>
              <a:defRPr/>
            </a:pPr>
            <a:endParaRPr lang="hr-HR" altLang="en-US" sz="1050" dirty="0">
              <a:solidFill>
                <a:srgbClr val="005BBB"/>
              </a:solidFill>
              <a:latin typeface="Raleway" pitchFamily="2" charset="0"/>
              <a:cs typeface="Arial" panose="020B0604020202020204" pitchFamily="34" charset="0"/>
            </a:endParaRPr>
          </a:p>
          <a:p>
            <a:pPr>
              <a:tabLst>
                <a:tab pos="1695412" algn="l"/>
              </a:tabLst>
              <a:defRPr/>
            </a:pPr>
            <a:r>
              <a:rPr lang="hr-HR" altLang="en-US" sz="3200" b="1" dirty="0">
                <a:solidFill>
                  <a:srgbClr val="005BBB"/>
                </a:solidFill>
                <a:latin typeface="Raleway" pitchFamily="2" charset="0"/>
                <a:cs typeface="Arial" panose="020B0604020202020204" pitchFamily="34" charset="0"/>
              </a:rPr>
              <a:t>Voditelj: </a:t>
            </a:r>
            <a:r>
              <a:rPr lang="hr-HR" altLang="en-US" sz="3600" dirty="0">
                <a:solidFill>
                  <a:srgbClr val="005BBB"/>
                </a:solidFill>
                <a:latin typeface="Raleway" pitchFamily="2" charset="0"/>
                <a:cs typeface="Arial" panose="020B0604020202020204" pitchFamily="34" charset="0"/>
              </a:rPr>
              <a:t>  Prof. </a:t>
            </a:r>
            <a:r>
              <a:rPr lang="hr-HR" altLang="en-US" sz="3600" b="1" dirty="0">
                <a:solidFill>
                  <a:srgbClr val="005BBB"/>
                </a:solidFill>
                <a:latin typeface="Raleway" pitchFamily="2" charset="0"/>
                <a:cs typeface="Arial" panose="020B0604020202020204" pitchFamily="34" charset="0"/>
              </a:rPr>
              <a:t>Ime i prezime</a:t>
            </a:r>
            <a:r>
              <a:rPr lang="hr-HR" altLang="en-US" sz="3600" dirty="0">
                <a:solidFill>
                  <a:srgbClr val="005BBB"/>
                </a:solidFill>
                <a:latin typeface="Raleway" pitchFamily="2" charset="0"/>
                <a:cs typeface="Arial" panose="020B0604020202020204" pitchFamily="34" charset="0"/>
              </a:rPr>
              <a:t>, Građevinski fakultet Sveučilišta u Zagrebu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BF8FF5-EE66-42E2-A668-16271724080C}"/>
              </a:ext>
            </a:extLst>
          </p:cNvPr>
          <p:cNvSpPr txBox="1"/>
          <p:nvPr/>
        </p:nvSpPr>
        <p:spPr>
          <a:xfrm>
            <a:off x="20318672" y="8036931"/>
            <a:ext cx="8934708" cy="145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2943" dirty="0">
              <a:latin typeface="Raleway" pitchFamily="2" charset="0"/>
            </a:endParaRPr>
          </a:p>
          <a:p>
            <a:endParaRPr lang="hr-HR" sz="2943" dirty="0">
              <a:latin typeface="Raleway" pitchFamily="2" charset="0"/>
            </a:endParaRPr>
          </a:p>
          <a:p>
            <a:endParaRPr lang="hr-HR" sz="2943" dirty="0">
              <a:latin typeface="Raleway" pitchFamily="2" charset="0"/>
            </a:endParaRPr>
          </a:p>
        </p:txBody>
      </p:sp>
      <p:sp>
        <p:nvSpPr>
          <p:cNvPr id="35" name="Introduction Textbox">
            <a:extLst>
              <a:ext uri="{FF2B5EF4-FFF2-40B4-BE49-F238E27FC236}">
                <a16:creationId xmlns:a16="http://schemas.microsoft.com/office/drawing/2014/main" id="{7AF263E4-0516-409C-9628-5AE0294D3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506" y="6169859"/>
            <a:ext cx="8968899" cy="1240326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ts val="3483"/>
              </a:lnSpc>
              <a:spcAft>
                <a:spcPts val="908"/>
              </a:spcAft>
            </a:pPr>
            <a:r>
              <a:rPr lang="hr-HR" sz="5400" b="1" dirty="0" err="1">
                <a:solidFill>
                  <a:srgbClr val="005BBB"/>
                </a:solidFill>
                <a:latin typeface="Raleway" pitchFamily="2" charset="0"/>
              </a:rPr>
              <a:t>Introduction</a:t>
            </a:r>
            <a:endParaRPr lang="hr-HR" sz="4730" b="1" dirty="0">
              <a:solidFill>
                <a:srgbClr val="005BBB"/>
              </a:solidFill>
              <a:latin typeface="Raleway" pitchFamily="2" charset="0"/>
            </a:endParaRPr>
          </a:p>
          <a:p>
            <a:pPr algn="just">
              <a:lnSpc>
                <a:spcPct val="114000"/>
              </a:lnSpc>
            </a:pPr>
            <a:r>
              <a:rPr lang="en-GB" altLang="en-US" sz="3200" dirty="0">
                <a:latin typeface="Raleway" pitchFamily="2" charset="0"/>
                <a:ea typeface="Arial" charset="0"/>
              </a:rPr>
              <a:t>Lorem ipsum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sit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amet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consectetur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adipiscing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sed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eiusmod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tempor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incididunt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labore et dolore magna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Ut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ad minim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veniam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quis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nostrud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exercitation 1 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ullamco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nisi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aliquip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commodo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consequat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2  Duis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aute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dolore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pariatur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Excepteur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sint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occaecat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cupidatat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non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proident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sunt in culpa qui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officia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deserunt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mollit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id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</a:t>
            </a:r>
            <a:endParaRPr lang="hr-HR" altLang="en-US" sz="3200" dirty="0">
              <a:latin typeface="Raleway" pitchFamily="2" charset="0"/>
              <a:ea typeface="Arial" charset="0"/>
            </a:endParaRPr>
          </a:p>
          <a:p>
            <a:pPr algn="just">
              <a:lnSpc>
                <a:spcPct val="114000"/>
              </a:lnSpc>
            </a:pPr>
            <a:endParaRPr lang="hr-HR" altLang="en-US" sz="3200" dirty="0">
              <a:latin typeface="Raleway" pitchFamily="2" charset="0"/>
              <a:ea typeface="Arial" charset="0"/>
            </a:endParaRPr>
          </a:p>
          <a:p>
            <a:pPr algn="just">
              <a:lnSpc>
                <a:spcPct val="114000"/>
              </a:lnSpc>
            </a:pPr>
            <a:r>
              <a:rPr lang="hr-HR" altLang="en-US" sz="3200" dirty="0" err="1">
                <a:latin typeface="Raleway" pitchFamily="2" charset="0"/>
                <a:ea typeface="Arial" charset="0"/>
              </a:rPr>
              <a:t>Lorem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ipsum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sit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amet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consectetur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adipiscing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elit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sed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do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eiusmod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tempor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incididunt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labore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dolore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magna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aliqua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enim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ad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minim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veniam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quis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nostrud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exercitation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1 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ullamco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laboris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nisi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aliquip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ex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ea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commodo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consequat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. 2 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Duis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aute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in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in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velit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dolore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pariatur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Excepteur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sint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hr-HR" altLang="en-US" sz="3200" dirty="0" err="1">
                <a:latin typeface="Raleway" pitchFamily="2" charset="0"/>
                <a:ea typeface="Arial" charset="0"/>
              </a:rPr>
              <a:t>occaecat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.</a:t>
            </a:r>
          </a:p>
        </p:txBody>
      </p:sp>
      <p:sp>
        <p:nvSpPr>
          <p:cNvPr id="41" name="Methods Textbox">
            <a:extLst>
              <a:ext uri="{FF2B5EF4-FFF2-40B4-BE49-F238E27FC236}">
                <a16:creationId xmlns:a16="http://schemas.microsoft.com/office/drawing/2014/main" id="{5206A64A-366E-4111-A4C6-0E95D234E262}"/>
              </a:ext>
            </a:extLst>
          </p:cNvPr>
          <p:cNvSpPr txBox="1"/>
          <p:nvPr/>
        </p:nvSpPr>
        <p:spPr>
          <a:xfrm>
            <a:off x="10642339" y="6169858"/>
            <a:ext cx="8968899" cy="622818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ts val="3483"/>
              </a:lnSpc>
              <a:spcAft>
                <a:spcPts val="908"/>
              </a:spcAft>
              <a:defRPr/>
            </a:pPr>
            <a:r>
              <a:rPr lang="hr-HR" sz="5400" b="1" dirty="0" err="1">
                <a:solidFill>
                  <a:srgbClr val="005BBB"/>
                </a:solidFill>
                <a:latin typeface="Raleway" pitchFamily="2" charset="0"/>
              </a:rPr>
              <a:t>Aims</a:t>
            </a:r>
            <a:endParaRPr lang="hr-HR" sz="4205" b="1" dirty="0">
              <a:solidFill>
                <a:srgbClr val="005BBB"/>
              </a:solidFill>
              <a:latin typeface="Raleway" pitchFamily="2" charset="0"/>
            </a:endParaRPr>
          </a:p>
          <a:p>
            <a:pPr algn="just">
              <a:lnSpc>
                <a:spcPct val="114000"/>
              </a:lnSpc>
            </a:pPr>
            <a:r>
              <a:rPr lang="en-GB" altLang="en-US" sz="3200" dirty="0">
                <a:latin typeface="Raleway" pitchFamily="2" charset="0"/>
                <a:ea typeface="Arial" charset="0"/>
              </a:rPr>
              <a:t>Lorem ipsum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sit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amet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consectetur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adipiscing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sed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eiusmod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tempor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incididunt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labore et dolore magna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Ut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ad minim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veniam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quis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nostrud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exercitation 1 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ullamco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nisi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aliquip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commodo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consequat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2  Duis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aute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dolore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pariatur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Excepteur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sint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occaecat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cupidatat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non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proident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sunt in culpa qui official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E548D14-34D5-4EFA-8AC1-573A080F2669}"/>
              </a:ext>
            </a:extLst>
          </p:cNvPr>
          <p:cNvSpPr txBox="1"/>
          <p:nvPr/>
        </p:nvSpPr>
        <p:spPr>
          <a:xfrm>
            <a:off x="20443569" y="39460549"/>
            <a:ext cx="9029160" cy="2284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83"/>
              </a:lnSpc>
              <a:spcAft>
                <a:spcPts val="908"/>
              </a:spcAft>
              <a:defRPr/>
            </a:pPr>
            <a:r>
              <a:rPr lang="hr-HR" sz="4800" b="1" dirty="0">
                <a:solidFill>
                  <a:srgbClr val="005BBB"/>
                </a:solidFill>
                <a:latin typeface="Raleway" pitchFamily="2" charset="0"/>
              </a:rPr>
              <a:t>Literature</a:t>
            </a:r>
            <a:endParaRPr lang="hr-HR" sz="4800" b="1" i="1" dirty="0">
              <a:latin typeface="Raleway" pitchFamily="2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5000"/>
              </a:lnSpc>
              <a:buClr>
                <a:schemeClr val="accent1"/>
              </a:buClr>
              <a:buSzPct val="140000"/>
              <a:buFont typeface="Wingdings" panose="05000000000000000000" pitchFamily="2" charset="2"/>
              <a:buChar char="§"/>
            </a:pPr>
            <a:r>
              <a:rPr lang="hr-HR" sz="2550" b="1" dirty="0">
                <a:latin typeface="Raleway" pitchFamily="2" charset="0"/>
                <a:cs typeface="Arial" panose="020B0604020202020204" pitchFamily="34" charset="0"/>
              </a:rPr>
              <a:t>X1</a:t>
            </a:r>
            <a:endParaRPr lang="hr-HR" sz="2550" dirty="0">
              <a:latin typeface="Raleway" pitchFamily="2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05000"/>
              </a:lnSpc>
              <a:buClr>
                <a:schemeClr val="accent1"/>
              </a:buClr>
              <a:buSzPct val="140000"/>
              <a:buFont typeface="Wingdings" panose="05000000000000000000" pitchFamily="2" charset="2"/>
              <a:buChar char="§"/>
            </a:pPr>
            <a:r>
              <a:rPr lang="hr-HR" sz="2550" b="1" dirty="0">
                <a:latin typeface="Raleway" pitchFamily="2" charset="0"/>
                <a:cs typeface="Arial" panose="020B0604020202020204" pitchFamily="34" charset="0"/>
              </a:rPr>
              <a:t>X2</a:t>
            </a:r>
          </a:p>
          <a:p>
            <a:pPr marL="457200" indent="-457200" algn="just">
              <a:lnSpc>
                <a:spcPct val="105000"/>
              </a:lnSpc>
              <a:buClr>
                <a:schemeClr val="accent1"/>
              </a:buClr>
              <a:buSzPct val="140000"/>
              <a:buFont typeface="Wingdings" panose="05000000000000000000" pitchFamily="2" charset="2"/>
              <a:buChar char="§"/>
            </a:pPr>
            <a:r>
              <a:rPr lang="hr-HR" sz="2550" b="1" dirty="0">
                <a:latin typeface="Raleway" pitchFamily="2" charset="0"/>
                <a:cs typeface="Arial" panose="020B0604020202020204" pitchFamily="34" charset="0"/>
              </a:rPr>
              <a:t>X3</a:t>
            </a:r>
          </a:p>
          <a:p>
            <a:pPr marL="457200" indent="-457200" algn="just">
              <a:lnSpc>
                <a:spcPct val="105000"/>
              </a:lnSpc>
              <a:buClr>
                <a:schemeClr val="accent1"/>
              </a:buClr>
              <a:buSzPct val="140000"/>
              <a:buFont typeface="Wingdings" panose="05000000000000000000" pitchFamily="2" charset="2"/>
              <a:buChar char="§"/>
            </a:pPr>
            <a:r>
              <a:rPr lang="hr-HR" sz="2550" b="1" dirty="0">
                <a:latin typeface="Raleway" pitchFamily="2" charset="0"/>
                <a:cs typeface="Arial" panose="020B0604020202020204" pitchFamily="34" charset="0"/>
              </a:rPr>
              <a:t>X4</a:t>
            </a:r>
            <a:endParaRPr lang="hr-HR" sz="2550" dirty="0">
              <a:latin typeface="Raleway" pitchFamily="2" charset="0"/>
              <a:cs typeface="Arial" panose="020B0604020202020204" pitchFamily="34" charset="0"/>
            </a:endParaRPr>
          </a:p>
        </p:txBody>
      </p:sp>
      <p:sp>
        <p:nvSpPr>
          <p:cNvPr id="6" name="Introduction Textbox">
            <a:extLst>
              <a:ext uri="{FF2B5EF4-FFF2-40B4-BE49-F238E27FC236}">
                <a16:creationId xmlns:a16="http://schemas.microsoft.com/office/drawing/2014/main" id="{B4CFB853-4601-46EF-C786-D36F720C9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506" y="33827212"/>
            <a:ext cx="8968899" cy="791229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ts val="3483"/>
              </a:lnSpc>
              <a:spcAft>
                <a:spcPts val="908"/>
              </a:spcAft>
            </a:pPr>
            <a:r>
              <a:rPr lang="hr-HR" sz="5400" b="1" dirty="0" err="1">
                <a:solidFill>
                  <a:srgbClr val="005BBB"/>
                </a:solidFill>
                <a:latin typeface="Raleway" pitchFamily="2" charset="0"/>
              </a:rPr>
              <a:t>Hypothesis</a:t>
            </a:r>
            <a:endParaRPr lang="hr-HR" sz="5400" b="1" dirty="0">
              <a:solidFill>
                <a:srgbClr val="005BBB"/>
              </a:solidFill>
              <a:latin typeface="Raleway" pitchFamily="2" charset="0"/>
            </a:endParaRPr>
          </a:p>
          <a:p>
            <a:pPr algn="just">
              <a:lnSpc>
                <a:spcPct val="114000"/>
              </a:lnSpc>
            </a:pPr>
            <a:r>
              <a:rPr lang="en-GB" altLang="en-US" sz="3200" dirty="0">
                <a:latin typeface="Raleway" pitchFamily="2" charset="0"/>
                <a:ea typeface="Arial" charset="0"/>
              </a:rPr>
              <a:t>Lorem ipsum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sit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amet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consectetur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adipiscing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sed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eiusmod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tempor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incididunt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labore et dolore magna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Ut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ad minim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veniam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quis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nostrud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exercitation 1 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ullamco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nisi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aliquip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commodo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consequat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2  Duis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aute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dolore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pariatur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Excepteur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sint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occaecat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cupidatat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non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proident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sunt in culpa qui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officia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deserunt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mollit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id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2  Duis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aute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dolore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pariatur</a:t>
            </a:r>
            <a:endParaRPr lang="hr-HR" altLang="en-US" sz="3200" dirty="0">
              <a:latin typeface="Raleway" pitchFamily="2" charset="0"/>
              <a:ea typeface="Arial" charset="0"/>
            </a:endParaRPr>
          </a:p>
        </p:txBody>
      </p:sp>
      <p:sp>
        <p:nvSpPr>
          <p:cNvPr id="8" name="Methods Textbox">
            <a:extLst>
              <a:ext uri="{FF2B5EF4-FFF2-40B4-BE49-F238E27FC236}">
                <a16:creationId xmlns:a16="http://schemas.microsoft.com/office/drawing/2014/main" id="{BF0B3B1D-B2AF-BE2D-52D3-13C47D1259BE}"/>
              </a:ext>
            </a:extLst>
          </p:cNvPr>
          <p:cNvSpPr txBox="1"/>
          <p:nvPr/>
        </p:nvSpPr>
        <p:spPr>
          <a:xfrm>
            <a:off x="10642339" y="25712410"/>
            <a:ext cx="8968899" cy="64949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hr-HR" sz="5400" b="1" dirty="0">
                <a:solidFill>
                  <a:srgbClr val="005BBB"/>
                </a:solidFill>
                <a:latin typeface="Raleway" pitchFamily="2" charset="0"/>
              </a:rPr>
              <a:t>Materials</a:t>
            </a:r>
          </a:p>
          <a:p>
            <a:pPr algn="just">
              <a:lnSpc>
                <a:spcPct val="114000"/>
              </a:lnSpc>
              <a:defRPr/>
            </a:pP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Lorem ipsum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dolor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sit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amet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,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consectetur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adipiscing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elit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,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sed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do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eiusmod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tempor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incididunt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ut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labore et dolore magna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aliqua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. Ut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enim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ad minim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veniam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,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quis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nostrud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exercitation 1 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ullamco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laboris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nisi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ut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aliquip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ex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ea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commodo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consequat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. 2  Duis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aute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irure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dolor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in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reprehenderit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in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voluptate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velit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esse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cillum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dolore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eu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fugiat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nulla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pariatur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.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Excepteur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sint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occaecat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cupidatat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 non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proident</a:t>
            </a:r>
            <a:r>
              <a:rPr lang="en-GB" sz="3200" dirty="0">
                <a:latin typeface="Raleway" pitchFamily="2" charset="0"/>
                <a:ea typeface="Arial" charset="0"/>
                <a:cs typeface="Arial" charset="0"/>
              </a:rPr>
              <a:t>, sunt in culpa qui </a:t>
            </a:r>
            <a:r>
              <a:rPr lang="en-GB" sz="3200" dirty="0" err="1">
                <a:latin typeface="Raleway" pitchFamily="2" charset="0"/>
                <a:ea typeface="Arial" charset="0"/>
                <a:cs typeface="Arial" charset="0"/>
              </a:rPr>
              <a:t>officia</a:t>
            </a:r>
            <a:r>
              <a:rPr lang="hr-HR" sz="3200" dirty="0">
                <a:latin typeface="Raleway" pitchFamily="2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9" name="Methods Textbox">
            <a:extLst>
              <a:ext uri="{FF2B5EF4-FFF2-40B4-BE49-F238E27FC236}">
                <a16:creationId xmlns:a16="http://schemas.microsoft.com/office/drawing/2014/main" id="{3E288468-6580-109A-2D09-E0889DCE654B}"/>
              </a:ext>
            </a:extLst>
          </p:cNvPr>
          <p:cNvSpPr txBox="1"/>
          <p:nvPr/>
        </p:nvSpPr>
        <p:spPr>
          <a:xfrm>
            <a:off x="20458172" y="6169858"/>
            <a:ext cx="8968899" cy="622818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ts val="3483"/>
              </a:lnSpc>
              <a:spcAft>
                <a:spcPts val="908"/>
              </a:spcAft>
              <a:defRPr/>
            </a:pPr>
            <a:r>
              <a:rPr lang="hr-HR" sz="5400" b="1" dirty="0">
                <a:solidFill>
                  <a:srgbClr val="005BBB"/>
                </a:solidFill>
                <a:latin typeface="Raleway" pitchFamily="2" charset="0"/>
              </a:rPr>
              <a:t>Research plan</a:t>
            </a:r>
          </a:p>
          <a:p>
            <a:pPr algn="just">
              <a:lnSpc>
                <a:spcPct val="114000"/>
              </a:lnSpc>
            </a:pPr>
            <a:r>
              <a:rPr lang="en-GB" altLang="en-US" sz="3200" dirty="0">
                <a:latin typeface="Raleway" pitchFamily="2" charset="0"/>
                <a:ea typeface="Arial" charset="0"/>
              </a:rPr>
              <a:t>Lorem ipsum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sit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amet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consectetur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adipiscing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sed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eiusmod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tempor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incididunt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labore et dolore magna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Ut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ad minim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veniam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quis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nostrud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exercitation 1 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ullamco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nisi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aliquip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commodo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consequat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2  Duis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aute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dolore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pariatur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Excepteur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sint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occaecat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cupidatat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non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proident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sunt in culpa qui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officia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.</a:t>
            </a:r>
          </a:p>
        </p:txBody>
      </p:sp>
      <p:sp>
        <p:nvSpPr>
          <p:cNvPr id="13" name="Methods Textbox">
            <a:extLst>
              <a:ext uri="{FF2B5EF4-FFF2-40B4-BE49-F238E27FC236}">
                <a16:creationId xmlns:a16="http://schemas.microsoft.com/office/drawing/2014/main" id="{0FFC613D-8515-070C-C7EF-1A05D130575E}"/>
              </a:ext>
            </a:extLst>
          </p:cNvPr>
          <p:cNvSpPr txBox="1"/>
          <p:nvPr/>
        </p:nvSpPr>
        <p:spPr>
          <a:xfrm>
            <a:off x="20466276" y="20812674"/>
            <a:ext cx="8968899" cy="64949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hr-HR" sz="5400" b="1" dirty="0" err="1">
                <a:solidFill>
                  <a:srgbClr val="005BBB"/>
                </a:solidFill>
                <a:latin typeface="Raleway" pitchFamily="2" charset="0"/>
              </a:rPr>
              <a:t>Scientific</a:t>
            </a:r>
            <a:r>
              <a:rPr lang="hr-HR" sz="5400" b="1" dirty="0">
                <a:solidFill>
                  <a:srgbClr val="005BBB"/>
                </a:solidFill>
                <a:latin typeface="Raleway" pitchFamily="2" charset="0"/>
              </a:rPr>
              <a:t> </a:t>
            </a:r>
            <a:r>
              <a:rPr lang="hr-HR" sz="5400" b="1" dirty="0" err="1">
                <a:solidFill>
                  <a:srgbClr val="005BBB"/>
                </a:solidFill>
                <a:latin typeface="Raleway" pitchFamily="2" charset="0"/>
              </a:rPr>
              <a:t>contribution</a:t>
            </a:r>
            <a:endParaRPr lang="hr-HR" sz="5400" b="1" dirty="0">
              <a:solidFill>
                <a:srgbClr val="005BBB"/>
              </a:solidFill>
              <a:latin typeface="Raleway" pitchFamily="2" charset="0"/>
            </a:endParaRPr>
          </a:p>
          <a:p>
            <a:pPr algn="just">
              <a:lnSpc>
                <a:spcPct val="114000"/>
              </a:lnSpc>
            </a:pPr>
            <a:r>
              <a:rPr lang="en-GB" altLang="en-US" sz="3200" dirty="0">
                <a:latin typeface="Raleway" pitchFamily="2" charset="0"/>
                <a:ea typeface="Arial" charset="0"/>
              </a:rPr>
              <a:t>Lorem ipsum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sit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amet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consectetur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adipiscing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sed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eiusmod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tempor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incididunt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labore et dolore magna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Ut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enim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ad minim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veniam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quis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nostrud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exercitation 1 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ullamco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laboris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nisi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ut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aliquip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ex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commodo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consequat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2  Duis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aute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irure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dolor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reprehenderit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in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voluptate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velit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esse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cillum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dolore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eu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fugiat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nulla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pariatur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.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Excepteur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sint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occaecat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cupidatat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 non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proident</a:t>
            </a:r>
            <a:r>
              <a:rPr lang="en-GB" altLang="en-US" sz="3200" dirty="0">
                <a:latin typeface="Raleway" pitchFamily="2" charset="0"/>
                <a:ea typeface="Arial" charset="0"/>
              </a:rPr>
              <a:t>, sunt in culpa qui </a:t>
            </a:r>
            <a:r>
              <a:rPr lang="en-GB" altLang="en-US" sz="3200" dirty="0" err="1">
                <a:latin typeface="Raleway" pitchFamily="2" charset="0"/>
                <a:ea typeface="Arial" charset="0"/>
              </a:rPr>
              <a:t>officia</a:t>
            </a:r>
            <a:r>
              <a:rPr lang="hr-HR" altLang="en-US" sz="3200" dirty="0">
                <a:latin typeface="Raleway" pitchFamily="2" charset="0"/>
                <a:ea typeface="Arial" charset="0"/>
              </a:rPr>
              <a:t>.</a:t>
            </a:r>
          </a:p>
        </p:txBody>
      </p:sp>
      <p:sp>
        <p:nvSpPr>
          <p:cNvPr id="14" name="Methods Textbox">
            <a:extLst>
              <a:ext uri="{FF2B5EF4-FFF2-40B4-BE49-F238E27FC236}">
                <a16:creationId xmlns:a16="http://schemas.microsoft.com/office/drawing/2014/main" id="{3A2BE6BD-0C07-5642-3578-D2B5F1B833B6}"/>
              </a:ext>
            </a:extLst>
          </p:cNvPr>
          <p:cNvSpPr txBox="1"/>
          <p:nvPr/>
        </p:nvSpPr>
        <p:spPr>
          <a:xfrm>
            <a:off x="20466276" y="37182682"/>
            <a:ext cx="8968899" cy="60324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ts val="3483"/>
              </a:lnSpc>
              <a:spcAft>
                <a:spcPts val="908"/>
              </a:spcAft>
              <a:defRPr/>
            </a:pPr>
            <a:r>
              <a:rPr lang="hr-HR" sz="5400" b="1" dirty="0" err="1">
                <a:solidFill>
                  <a:srgbClr val="005BBB"/>
                </a:solidFill>
                <a:latin typeface="Raleway" pitchFamily="2" charset="0"/>
              </a:rPr>
              <a:t>Keywords</a:t>
            </a:r>
            <a:endParaRPr lang="hr-HR" sz="5400" b="1" dirty="0">
              <a:solidFill>
                <a:srgbClr val="005BBB"/>
              </a:solidFill>
              <a:latin typeface="Raleway" pitchFamily="2" charset="0"/>
            </a:endParaRPr>
          </a:p>
        </p:txBody>
      </p:sp>
      <p:sp>
        <p:nvSpPr>
          <p:cNvPr id="15" name="Methods Textbox">
            <a:extLst>
              <a:ext uri="{FF2B5EF4-FFF2-40B4-BE49-F238E27FC236}">
                <a16:creationId xmlns:a16="http://schemas.microsoft.com/office/drawing/2014/main" id="{1B248AA7-E1E5-74DD-2016-17843988FCFD}"/>
              </a:ext>
            </a:extLst>
          </p:cNvPr>
          <p:cNvSpPr txBox="1"/>
          <p:nvPr/>
        </p:nvSpPr>
        <p:spPr>
          <a:xfrm>
            <a:off x="10642339" y="24787349"/>
            <a:ext cx="8968899" cy="6167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defRPr/>
            </a:pPr>
            <a:r>
              <a:rPr lang="hr-HR" sz="3200" b="1" dirty="0">
                <a:latin typeface="Raleway" pitchFamily="2" charset="0"/>
              </a:rPr>
              <a:t>Slika 2. </a:t>
            </a:r>
            <a:r>
              <a:rPr lang="hr-HR" sz="3200" dirty="0">
                <a:latin typeface="Raleway" pitchFamily="2" charset="0"/>
              </a:rPr>
              <a:t>Tekst</a:t>
            </a:r>
            <a:endParaRPr lang="hr-HR" sz="3200" dirty="0">
              <a:latin typeface="Raleway" pitchFamily="2" charset="0"/>
              <a:ea typeface="Arial" charset="0"/>
              <a:cs typeface="Arial" charset="0"/>
            </a:endParaRPr>
          </a:p>
        </p:txBody>
      </p:sp>
      <p:sp>
        <p:nvSpPr>
          <p:cNvPr id="3" name="Methods Textbox">
            <a:extLst>
              <a:ext uri="{FF2B5EF4-FFF2-40B4-BE49-F238E27FC236}">
                <a16:creationId xmlns:a16="http://schemas.microsoft.com/office/drawing/2014/main" id="{6D5C0F7C-3D4C-0FC2-6744-E4D37F3B5019}"/>
              </a:ext>
            </a:extLst>
          </p:cNvPr>
          <p:cNvSpPr txBox="1"/>
          <p:nvPr/>
        </p:nvSpPr>
        <p:spPr>
          <a:xfrm>
            <a:off x="20496426" y="19813454"/>
            <a:ext cx="8968899" cy="6167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defRPr/>
            </a:pPr>
            <a:r>
              <a:rPr lang="hr-HR" sz="3200" b="1" dirty="0">
                <a:latin typeface="Raleway" pitchFamily="2" charset="0"/>
              </a:rPr>
              <a:t>Slika 4. </a:t>
            </a:r>
            <a:r>
              <a:rPr lang="hr-HR" sz="3200" dirty="0">
                <a:latin typeface="Raleway" pitchFamily="2" charset="0"/>
              </a:rPr>
              <a:t>Tekst</a:t>
            </a:r>
            <a:endParaRPr lang="hr-HR" sz="3200" dirty="0">
              <a:latin typeface="Raleway" pitchFamily="2" charset="0"/>
              <a:ea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36E19C-3E3A-5C71-7A0D-69E8FBA525A8}"/>
              </a:ext>
            </a:extLst>
          </p:cNvPr>
          <p:cNvSpPr/>
          <p:nvPr/>
        </p:nvSpPr>
        <p:spPr>
          <a:xfrm>
            <a:off x="841943" y="18783301"/>
            <a:ext cx="8933881" cy="13990512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aleway" pitchFamily="2" charset="0"/>
            </a:endParaRPr>
          </a:p>
        </p:txBody>
      </p:sp>
      <p:sp>
        <p:nvSpPr>
          <p:cNvPr id="5" name="Methods Textbox">
            <a:extLst>
              <a:ext uri="{FF2B5EF4-FFF2-40B4-BE49-F238E27FC236}">
                <a16:creationId xmlns:a16="http://schemas.microsoft.com/office/drawing/2014/main" id="{1848902E-2ACF-4EB5-B1BE-62BDD510B300}"/>
              </a:ext>
            </a:extLst>
          </p:cNvPr>
          <p:cNvSpPr txBox="1"/>
          <p:nvPr/>
        </p:nvSpPr>
        <p:spPr>
          <a:xfrm>
            <a:off x="862745" y="32773813"/>
            <a:ext cx="8968899" cy="6167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defRPr/>
            </a:pPr>
            <a:r>
              <a:rPr lang="hr-HR" sz="3200" b="1" dirty="0">
                <a:latin typeface="Raleway" pitchFamily="2" charset="0"/>
              </a:rPr>
              <a:t>Slika 1. </a:t>
            </a:r>
            <a:r>
              <a:rPr lang="hr-HR" sz="3200" dirty="0">
                <a:latin typeface="Raleway" pitchFamily="2" charset="0"/>
              </a:rPr>
              <a:t>Tekst</a:t>
            </a:r>
            <a:endParaRPr lang="hr-HR" sz="3200" dirty="0">
              <a:latin typeface="Raleway" pitchFamily="2" charset="0"/>
              <a:ea typeface="Arial" charset="0"/>
              <a:cs typeface="Arial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90A9CC-E006-3492-2A07-1A3DCF10919F}"/>
              </a:ext>
            </a:extLst>
          </p:cNvPr>
          <p:cNvSpPr/>
          <p:nvPr/>
        </p:nvSpPr>
        <p:spPr>
          <a:xfrm>
            <a:off x="10696484" y="12553951"/>
            <a:ext cx="8933881" cy="12140764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aleway" pitchFamily="2" charset="0"/>
            </a:endParaRPr>
          </a:p>
        </p:txBody>
      </p:sp>
      <p:sp>
        <p:nvSpPr>
          <p:cNvPr id="10" name="Methods Textbox">
            <a:extLst>
              <a:ext uri="{FF2B5EF4-FFF2-40B4-BE49-F238E27FC236}">
                <a16:creationId xmlns:a16="http://schemas.microsoft.com/office/drawing/2014/main" id="{E058C4FB-D96B-281B-144F-4529F0B39404}"/>
              </a:ext>
            </a:extLst>
          </p:cNvPr>
          <p:cNvSpPr txBox="1"/>
          <p:nvPr/>
        </p:nvSpPr>
        <p:spPr>
          <a:xfrm>
            <a:off x="10642339" y="41294742"/>
            <a:ext cx="8968899" cy="6167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defRPr/>
            </a:pPr>
            <a:r>
              <a:rPr lang="hr-HR" sz="3200" b="1" dirty="0">
                <a:latin typeface="Raleway" pitchFamily="2" charset="0"/>
              </a:rPr>
              <a:t>Slika 3. </a:t>
            </a:r>
            <a:r>
              <a:rPr lang="hr-HR" sz="3200" dirty="0">
                <a:latin typeface="Raleway" pitchFamily="2" charset="0"/>
              </a:rPr>
              <a:t>Tekst</a:t>
            </a:r>
            <a:endParaRPr lang="hr-HR" sz="3200" dirty="0">
              <a:latin typeface="Raleway" pitchFamily="2" charset="0"/>
              <a:ea typeface="Arial" charset="0"/>
              <a:cs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5B9282-A3DC-3F89-50E9-C33D6BCEC552}"/>
              </a:ext>
            </a:extLst>
          </p:cNvPr>
          <p:cNvSpPr/>
          <p:nvPr/>
        </p:nvSpPr>
        <p:spPr>
          <a:xfrm>
            <a:off x="10617200" y="32520812"/>
            <a:ext cx="8933881" cy="8773929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aleway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A4829F-233A-284F-DB24-601AF0CD9208}"/>
              </a:ext>
            </a:extLst>
          </p:cNvPr>
          <p:cNvSpPr/>
          <p:nvPr/>
        </p:nvSpPr>
        <p:spPr>
          <a:xfrm>
            <a:off x="20531444" y="12553951"/>
            <a:ext cx="8933881" cy="7094352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aleway" pitchFamily="2" charset="0"/>
            </a:endParaRPr>
          </a:p>
        </p:txBody>
      </p:sp>
      <p:sp>
        <p:nvSpPr>
          <p:cNvPr id="16" name="Methods Textbox">
            <a:extLst>
              <a:ext uri="{FF2B5EF4-FFF2-40B4-BE49-F238E27FC236}">
                <a16:creationId xmlns:a16="http://schemas.microsoft.com/office/drawing/2014/main" id="{3B10D962-69A9-F636-51FA-98E1691D93E3}"/>
              </a:ext>
            </a:extLst>
          </p:cNvPr>
          <p:cNvSpPr txBox="1"/>
          <p:nvPr/>
        </p:nvSpPr>
        <p:spPr>
          <a:xfrm>
            <a:off x="20496426" y="36037016"/>
            <a:ext cx="8968899" cy="6167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defRPr/>
            </a:pPr>
            <a:r>
              <a:rPr lang="hr-HR" sz="3200" b="1" dirty="0">
                <a:latin typeface="Raleway" pitchFamily="2" charset="0"/>
              </a:rPr>
              <a:t>Slika 5. </a:t>
            </a:r>
            <a:r>
              <a:rPr lang="hr-HR" sz="3200" dirty="0">
                <a:latin typeface="Raleway" pitchFamily="2" charset="0"/>
              </a:rPr>
              <a:t>Tekst</a:t>
            </a:r>
            <a:endParaRPr lang="hr-HR" sz="3200" dirty="0">
              <a:latin typeface="Raleway" pitchFamily="2" charset="0"/>
              <a:ea typeface="Arial" charset="0"/>
              <a:cs typeface="Arial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7BBAFF-3704-6E36-5E51-33380AE96F67}"/>
              </a:ext>
            </a:extLst>
          </p:cNvPr>
          <p:cNvSpPr/>
          <p:nvPr/>
        </p:nvSpPr>
        <p:spPr>
          <a:xfrm>
            <a:off x="20531444" y="27499325"/>
            <a:ext cx="8933881" cy="8537691"/>
          </a:xfrm>
          <a:prstGeom prst="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aleway" pitchFamily="2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B6B5741-EBA1-CA1B-2326-6D5FAA6C14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8764250" y="742950"/>
            <a:ext cx="10717191" cy="454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189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4330</TotalTime>
  <Words>614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Raleway</vt:lpstr>
      <vt:lpstr>Wingdings</vt:lpstr>
      <vt:lpstr>Calibri Light</vt:lpstr>
      <vt:lpstr>Arial</vt:lpstr>
      <vt:lpstr>Calibri</vt:lpstr>
      <vt:lpstr>Office 2013 - 2022 Theme</vt:lpstr>
      <vt:lpstr>PowerPoint Presentation</vt:lpstr>
    </vt:vector>
  </TitlesOfParts>
  <Manager/>
  <Company>© University at Buffalo</Company>
  <LinksUpToDate>false</LinksUpToDate>
  <SharedDoc>false</SharedDoc>
  <HyperlinkBase>www.buffalo.edu/brand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 Research Poster Template</dc:title>
  <dc:subject/>
  <dc:creator>mgrubisic</dc:creator>
  <cp:keywords/>
  <dc:description/>
  <cp:lastModifiedBy>Marin Grubišić</cp:lastModifiedBy>
  <cp:revision>307</cp:revision>
  <cp:lastPrinted>2022-10-14T12:27:04Z</cp:lastPrinted>
  <dcterms:created xsi:type="dcterms:W3CDTF">2016-09-29T18:43:16Z</dcterms:created>
  <dcterms:modified xsi:type="dcterms:W3CDTF">2025-01-17T16:10:34Z</dcterms:modified>
  <cp:category/>
</cp:coreProperties>
</file>